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0DB6-F5C7-45FB-8CF3-31B45F9C2DAC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1025"/>
          <p:cNvSpPr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t>Click to edit Master title style</a:t>
            </a:r>
          </a:p>
        </p:txBody>
      </p:sp>
      <p:sp>
        <p:nvSpPr>
          <p:cNvPr id="1027" name="Text Placeholder 1026"/>
          <p:cNvSpPr/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Date Placeholder 1027"/>
          <p:cNvSpPr/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1160EA64-D806-43AC-9DF2-F8C432F32B4C}" type="datetimeFigureOut">
              <a:rPr lang="en-US" dirty="0"/>
            </a:fld>
            <a:endParaRPr lang="en-US" dirty="0"/>
          </a:p>
        </p:txBody>
      </p:sp>
      <p:sp>
        <p:nvSpPr>
          <p:cNvPr id="1029" name="Footer Placeholder 1028"/>
          <p:cNvSpPr/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030" name="Slide Number Placeholder 1029"/>
          <p:cNvSpPr/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jpe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inekologiy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3145" y="1234440"/>
            <a:ext cx="4460240" cy="3345180"/>
          </a:xfrm>
          <a:prstGeom prst="rect">
            <a:avLst/>
          </a:prstGeom>
        </p:spPr>
      </p:pic>
      <p:pic>
        <p:nvPicPr>
          <p:cNvPr id="2" name="Picture 1" descr="Знімок екрана 2026-04-19 о 22.02.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9615" y="4395470"/>
            <a:ext cx="7652385" cy="246253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881295" y="35696"/>
            <a:ext cx="7107469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Вінницький</a:t>
            </a:r>
            <a:r>
              <a:rPr lang="ru-RU" b="1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національний</a:t>
            </a:r>
            <a:r>
              <a:rPr lang="ru-RU" b="1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медичний</a:t>
            </a:r>
            <a:r>
              <a:rPr lang="ru-RU" b="1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університет</a:t>
            </a:r>
            <a:r>
              <a:rPr lang="ru-RU" b="1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 </a:t>
            </a:r>
            <a:endParaRPr lang="ru-RU" b="1" dirty="0">
              <a:solidFill>
                <a:schemeClr val="tx1"/>
              </a:solidFill>
              <a:latin typeface="Arial Black" panose="020B0A04020102020204" charset="0"/>
              <a:ea typeface="Calibri" panose="020F0502020204030204" pitchFamily="34" charset="0"/>
              <a:cs typeface="Arial Black" panose="020B0A04020102020204" charset="0"/>
            </a:endParaRPr>
          </a:p>
          <a:p>
            <a:pPr algn="ctr"/>
            <a:r>
              <a:rPr lang="ru-RU" b="1" dirty="0" err="1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ім</a:t>
            </a:r>
            <a:r>
              <a:rPr lang="ru-RU" b="1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. М.І. Пирогова МОЗ </a:t>
            </a:r>
            <a:r>
              <a:rPr lang="ru-RU" b="1" dirty="0" err="1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України</a:t>
            </a:r>
            <a:endParaRPr lang="ru-RU" b="1" dirty="0">
              <a:solidFill>
                <a:schemeClr val="tx1"/>
              </a:solidFill>
              <a:latin typeface="Arial Black" panose="020B0A04020102020204" charset="0"/>
              <a:ea typeface="Calibri" panose="020F0502020204030204" pitchFamily="34" charset="0"/>
              <a:cs typeface="Arial Black" panose="020B0A04020102020204" charset="0"/>
            </a:endParaRPr>
          </a:p>
          <a:p>
            <a:pPr algn="ctr"/>
            <a:endParaRPr lang="ru-RU" dirty="0">
              <a:solidFill>
                <a:schemeClr val="tx1"/>
              </a:solidFill>
              <a:latin typeface="Arial Black" panose="020B0A04020102020204" charset="0"/>
              <a:ea typeface="Calibri" panose="020F0502020204030204" pitchFamily="34" charset="0"/>
              <a:cs typeface="Arial Black" panose="020B0A04020102020204" charset="0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КАФЕДРА </a:t>
            </a:r>
            <a:r>
              <a:rPr lang="uk-UA" altLang="ru-RU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АКУШЕРСТВА ТА ГІНЕКОЛОГІЇ №2</a:t>
            </a:r>
            <a:endParaRPr lang="uk-UA" altLang="ru-RU" dirty="0">
              <a:solidFill>
                <a:schemeClr val="tx1"/>
              </a:solidFill>
              <a:latin typeface="Arial Black" panose="020B0A04020102020204" charset="0"/>
              <a:ea typeface="Calibri" panose="020F0502020204030204" pitchFamily="34" charset="0"/>
              <a:cs typeface="Arial Black" panose="020B0A0402010202020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39615" y="4947285"/>
            <a:ext cx="7860030" cy="191071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СПЕЦІАЛЬНІСТЬ: </a:t>
            </a:r>
            <a:r>
              <a:rPr lang="uk-UA" b="1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222 МЕДИЦИНА</a:t>
            </a:r>
            <a:endParaRPr lang="uk-UA" b="1" dirty="0">
              <a:solidFill>
                <a:schemeClr val="tx1"/>
              </a:solidFill>
              <a:latin typeface="Arial Black" panose="020B0A04020102020204" charset="0"/>
              <a:ea typeface="Calibri" panose="020F0502020204030204" pitchFamily="34" charset="0"/>
              <a:cs typeface="Arial Black" panose="020B0A0402010202020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ГАЛУЗЬ ЗНАНЬ: </a:t>
            </a:r>
            <a:r>
              <a:rPr lang="uk-UA" b="1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22 ОХОРОНА ЗДОРОВ</a:t>
            </a:r>
            <a:r>
              <a:rPr lang="en-US" altLang="uk-UA" b="1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’</a:t>
            </a:r>
            <a:r>
              <a:rPr lang="uk-UA" altLang="en-US" b="1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Я</a:t>
            </a:r>
            <a:endParaRPr lang="uk-UA" b="1" dirty="0">
              <a:solidFill>
                <a:schemeClr val="tx1"/>
              </a:solidFill>
              <a:latin typeface="Arial Black" panose="020B0A04020102020204" charset="0"/>
              <a:ea typeface="Calibri" panose="020F0502020204030204" pitchFamily="34" charset="0"/>
              <a:cs typeface="Arial Black" panose="020B0A0402010202020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ОСВІТНЬО-ПРОФЕСІЙНА ПРОГРАМА:</a:t>
            </a:r>
            <a:r>
              <a:rPr lang="uk-UA" b="1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 «МЕДИЦИНА</a:t>
            </a:r>
            <a:r>
              <a:rPr lang="uk-UA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»</a:t>
            </a:r>
            <a:endParaRPr lang="uk-UA" dirty="0">
              <a:solidFill>
                <a:schemeClr val="tx1"/>
              </a:solidFill>
              <a:latin typeface="Arial Black" panose="020B0A04020102020204" charset="0"/>
              <a:ea typeface="Calibri" panose="020F0502020204030204" pitchFamily="34" charset="0"/>
              <a:cs typeface="Arial Black" panose="020B0A0402010202020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РІВЕНЬ ВИЩОЇ ОСВІТИ: </a:t>
            </a:r>
            <a:r>
              <a:rPr lang="uk-UA" b="1" dirty="0">
                <a:solidFill>
                  <a:schemeClr val="tx1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ДРУГИЙ (МАГІСТЕРСЬКИЙ)</a:t>
            </a:r>
            <a:endParaRPr lang="uk-UA" b="1" dirty="0">
              <a:solidFill>
                <a:schemeClr val="tx1"/>
              </a:solidFill>
              <a:latin typeface="Arial Black" panose="020B0A04020102020204" charset="0"/>
              <a:ea typeface="Calibri" panose="020F0502020204030204" pitchFamily="34" charset="0"/>
              <a:cs typeface="Arial Black" panose="020B0A04020102020204" charset="0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5681345" y="2306320"/>
            <a:ext cx="5960745" cy="1653540"/>
          </a:xfrm>
        </p:spPr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ВБ 4 Акушерство і гінекологія</a:t>
            </a:r>
            <a:endParaRPr lang="uk-UA" b="1" dirty="0" smtClean="0">
              <a:solidFill>
                <a:srgbClr val="C00000"/>
              </a:solidFill>
              <a:latin typeface="Arial Black" panose="020B0A04020102020204" charset="0"/>
              <a:ea typeface="Calibri" panose="020F0502020204030204" pitchFamily="34" charset="0"/>
              <a:cs typeface="Arial Black" panose="020B0A04020102020204" charset="0"/>
            </a:endParaRPr>
          </a:p>
        </p:txBody>
      </p:sp>
      <p:pic>
        <p:nvPicPr>
          <p:cNvPr id="3" name="Picture 2" descr="Знімок екрана 2026-04-19 о 22.03.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495" y="4799965"/>
            <a:ext cx="12041505" cy="76200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" y="3175000"/>
            <a:ext cx="1678305" cy="1652905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005695" cy="68586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001" y="186667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</a:br>
            <a:br>
              <a:rPr lang="uk-UA" sz="3200" b="1" dirty="0" smtClean="0">
                <a:solidFill>
                  <a:srgbClr val="002060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ВБ 4 Акушерство і гінекологія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470" y="2033905"/>
            <a:ext cx="10637520" cy="4450715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Спеціальність: 222 Медицина</a:t>
            </a:r>
            <a:endParaRPr lang="uk-UA" sz="2800" dirty="0" smtClean="0">
              <a:latin typeface="Arial Black" panose="020B0A04020102020204" charset="0"/>
              <a:ea typeface="Calibri" panose="020F0502020204030204" pitchFamily="34" charset="0"/>
              <a:cs typeface="Arial Black" panose="020B0A04020102020204" charset="0"/>
            </a:endParaRPr>
          </a:p>
          <a:p>
            <a:r>
              <a:rPr sz="2800" dirty="0" err="1" smtClean="0"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Курс</a:t>
            </a:r>
            <a:r>
              <a:rPr lang="uk-UA" sz="2800" dirty="0" smtClean="0"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: 6-й</a:t>
            </a:r>
            <a:endParaRPr sz="2800" dirty="0">
              <a:latin typeface="Arial Black" panose="020B0A04020102020204" charset="0"/>
              <a:ea typeface="Calibri" panose="020F0502020204030204" pitchFamily="34" charset="0"/>
              <a:cs typeface="Arial Black" panose="020B0A04020102020204" charset="0"/>
            </a:endParaRPr>
          </a:p>
          <a:p>
            <a:r>
              <a:rPr sz="2800" dirty="0" err="1" smtClean="0"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Кредити</a:t>
            </a:r>
            <a:r>
              <a:rPr lang="uk-UA" sz="2800" dirty="0" smtClean="0"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: 50,0</a:t>
            </a:r>
            <a:endParaRPr sz="2800" dirty="0">
              <a:latin typeface="Arial Black" panose="020B0A04020102020204" charset="0"/>
              <a:ea typeface="Calibri" panose="020F0502020204030204" pitchFamily="34" charset="0"/>
              <a:cs typeface="Arial Black" panose="020B0A04020102020204" charset="0"/>
            </a:endParaRPr>
          </a:p>
          <a:p>
            <a:r>
              <a:rPr sz="2800" dirty="0" err="1"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Форма</a:t>
            </a:r>
            <a:r>
              <a:rPr sz="2800" dirty="0"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 </a:t>
            </a:r>
            <a:r>
              <a:rPr sz="2800" dirty="0" err="1" smtClean="0"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контролю</a:t>
            </a:r>
            <a:r>
              <a:rPr lang="uk-UA" sz="2800" dirty="0" smtClean="0"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: залік </a:t>
            </a:r>
            <a:r>
              <a:rPr lang="en-US" altLang="uk-UA" sz="2800" dirty="0" smtClean="0"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/ </a:t>
            </a:r>
            <a:r>
              <a:rPr lang="uk-UA" altLang="en-US" sz="2800" dirty="0" smtClean="0"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диф. залік</a:t>
            </a:r>
            <a:endParaRPr sz="2800" dirty="0">
              <a:latin typeface="Arial Black" panose="020B0A04020102020204" charset="0"/>
              <a:ea typeface="Calibri" panose="020F0502020204030204" pitchFamily="34" charset="0"/>
              <a:cs typeface="Arial Black" panose="020B0A04020102020204" charset="0"/>
            </a:endParaRPr>
          </a:p>
          <a:p>
            <a:r>
              <a:rPr sz="2800" dirty="0" err="1" smtClean="0"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Мова</a:t>
            </a:r>
            <a:r>
              <a:rPr lang="uk-UA" sz="2800" dirty="0" smtClean="0"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: українська, англійська</a:t>
            </a:r>
            <a:endParaRPr lang="uk-UA" sz="2800" dirty="0" smtClean="0">
              <a:latin typeface="Arial Black" panose="020B0A04020102020204" charset="0"/>
              <a:ea typeface="Calibri" panose="020F0502020204030204" pitchFamily="34" charset="0"/>
              <a:cs typeface="Arial Black" panose="020B0A04020102020204" charset="0"/>
            </a:endParaRPr>
          </a:p>
          <a:p>
            <a:r>
              <a:rPr lang="uk-UA" sz="2800" dirty="0" smtClean="0">
                <a:latin typeface="Arial Black" panose="020B0A04020102020204" charset="0"/>
                <a:ea typeface="Calibri" panose="020F0502020204030204" pitchFamily="34" charset="0"/>
                <a:cs typeface="Arial Black" panose="020B0A04020102020204" charset="0"/>
              </a:rPr>
              <a:t>Пререквізити: </a:t>
            </a:r>
            <a:r>
              <a:rPr lang="en-US" altLang="en-US" sz="2800" dirty="0" smtClean="0">
                <a:latin typeface="Arial Black" panose="020B0A04020102020204" charset="0"/>
                <a:cs typeface="Arial Black" panose="020B0A04020102020204" charset="0"/>
              </a:rPr>
              <a:t>всі основні освітні компоненти ОПП «Медицина» 1-5 курсів.</a:t>
            </a:r>
            <a:r>
              <a:rPr lang="uk-UA" sz="2800" dirty="0" smtClean="0">
                <a:latin typeface="Arial Black" panose="020B0A04020102020204" charset="0"/>
                <a:cs typeface="Arial Black" panose="020B0A04020102020204" charset="0"/>
              </a:rPr>
              <a:t> </a:t>
            </a:r>
            <a:endParaRPr sz="2800" dirty="0">
              <a:latin typeface="Arial Black" panose="020B0A04020102020204" charset="0"/>
              <a:cs typeface="Arial Black" panose="020B0A04020102020204" charset="0"/>
            </a:endParaRPr>
          </a:p>
        </p:txBody>
      </p:sp>
      <p:pic>
        <p:nvPicPr>
          <p:cNvPr id="5" name="Picture 4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5680"/>
            <a:ext cx="11870055" cy="7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230"/>
            <a:ext cx="6096635" cy="67964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блок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25" y="2650490"/>
            <a:ext cx="5355590" cy="2043430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Arial" panose="020B0704020202020204" pitchFamily="34" charset="0"/>
                <a:cs typeface="Arial" panose="020B0704020202020204" pitchFamily="34" charset="0"/>
              </a:rPr>
              <a:t>глибока профільна інтеграція → готовність до прийняття складних клінічних рішень в жіночому здоров'ї</a:t>
            </a:r>
            <a:endParaRPr lang="en-US" altLang="en-US" b="1" dirty="0">
              <a:latin typeface="Arial" panose="020B0704020202020204" pitchFamily="34" charset="0"/>
              <a:cs typeface="Arial" panose="020B07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62230"/>
            <a:ext cx="5909310" cy="645414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uk-UA" dirty="0" smtClean="0"/>
          </a:p>
          <a:p>
            <a:pPr marL="285750" indent="-285750" algn="just">
              <a:buFont typeface="Arial" panose="020B0704020202020204" pitchFamily="34" charset="0"/>
              <a:buChar char="•"/>
            </a:pPr>
            <a:r>
              <a:rPr lang="en-US" altLang="en-US" sz="1800" dirty="0">
                <a:latin typeface="Arial Regular" panose="020B0704020202020204" charset="0"/>
                <a:ea typeface="Calibri" panose="020F0502020204030204" pitchFamily="34" charset="0"/>
                <a:cs typeface="Arial Regular" panose="020B0704020202020204" charset="0"/>
              </a:rPr>
              <a:t>Допомагає розуміти сучасну медицину: знайомить із «золотим стандартом» супроводу жіночого здоров’я на всіх етапах життя — від профілактичного скринінгу до складних патологічних станів, без чого сьогодні неможлива робота лікаря будь-якого профілю.</a:t>
            </a:r>
            <a:endParaRPr lang="en-US" altLang="en-US" sz="1800" dirty="0">
              <a:latin typeface="Arial Regular" panose="020B0704020202020204" charset="0"/>
              <a:ea typeface="Calibri" panose="020F0502020204030204" pitchFamily="34" charset="0"/>
              <a:cs typeface="Arial Regular" panose="020B0704020202020204" charset="0"/>
            </a:endParaRPr>
          </a:p>
          <a:p>
            <a:pPr marL="285750" indent="-285750" algn="just">
              <a:buFont typeface="Arial" panose="020B0704020202020204" pitchFamily="34" charset="0"/>
              <a:buChar char="•"/>
            </a:pPr>
            <a:endParaRPr lang="en-US" altLang="en-US" sz="1800" dirty="0">
              <a:latin typeface="Arial Regular" panose="020B0704020202020204" charset="0"/>
              <a:ea typeface="Calibri" panose="020F0502020204030204" pitchFamily="34" charset="0"/>
              <a:cs typeface="Arial Regular" panose="020B0704020202020204" charset="0"/>
            </a:endParaRPr>
          </a:p>
          <a:p>
            <a:pPr marL="285750" indent="-285750" algn="just">
              <a:buFont typeface="Arial" panose="020B0704020202020204" pitchFamily="34" charset="0"/>
              <a:buChar char="•"/>
            </a:pPr>
            <a:r>
              <a:rPr lang="en-US" altLang="en-US" sz="1800" dirty="0">
                <a:latin typeface="Arial Regular" panose="020B0704020202020204" charset="0"/>
                <a:ea typeface="Calibri" panose="020F0502020204030204" pitchFamily="34" charset="0"/>
                <a:cs typeface="Arial Regular" panose="020B0704020202020204" charset="0"/>
              </a:rPr>
              <a:t>Формує професійну ідентичність лікаря: розвиває клінічне мислення, хірургічну логіку та онко-настороженість («внутрішній радар» лікаря), підвищуючи впевненість майбутнього фахівця під час прийняття рішень як у плановій практиці, так і в ургентних ситуаціях.</a:t>
            </a:r>
            <a:endParaRPr lang="en-US" altLang="en-US" sz="1800" dirty="0">
              <a:latin typeface="Arial Regular" panose="020B0704020202020204" charset="0"/>
              <a:ea typeface="Calibri" panose="020F0502020204030204" pitchFamily="34" charset="0"/>
              <a:cs typeface="Arial Regular" panose="020B0704020202020204" charset="0"/>
            </a:endParaRPr>
          </a:p>
          <a:p>
            <a:pPr marL="285750" indent="-285750" algn="just">
              <a:buFont typeface="Arial" panose="020B0704020202020204" pitchFamily="34" charset="0"/>
              <a:buChar char="•"/>
            </a:pPr>
            <a:endParaRPr lang="en-US" altLang="en-US" sz="1800" dirty="0">
              <a:latin typeface="Arial Regular" panose="020B0704020202020204" charset="0"/>
              <a:ea typeface="Calibri" panose="020F0502020204030204" pitchFamily="34" charset="0"/>
              <a:cs typeface="Arial Regular" panose="020B0704020202020204" charset="0"/>
            </a:endParaRPr>
          </a:p>
          <a:p>
            <a:pPr marL="285750" indent="-285750" algn="just">
              <a:buFont typeface="Arial" panose="020B0704020202020204" pitchFamily="34" charset="0"/>
              <a:buChar char="•"/>
            </a:pPr>
            <a:r>
              <a:rPr lang="en-US" altLang="en-US" sz="1800" dirty="0">
                <a:latin typeface="Arial Regular" panose="020B0704020202020204" charset="0"/>
                <a:ea typeface="Calibri" panose="020F0502020204030204" pitchFamily="34" charset="0"/>
                <a:cs typeface="Arial Regular" panose="020B0704020202020204" charset="0"/>
              </a:rPr>
              <a:t>Забезпечує прикладну конкурентність: опанування фундаментальних алгоритмів діагностики, лікування та невідкладної допомоги вже під час навчання робить випускника затребуваним на ринку праці, де універсальність та готовність до викликів сучасної медицини є головною перевагою.</a:t>
            </a:r>
            <a:endParaRPr lang="en-US" altLang="en-US" sz="1800" dirty="0">
              <a:latin typeface="Arial Regular" panose="020B0704020202020204" charset="0"/>
              <a:ea typeface="Calibri" panose="020F0502020204030204" pitchFamily="34" charset="0"/>
              <a:cs typeface="Arial Regular" panose="020B0704020202020204" charset="0"/>
            </a:endParaRPr>
          </a:p>
        </p:txBody>
      </p:sp>
      <p:pic>
        <p:nvPicPr>
          <p:cNvPr id="4" name="Picture 3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824220" y="0"/>
            <a:ext cx="76200" cy="66382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Знімок екрана 2026-04-19 о 22.56.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08585" y="4292600"/>
            <a:ext cx="12404725" cy="2569845"/>
          </a:xfrm>
          <a:prstGeom prst="rect">
            <a:avLst/>
          </a:prstGeom>
        </p:spPr>
      </p:pic>
      <p:pic>
        <p:nvPicPr>
          <p:cNvPr id="4" name="Picture 3" descr="Знімок екрана 2026-04-19 о 22.02.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30" y="4086225"/>
            <a:ext cx="4572000" cy="25698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" y="4182674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365760"/>
            <a:ext cx="11473815" cy="3630930"/>
          </a:xfrm>
        </p:spPr>
        <p:txBody>
          <a:bodyPr>
            <a:normAutofit fontScale="60000"/>
          </a:bodyPr>
          <a:lstStyle/>
          <a:p>
            <a:pPr algn="just"/>
            <a:r>
              <a:rPr lang="en-US" altLang="en-US" sz="2665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 мислення у сфері репродуктивного здоров’я: комплексний підхід до здоров'я жінки на всіх етапах життя — від специфіки гінекології дітей та підлітків до особливостей пацієнток у менопаузі.</a:t>
            </a:r>
            <a:endParaRPr lang="en-US" altLang="en-US" sz="2665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665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Мистецтво безпечного акушерства: повний цикл супроводу жінки, що включає ведення фізіологічної та патологічної вагітності, управління біомеханізмом пологів та контроль за перебігом післяпологового періоду.</a:t>
            </a:r>
            <a:endParaRPr lang="en-US" altLang="en-US" sz="2665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665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Сучасне оперативне акушерство: чіткі алгоритми, техніки та показання до інструментального розродження і хірургічних втручань, які рятують життя матері та дитини.</a:t>
            </a:r>
            <a:endParaRPr lang="en-US" altLang="en-US" sz="2665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665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Онкогінекологію та клінічну мамологію: сучасні міжнародні протоколи скринінгу, диференційної діагностики та лікування новоутворень репродуктивної системи та молочних залоз з акцентом на ранню онко-настороженість.</a:t>
            </a:r>
            <a:endParaRPr lang="en-US" altLang="en-US" sz="2665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665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Менеджмент гінекологічної патології: консервативні та оперативні підходи до лікування поширених захворювань жіночої статевої сфери (запальні процеси, ендометріоз, міоми, гормональні порушення).</a:t>
            </a:r>
            <a:endParaRPr lang="en-US" altLang="en-US" sz="2665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665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Невідкладну допомогу в акушерсько-гінекологічній практиці: покрокові гайдлайни та протоколи дій при ургентних станах (кровотечі, прееклампсія/еклампсія, гострий живіт в гінекології), де рішення потрібно приймати за лічені секунди.</a:t>
            </a:r>
            <a:endParaRPr lang="en-US" altLang="en-US" sz="2665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Знімок екрана 2026-04-19 о 22.03.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577215" y="4292600"/>
            <a:ext cx="11944985" cy="946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600" y="194310"/>
            <a:ext cx="9761855" cy="1054100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блоку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508125"/>
            <a:ext cx="12192000" cy="5532120"/>
          </a:xfrm>
        </p:spPr>
        <p:txBody>
          <a:bodyPr>
            <a:normAutofit fontScale="25000"/>
          </a:bodyPr>
          <a:lstStyle/>
          <a:p>
            <a:pPr lvl="0" algn="l"/>
            <a:r>
              <a:rPr lang="en-US" altLang="en-US" sz="7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Впевнено вести пацієнток на всіх етапах репродуктивного циклу: забезпечувати грамотний супровід фізіологічної вагітності, вчасно виявляти акушерську чи соматичну патологію та правильно менеджерувати післяпологовий період.</a:t>
            </a:r>
            <a:endParaRPr lang="en-US" altLang="en-US" sz="7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7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Діяти безпомилково в екстрених ситуаціях: застосовувати чіткі покрокові алгоритми надання невідкладної допомоги при акушерських кровотечах, прееклампсії, еклампсії та гострому животі в гінекології.</a:t>
            </a:r>
            <a:endParaRPr lang="en-US" altLang="en-US" sz="7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7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Мислити як хірург в пологовій залі: визначати показання до оперативного розродження, розуміти логіку та етапи акушерських операцій і маніпуляцій, оперативно оцінюючи ризики для матері та плода.</a:t>
            </a:r>
            <a:endParaRPr lang="en-US" altLang="en-US" sz="7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7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Проводити диференційну діагностику новоутворень: чітко розрізняти доброякісні та злоякісні процеси органів малого таза та молочних залоз, спираючись на сучасні міжнародні класифікації та критерії.</a:t>
            </a:r>
            <a:endParaRPr lang="en-US" altLang="en-US" sz="7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7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Виявляти онкопатологію на ранніх стадіях: застосовувати на практиці принципи високої онко-настороженості та ефективного скринінгу в мамології та онкогінекології, рятуючи життя пацієнток завдяки вчасній діагностиці.</a:t>
            </a:r>
            <a:endParaRPr lang="en-US" altLang="en-US" sz="7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7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Гнучко адаптувати підходи залежно від віку пацієнтки: враховувати анатомо-фізіологічні особливості дитячого та підліткового віку при діагностиці й лікуванні гінекологічних захворювань.</a:t>
            </a:r>
            <a:endParaRPr lang="en-US" altLang="en-US" sz="7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7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Розробляти персоналізовану тактику лікування: інтегрувати результати клінічних, лабораторних та інструментальних досліджень для прийняття обґрунтованого рішення між консервативною терапією та хірургічним втручанням.</a:t>
            </a:r>
            <a:endParaRPr lang="en-US" altLang="en-US" sz="7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Знімок екрана 2026-04-19 о 22.03.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239520"/>
            <a:ext cx="10654665" cy="85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08320" y="-635"/>
            <a:ext cx="6583680" cy="68586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538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 </a:t>
            </a:r>
            <a:r>
              <a:rPr lang="en-US" alt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uk-UA" altLang="en-US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диф. залік</a:t>
            </a:r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/>
          <p:nvPr/>
        </p:nvSpPr>
        <p:spPr>
          <a:xfrm>
            <a:off x="448341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0580" y="635"/>
            <a:ext cx="9271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40980" y="0"/>
            <a:ext cx="4351020" cy="69615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05090" y="3543300"/>
            <a:ext cx="4486910" cy="576580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/>
          <p:nvPr/>
        </p:nvSpPr>
        <p:spPr>
          <a:xfrm>
            <a:off x="636905" y="262890"/>
            <a:ext cx="6435090" cy="1109345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БЛОКУ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978140" y="4377690"/>
            <a:ext cx="4212590" cy="160147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l"/>
            <a:r>
              <a:rPr lang="uk-UA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м. Вінниця, вул. Пирогова 56</a:t>
            </a:r>
            <a:endParaRPr lang="uk-UA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uk-UA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Кафедра акушерства та гінекології №2</a:t>
            </a:r>
            <a:endParaRPr lang="uk-UA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gynecology2@vnmu.edu.ua</a:t>
            </a:r>
            <a:endParaRPr lang="en-US" alt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" name="Picture 2" descr="Булавенко Ольга Василівна, завідувачка кафедри"/>
          <p:cNvPicPr>
            <a:picLocks noChangeAspect="1"/>
          </p:cNvPicPr>
          <p:nvPr/>
        </p:nvPicPr>
        <p:blipFill>
          <a:blip r:embed="rId2"/>
          <a:srcRect l="23582" t="12915" r="23388" b="6244"/>
          <a:stretch>
            <a:fillRect/>
          </a:stretch>
        </p:blipFill>
        <p:spPr>
          <a:xfrm>
            <a:off x="169545" y="1762760"/>
            <a:ext cx="3281680" cy="3332480"/>
          </a:xfrm>
          <a:prstGeom prst="rect">
            <a:avLst/>
          </a:prstGeom>
        </p:spPr>
      </p:pic>
      <p:pic>
        <p:nvPicPr>
          <p:cNvPr id="4" name="Picture 3" descr="Пролигина Інна Валеріївна, доцент, зав.навчальною частиною кафедри"/>
          <p:cNvPicPr>
            <a:picLocks noChangeAspect="1"/>
          </p:cNvPicPr>
          <p:nvPr/>
        </p:nvPicPr>
        <p:blipFill>
          <a:blip r:embed="rId3"/>
          <a:srcRect l="21133" t="11638" r="19427"/>
          <a:stretch>
            <a:fillRect/>
          </a:stretch>
        </p:blipFill>
        <p:spPr>
          <a:xfrm>
            <a:off x="4074160" y="1762760"/>
            <a:ext cx="3281045" cy="3333115"/>
          </a:xfrm>
          <a:prstGeom prst="rect">
            <a:avLst/>
          </a:prstGeom>
        </p:spPr>
      </p:pic>
      <p:sp>
        <p:nvSpPr>
          <p:cNvPr id="11" name="Text Box 10"/>
          <p:cNvSpPr txBox="1"/>
          <p:nvPr/>
        </p:nvSpPr>
        <p:spPr>
          <a:xfrm>
            <a:off x="529590" y="5386705"/>
            <a:ext cx="215074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Булавенко О.В.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11"/>
          <p:cNvSpPr txBox="1"/>
          <p:nvPr/>
        </p:nvSpPr>
        <p:spPr>
          <a:xfrm>
            <a:off x="4770755" y="5387340"/>
            <a:ext cx="18878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Пролигіна І.В.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0</TotalTime>
  <Words>4597</Words>
  <Application>WPS Docs</Application>
  <PresentationFormat>Широкоэкранный</PresentationFormat>
  <Paragraphs>76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47" baseType="lpstr">
      <vt:lpstr>Arial</vt:lpstr>
      <vt:lpstr>SimSun</vt:lpstr>
      <vt:lpstr>Wingdings</vt:lpstr>
      <vt:lpstr>Calibri</vt:lpstr>
      <vt:lpstr>Helvetica Neue</vt:lpstr>
      <vt:lpstr>Times New Roman</vt:lpstr>
      <vt:lpstr>Microsoft YaHei</vt:lpstr>
      <vt:lpstr>汉仪旗黑</vt:lpstr>
      <vt:lpstr>Arial Unicode MS</vt:lpstr>
      <vt:lpstr>宋体-简</vt:lpstr>
      <vt:lpstr>American Typewriter Regular</vt:lpstr>
      <vt:lpstr>American Typewriter Light</vt:lpstr>
      <vt:lpstr>American Typewriter Semibold</vt:lpstr>
      <vt:lpstr>Arial Regular</vt:lpstr>
      <vt:lpstr>Apple Braille Outline 6 Dot</vt:lpstr>
      <vt:lpstr>Apple Chancery</vt:lpstr>
      <vt:lpstr>Academy Engraved LET</vt:lpstr>
      <vt:lpstr>Arial Italic</vt:lpstr>
      <vt:lpstr>Helvetica Neue Regular</vt:lpstr>
      <vt:lpstr>Al Tarikh</vt:lpstr>
      <vt:lpstr>Arial Rounded MT Bold</vt:lpstr>
      <vt:lpstr>Copperplate Regular</vt:lpstr>
      <vt:lpstr>Corsiva Hebrew Regular</vt:lpstr>
      <vt:lpstr>Courier New Regular</vt:lpstr>
      <vt:lpstr>DecoType Naskh</vt:lpstr>
      <vt:lpstr>DejaVu Math TeX Gyre</vt:lpstr>
      <vt:lpstr>Devanagari MT Regular</vt:lpstr>
      <vt:lpstr>Devanagari Sangam MN Regular</vt:lpstr>
      <vt:lpstr>Didot Regular</vt:lpstr>
      <vt:lpstr>DIN Condensed</vt:lpstr>
      <vt:lpstr>Diwan Kufi</vt:lpstr>
      <vt:lpstr>Diwan Thuluth</vt:lpstr>
      <vt:lpstr>Farah</vt:lpstr>
      <vt:lpstr>Geeza Pro Regular</vt:lpstr>
      <vt:lpstr>Geneva</vt:lpstr>
      <vt:lpstr>Charter Roman</vt:lpstr>
      <vt:lpstr>Times New Roman</vt:lpstr>
      <vt:lpstr>Arial Black</vt:lpstr>
      <vt:lpstr>Bodoni Ornaments</vt:lpstr>
      <vt:lpstr>Default Design</vt:lpstr>
      <vt:lpstr>ВК 5.13. УЗД в акушерстві та гінекології</vt:lpstr>
      <vt:lpstr>Паспорт ОСВІТНЬОГО КОМПОНЕНТА   ВК 5.13 «УЗД в акушерстві та гінекології»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Інна Гайченя</cp:lastModifiedBy>
  <cp:revision>9</cp:revision>
  <dcterms:created xsi:type="dcterms:W3CDTF">2026-05-28T20:40:11Z</dcterms:created>
  <dcterms:modified xsi:type="dcterms:W3CDTF">2026-05-28T20:40:11Z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C3BB159CD454F18AE234E5690FBCA54C_42</vt:lpwstr>
  </property>
  <property fmtid="{D5CDD505-2E9C-101B-9397-08002B2CF9AE}" pid="3" name="KSOProductBuildVer">
    <vt:lpwstr>1033-12.1.25880.25880</vt:lpwstr>
  </property>
</Properties>
</file>