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5" r:id="rId9"/>
  </p:sldIdLst>
  <p:sldSz cx="18288000" cy="10287000"/>
  <p:notesSz cx="6858000" cy="9144000"/>
  <p:embeddedFontLst>
    <p:embeddedFont>
      <p:font typeface="Arimo" panose="020B0604020202020204" pitchFamily="34" charset="0"/>
      <p:regular r:id="rId10"/>
    </p:embeddedFont>
    <p:embeddedFont>
      <p:font typeface="Arimo Bold" panose="020B0704020202020204" pitchFamily="34" charset="0"/>
      <p:regular r:id="rId11"/>
      <p:bold r:id="rId12"/>
    </p:embeddedFont>
    <p:embeddedFont>
      <p:font typeface="PT Serif Bold" panose="020A0603040505020204" pitchFamily="18" charset="0"/>
      <p:regular r:id="rId13"/>
      <p:boldItalic r:id="rId14"/>
    </p:embeddedFont>
    <p:embeddedFont>
      <p:font typeface="Tenor Sans" panose="02000000000000000000" pitchFamily="2" charset="0"/>
      <p:regular r:id="rId15"/>
    </p:embeddedFont>
    <p:embeddedFont>
      <p:font typeface="Yeseva One" pitchFamily="2" charset="0"/>
      <p:regular r:id="rId16"/>
    </p:embeddedFont>
  </p:embeddedFontLst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7364" autoAdjust="0"/>
    <p:restoredTop sz="94612" autoAdjust="0"/>
  </p:normalViewPr>
  <p:slideViewPr>
    <p:cSldViewPr>
      <p:cViewPr varScale="1">
        <p:scale>
          <a:sx n="57" d="100"/>
          <a:sy n="57" d="100"/>
        </p:scale>
        <p:origin x="168" y="44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font" Target="fonts/font4.fntdata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font" Target="fonts/font3.fntdata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font" Target="fonts/font7.fntdata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font" Target="fonts/font2.fntdata"/><Relationship Id="rId5" Type="http://schemas.openxmlformats.org/officeDocument/2006/relationships/slide" Target="slides/slide4.xml"/><Relationship Id="rId15" Type="http://schemas.openxmlformats.org/officeDocument/2006/relationships/font" Target="fonts/font6.fntdata"/><Relationship Id="rId10" Type="http://schemas.openxmlformats.org/officeDocument/2006/relationships/font" Target="fonts/font1.fntdata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font" Target="fonts/font5.fntdata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9/10/25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9/10/25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9/10/25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9/10/25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9/10/25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9/10/25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9/10/25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9/10/25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9/10/25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9/10/25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9/10/25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9/10/25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>
            <a:grpSpLocks noChangeAspect="1"/>
          </p:cNvGrpSpPr>
          <p:nvPr/>
        </p:nvGrpSpPr>
        <p:grpSpPr>
          <a:xfrm>
            <a:off x="-206265" y="-77077"/>
            <a:ext cx="8713656" cy="10441154"/>
            <a:chOff x="0" y="0"/>
            <a:chExt cx="3632200" cy="4352290"/>
          </a:xfrm>
        </p:grpSpPr>
        <p:sp>
          <p:nvSpPr>
            <p:cNvPr id="3" name="Freeform 3"/>
            <p:cNvSpPr/>
            <p:nvPr/>
          </p:nvSpPr>
          <p:spPr>
            <a:xfrm>
              <a:off x="15240" y="15240"/>
              <a:ext cx="3600450" cy="4320540"/>
            </a:xfrm>
            <a:custGeom>
              <a:avLst/>
              <a:gdLst/>
              <a:ahLst/>
              <a:cxnLst/>
              <a:rect l="l" t="t" r="r" b="b"/>
              <a:pathLst>
                <a:path w="3600450" h="4320540">
                  <a:moveTo>
                    <a:pt x="0" y="0"/>
                  </a:moveTo>
                  <a:lnTo>
                    <a:pt x="3600450" y="0"/>
                  </a:lnTo>
                  <a:lnTo>
                    <a:pt x="3600450" y="4320540"/>
                  </a:lnTo>
                  <a:lnTo>
                    <a:pt x="0" y="4320540"/>
                  </a:lnTo>
                  <a:close/>
                </a:path>
              </a:pathLst>
            </a:custGeom>
            <a:blipFill>
              <a:blip r:embed="rId2"/>
              <a:stretch>
                <a:fillRect l="-57529" r="-22582"/>
              </a:stretch>
            </a:blipFill>
          </p:spPr>
        </p:sp>
        <p:sp>
          <p:nvSpPr>
            <p:cNvPr id="4" name="Freeform 4"/>
            <p:cNvSpPr/>
            <p:nvPr/>
          </p:nvSpPr>
          <p:spPr>
            <a:xfrm>
              <a:off x="0" y="0"/>
              <a:ext cx="3632200" cy="4352290"/>
            </a:xfrm>
            <a:custGeom>
              <a:avLst/>
              <a:gdLst/>
              <a:ahLst/>
              <a:cxnLst/>
              <a:rect l="l" t="t" r="r" b="b"/>
              <a:pathLst>
                <a:path w="3632200" h="4352290">
                  <a:moveTo>
                    <a:pt x="3632200" y="4352290"/>
                  </a:moveTo>
                  <a:lnTo>
                    <a:pt x="0" y="4352290"/>
                  </a:lnTo>
                  <a:lnTo>
                    <a:pt x="0" y="0"/>
                  </a:lnTo>
                  <a:lnTo>
                    <a:pt x="3632200" y="0"/>
                  </a:lnTo>
                  <a:lnTo>
                    <a:pt x="3632200" y="4352290"/>
                  </a:lnTo>
                  <a:close/>
                  <a:moveTo>
                    <a:pt x="31750" y="4320540"/>
                  </a:moveTo>
                  <a:lnTo>
                    <a:pt x="3600450" y="4320540"/>
                  </a:lnTo>
                  <a:lnTo>
                    <a:pt x="3600450" y="31750"/>
                  </a:lnTo>
                  <a:lnTo>
                    <a:pt x="31750" y="31750"/>
                  </a:lnTo>
                  <a:lnTo>
                    <a:pt x="31750" y="4320540"/>
                  </a:lnTo>
                  <a:close/>
                </a:path>
              </a:pathLst>
            </a:custGeom>
            <a:solidFill>
              <a:srgbClr val="FFFFFF"/>
            </a:solidFill>
          </p:spPr>
        </p:sp>
      </p:grpSp>
      <p:grpSp>
        <p:nvGrpSpPr>
          <p:cNvPr id="5" name="Group 5"/>
          <p:cNvGrpSpPr/>
          <p:nvPr/>
        </p:nvGrpSpPr>
        <p:grpSpPr>
          <a:xfrm>
            <a:off x="3346966" y="0"/>
            <a:ext cx="14941034" cy="10287000"/>
            <a:chOff x="0" y="0"/>
            <a:chExt cx="3935087" cy="2709333"/>
          </a:xfrm>
        </p:grpSpPr>
        <p:sp>
          <p:nvSpPr>
            <p:cNvPr id="6" name="Freeform 6"/>
            <p:cNvSpPr/>
            <p:nvPr/>
          </p:nvSpPr>
          <p:spPr>
            <a:xfrm>
              <a:off x="0" y="0"/>
              <a:ext cx="3935087" cy="2709333"/>
            </a:xfrm>
            <a:custGeom>
              <a:avLst/>
              <a:gdLst/>
              <a:ahLst/>
              <a:cxnLst/>
              <a:rect l="l" t="t" r="r" b="b"/>
              <a:pathLst>
                <a:path w="3935087" h="2709333">
                  <a:moveTo>
                    <a:pt x="0" y="0"/>
                  </a:moveTo>
                  <a:lnTo>
                    <a:pt x="3935087" y="0"/>
                  </a:lnTo>
                  <a:lnTo>
                    <a:pt x="3935087" y="2709333"/>
                  </a:lnTo>
                  <a:lnTo>
                    <a:pt x="0" y="2709333"/>
                  </a:lnTo>
                  <a:close/>
                </a:path>
              </a:pathLst>
            </a:custGeom>
            <a:solidFill>
              <a:srgbClr val="FFFFFF">
                <a:alpha val="60000"/>
              </a:srgbClr>
            </a:solidFill>
          </p:spPr>
        </p:sp>
        <p:sp>
          <p:nvSpPr>
            <p:cNvPr id="7" name="TextBox 7"/>
            <p:cNvSpPr txBox="1"/>
            <p:nvPr/>
          </p:nvSpPr>
          <p:spPr>
            <a:xfrm>
              <a:off x="0" y="-47625"/>
              <a:ext cx="3935087" cy="2756958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grpSp>
        <p:nvGrpSpPr>
          <p:cNvPr id="8" name="Group 8"/>
          <p:cNvGrpSpPr/>
          <p:nvPr/>
        </p:nvGrpSpPr>
        <p:grpSpPr>
          <a:xfrm>
            <a:off x="6121976" y="2511745"/>
            <a:ext cx="11181075" cy="5831048"/>
            <a:chOff x="0" y="0"/>
            <a:chExt cx="2944810" cy="1535749"/>
          </a:xfrm>
        </p:grpSpPr>
        <p:sp>
          <p:nvSpPr>
            <p:cNvPr id="9" name="Freeform 9"/>
            <p:cNvSpPr/>
            <p:nvPr/>
          </p:nvSpPr>
          <p:spPr>
            <a:xfrm>
              <a:off x="0" y="0"/>
              <a:ext cx="2944810" cy="1535749"/>
            </a:xfrm>
            <a:custGeom>
              <a:avLst/>
              <a:gdLst/>
              <a:ahLst/>
              <a:cxnLst/>
              <a:rect l="l" t="t" r="r" b="b"/>
              <a:pathLst>
                <a:path w="2944810" h="1535749">
                  <a:moveTo>
                    <a:pt x="0" y="0"/>
                  </a:moveTo>
                  <a:lnTo>
                    <a:pt x="2944810" y="0"/>
                  </a:lnTo>
                  <a:lnTo>
                    <a:pt x="2944810" y="1535749"/>
                  </a:lnTo>
                  <a:lnTo>
                    <a:pt x="0" y="1535749"/>
                  </a:lnTo>
                  <a:close/>
                </a:path>
              </a:pathLst>
            </a:custGeom>
            <a:solidFill>
              <a:srgbClr val="FFD600"/>
            </a:solidFill>
          </p:spPr>
        </p:sp>
        <p:sp>
          <p:nvSpPr>
            <p:cNvPr id="10" name="TextBox 10"/>
            <p:cNvSpPr txBox="1"/>
            <p:nvPr/>
          </p:nvSpPr>
          <p:spPr>
            <a:xfrm>
              <a:off x="0" y="-47625"/>
              <a:ext cx="2944810" cy="1583374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grpSp>
        <p:nvGrpSpPr>
          <p:cNvPr id="11" name="Group 11"/>
          <p:cNvGrpSpPr/>
          <p:nvPr/>
        </p:nvGrpSpPr>
        <p:grpSpPr>
          <a:xfrm>
            <a:off x="0" y="8237882"/>
            <a:ext cx="16292201" cy="1020418"/>
            <a:chOff x="0" y="0"/>
            <a:chExt cx="4290950" cy="268752"/>
          </a:xfrm>
        </p:grpSpPr>
        <p:sp>
          <p:nvSpPr>
            <p:cNvPr id="12" name="Freeform 12"/>
            <p:cNvSpPr/>
            <p:nvPr/>
          </p:nvSpPr>
          <p:spPr>
            <a:xfrm>
              <a:off x="0" y="0"/>
              <a:ext cx="4290950" cy="268752"/>
            </a:xfrm>
            <a:custGeom>
              <a:avLst/>
              <a:gdLst/>
              <a:ahLst/>
              <a:cxnLst/>
              <a:rect l="l" t="t" r="r" b="b"/>
              <a:pathLst>
                <a:path w="4290950" h="268752">
                  <a:moveTo>
                    <a:pt x="0" y="0"/>
                  </a:moveTo>
                  <a:lnTo>
                    <a:pt x="4290950" y="0"/>
                  </a:lnTo>
                  <a:lnTo>
                    <a:pt x="4290950" y="268752"/>
                  </a:lnTo>
                  <a:lnTo>
                    <a:pt x="0" y="268752"/>
                  </a:lnTo>
                  <a:close/>
                </a:path>
              </a:pathLst>
            </a:custGeom>
            <a:solidFill>
              <a:srgbClr val="FFD600"/>
            </a:solidFill>
          </p:spPr>
        </p:sp>
        <p:sp>
          <p:nvSpPr>
            <p:cNvPr id="13" name="TextBox 13"/>
            <p:cNvSpPr txBox="1"/>
            <p:nvPr/>
          </p:nvSpPr>
          <p:spPr>
            <a:xfrm>
              <a:off x="0" y="-47625"/>
              <a:ext cx="4290950" cy="316377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sp>
        <p:nvSpPr>
          <p:cNvPr id="14" name="TextBox 14"/>
          <p:cNvSpPr txBox="1"/>
          <p:nvPr/>
        </p:nvSpPr>
        <p:spPr>
          <a:xfrm>
            <a:off x="6143852" y="2703517"/>
            <a:ext cx="11224827" cy="2607973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6928"/>
              </a:lnSpc>
            </a:pPr>
            <a:r>
              <a:rPr lang="en-US" sz="4948">
                <a:solidFill>
                  <a:srgbClr val="000000"/>
                </a:solidFill>
                <a:latin typeface="Yeseva One"/>
                <a:ea typeface="Yeseva One"/>
                <a:cs typeface="Yeseva One"/>
                <a:sym typeface="Yeseva One"/>
              </a:rPr>
              <a:t>ПРЕЗЕНТАЦІЯ ВИБІРКОВОЇ ДИСЦИПЛІНИ </a:t>
            </a:r>
          </a:p>
          <a:p>
            <a:pPr algn="ctr">
              <a:lnSpc>
                <a:spcPts val="6928"/>
              </a:lnSpc>
            </a:pPr>
            <a:endParaRPr lang="en-US" sz="4948">
              <a:solidFill>
                <a:srgbClr val="000000"/>
              </a:solidFill>
              <a:latin typeface="Yeseva One"/>
              <a:ea typeface="Yeseva One"/>
              <a:cs typeface="Yeseva One"/>
              <a:sym typeface="Yeseva One"/>
            </a:endParaRPr>
          </a:p>
        </p:txBody>
      </p:sp>
      <p:sp>
        <p:nvSpPr>
          <p:cNvPr id="15" name="TextBox 15"/>
          <p:cNvSpPr txBox="1"/>
          <p:nvPr/>
        </p:nvSpPr>
        <p:spPr>
          <a:xfrm>
            <a:off x="6143852" y="5029200"/>
            <a:ext cx="11181075" cy="92964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7559"/>
              </a:lnSpc>
            </a:pPr>
            <a:r>
              <a:rPr lang="en-US" sz="5400">
                <a:solidFill>
                  <a:srgbClr val="000000"/>
                </a:solidFill>
                <a:latin typeface="Yeseva One"/>
                <a:ea typeface="Yeseva One"/>
                <a:cs typeface="Yeseva One"/>
                <a:sym typeface="Yeseva One"/>
              </a:rPr>
              <a:t>“КОНКУРЕНТНИЙ МАРКЕТИНГ”</a:t>
            </a:r>
          </a:p>
        </p:txBody>
      </p:sp>
      <p:sp>
        <p:nvSpPr>
          <p:cNvPr id="16" name="TextBox 16"/>
          <p:cNvSpPr txBox="1"/>
          <p:nvPr/>
        </p:nvSpPr>
        <p:spPr>
          <a:xfrm>
            <a:off x="8507391" y="234634"/>
            <a:ext cx="9524112" cy="209169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3359"/>
              </a:lnSpc>
            </a:pPr>
            <a:r>
              <a:rPr lang="en-US" sz="2399">
                <a:solidFill>
                  <a:srgbClr val="000000"/>
                </a:solidFill>
                <a:latin typeface="Arimo"/>
                <a:ea typeface="Arimo"/>
                <a:cs typeface="Arimo"/>
                <a:sym typeface="Arimo"/>
              </a:rPr>
              <a:t>Вінницький національний медичний університет ім. М.І. Пирогова</a:t>
            </a:r>
          </a:p>
          <a:p>
            <a:pPr algn="ctr">
              <a:lnSpc>
                <a:spcPts val="3359"/>
              </a:lnSpc>
            </a:pPr>
            <a:r>
              <a:rPr lang="en-US" sz="2399">
                <a:solidFill>
                  <a:srgbClr val="000000"/>
                </a:solidFill>
                <a:latin typeface="Arimo"/>
                <a:ea typeface="Arimo"/>
                <a:cs typeface="Arimo"/>
                <a:sym typeface="Arimo"/>
              </a:rPr>
              <a:t>Навчально-науковий Інститут громадського здоров’я, біології, </a:t>
            </a:r>
          </a:p>
          <a:p>
            <a:pPr algn="ctr">
              <a:lnSpc>
                <a:spcPts val="3359"/>
              </a:lnSpc>
            </a:pPr>
            <a:r>
              <a:rPr lang="en-US" sz="2399">
                <a:solidFill>
                  <a:srgbClr val="000000"/>
                </a:solidFill>
                <a:latin typeface="Arimo"/>
                <a:ea typeface="Arimo"/>
                <a:cs typeface="Arimo"/>
                <a:sym typeface="Arimo"/>
              </a:rPr>
              <a:t>контролю та профілактики хвороб</a:t>
            </a:r>
          </a:p>
          <a:p>
            <a:pPr algn="ctr">
              <a:lnSpc>
                <a:spcPts val="3359"/>
              </a:lnSpc>
            </a:pPr>
            <a:r>
              <a:rPr lang="en-US" sz="2399">
                <a:solidFill>
                  <a:srgbClr val="000000"/>
                </a:solidFill>
                <a:latin typeface="Arimo"/>
                <a:ea typeface="Arimo"/>
                <a:cs typeface="Arimo"/>
                <a:sym typeface="Arimo"/>
              </a:rPr>
              <a:t>Кафедра менеджменту та маркетингу</a:t>
            </a:r>
          </a:p>
          <a:p>
            <a:pPr algn="ctr">
              <a:lnSpc>
                <a:spcPts val="3359"/>
              </a:lnSpc>
              <a:spcBef>
                <a:spcPct val="0"/>
              </a:spcBef>
            </a:pPr>
            <a:endParaRPr lang="en-US" sz="2399">
              <a:solidFill>
                <a:srgbClr val="000000"/>
              </a:solidFill>
              <a:latin typeface="Arimo"/>
              <a:ea typeface="Arimo"/>
              <a:cs typeface="Arimo"/>
              <a:sym typeface="Arimo"/>
            </a:endParaRPr>
          </a:p>
        </p:txBody>
      </p:sp>
      <p:sp>
        <p:nvSpPr>
          <p:cNvPr id="17" name="TextBox 17"/>
          <p:cNvSpPr txBox="1"/>
          <p:nvPr/>
        </p:nvSpPr>
        <p:spPr>
          <a:xfrm>
            <a:off x="0" y="8468056"/>
            <a:ext cx="16292201" cy="500381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3919"/>
              </a:lnSpc>
              <a:spcBef>
                <a:spcPct val="0"/>
              </a:spcBef>
            </a:pPr>
            <a:r>
              <a:rPr lang="en-US" sz="2799">
                <a:solidFill>
                  <a:srgbClr val="000000"/>
                </a:solidFill>
                <a:latin typeface="Arimo"/>
                <a:ea typeface="Arimo"/>
                <a:cs typeface="Arimo"/>
                <a:sym typeface="Arimo"/>
              </a:rPr>
              <a:t>Підготовлено завідувачем кафедри менеджменту та маркетингу д.е.н. </a:t>
            </a:r>
            <a:r>
              <a:rPr lang="en-US" sz="2799" b="1">
                <a:solidFill>
                  <a:srgbClr val="000000"/>
                </a:solidFill>
                <a:latin typeface="Arimo Bold"/>
                <a:ea typeface="Arimo Bold"/>
                <a:cs typeface="Arimo Bold"/>
                <a:sym typeface="Arimo Bold"/>
              </a:rPr>
              <a:t>Юлією ГОЛОВЧУК </a:t>
            </a:r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>
            <a:grpSpLocks noChangeAspect="1"/>
          </p:cNvGrpSpPr>
          <p:nvPr/>
        </p:nvGrpSpPr>
        <p:grpSpPr>
          <a:xfrm>
            <a:off x="6953696" y="1407031"/>
            <a:ext cx="10698666" cy="7472938"/>
            <a:chOff x="0" y="0"/>
            <a:chExt cx="15163800" cy="10591800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15163800" cy="10591800"/>
            </a:xfrm>
            <a:custGeom>
              <a:avLst/>
              <a:gdLst/>
              <a:ahLst/>
              <a:cxnLst/>
              <a:rect l="l" t="t" r="r" b="b"/>
              <a:pathLst>
                <a:path w="15163800" h="10591800">
                  <a:moveTo>
                    <a:pt x="15163800" y="254000"/>
                  </a:moveTo>
                  <a:lnTo>
                    <a:pt x="15163800" y="10337800"/>
                  </a:lnTo>
                  <a:cubicBezTo>
                    <a:pt x="15163800" y="10478135"/>
                    <a:pt x="15050136" y="10591800"/>
                    <a:pt x="14909800" y="10591800"/>
                  </a:cubicBezTo>
                  <a:lnTo>
                    <a:pt x="254000" y="10591800"/>
                  </a:lnTo>
                  <a:cubicBezTo>
                    <a:pt x="113665" y="10591800"/>
                    <a:pt x="0" y="10478135"/>
                    <a:pt x="0" y="10337800"/>
                  </a:cubicBezTo>
                  <a:lnTo>
                    <a:pt x="0" y="254000"/>
                  </a:lnTo>
                  <a:cubicBezTo>
                    <a:pt x="0" y="113665"/>
                    <a:pt x="113665" y="0"/>
                    <a:pt x="254000" y="0"/>
                  </a:cubicBezTo>
                  <a:lnTo>
                    <a:pt x="14909800" y="0"/>
                  </a:lnTo>
                  <a:cubicBezTo>
                    <a:pt x="15050136" y="0"/>
                    <a:pt x="15163800" y="113665"/>
                    <a:pt x="15163800" y="254000"/>
                  </a:cubicBezTo>
                  <a:close/>
                </a:path>
              </a:pathLst>
            </a:custGeom>
            <a:blipFill>
              <a:blip r:embed="rId2"/>
              <a:stretch>
                <a:fillRect l="-2419" r="-2419"/>
              </a:stretch>
            </a:blipFill>
          </p:spPr>
        </p:sp>
      </p:grpSp>
      <p:grpSp>
        <p:nvGrpSpPr>
          <p:cNvPr id="4" name="Group 4"/>
          <p:cNvGrpSpPr/>
          <p:nvPr/>
        </p:nvGrpSpPr>
        <p:grpSpPr>
          <a:xfrm>
            <a:off x="1899941" y="-841354"/>
            <a:ext cx="8447125" cy="11979362"/>
            <a:chOff x="0" y="0"/>
            <a:chExt cx="2224757" cy="3155058"/>
          </a:xfrm>
        </p:grpSpPr>
        <p:sp>
          <p:nvSpPr>
            <p:cNvPr id="5" name="Freeform 5"/>
            <p:cNvSpPr/>
            <p:nvPr/>
          </p:nvSpPr>
          <p:spPr>
            <a:xfrm>
              <a:off x="0" y="0"/>
              <a:ext cx="2224757" cy="3155058"/>
            </a:xfrm>
            <a:custGeom>
              <a:avLst/>
              <a:gdLst/>
              <a:ahLst/>
              <a:cxnLst/>
              <a:rect l="l" t="t" r="r" b="b"/>
              <a:pathLst>
                <a:path w="2224757" h="3155058">
                  <a:moveTo>
                    <a:pt x="0" y="0"/>
                  </a:moveTo>
                  <a:lnTo>
                    <a:pt x="2224757" y="0"/>
                  </a:lnTo>
                  <a:lnTo>
                    <a:pt x="2224757" y="3155058"/>
                  </a:lnTo>
                  <a:lnTo>
                    <a:pt x="0" y="3155058"/>
                  </a:lnTo>
                  <a:close/>
                </a:path>
              </a:pathLst>
            </a:custGeom>
            <a:solidFill>
              <a:srgbClr val="FFD600"/>
            </a:solidFill>
          </p:spPr>
        </p:sp>
        <p:sp>
          <p:nvSpPr>
            <p:cNvPr id="6" name="TextBox 6"/>
            <p:cNvSpPr txBox="1"/>
            <p:nvPr/>
          </p:nvSpPr>
          <p:spPr>
            <a:xfrm>
              <a:off x="0" y="-47625"/>
              <a:ext cx="2224757" cy="3202683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sp>
        <p:nvSpPr>
          <p:cNvPr id="7" name="TextBox 7"/>
          <p:cNvSpPr txBox="1"/>
          <p:nvPr/>
        </p:nvSpPr>
        <p:spPr>
          <a:xfrm>
            <a:off x="2075474" y="1283206"/>
            <a:ext cx="8096059" cy="4201374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8353"/>
              </a:lnSpc>
            </a:pPr>
            <a:r>
              <a:rPr lang="en-US" sz="5966">
                <a:solidFill>
                  <a:srgbClr val="000000"/>
                </a:solidFill>
                <a:latin typeface="Yeseva One"/>
                <a:ea typeface="Yeseva One"/>
                <a:cs typeface="Yeseva One"/>
                <a:sym typeface="Yeseva One"/>
              </a:rPr>
              <a:t>ГАЛУЗЬ ЗНАНЬ, СПЕЦІАЛЬНІСТЬ, ОСВІТНІЙ РІВЕНЬ </a:t>
            </a:r>
          </a:p>
          <a:p>
            <a:pPr algn="ctr">
              <a:lnSpc>
                <a:spcPts val="8353"/>
              </a:lnSpc>
            </a:pPr>
            <a:endParaRPr lang="en-US" sz="5966">
              <a:solidFill>
                <a:srgbClr val="000000"/>
              </a:solidFill>
              <a:latin typeface="Yeseva One"/>
              <a:ea typeface="Yeseva One"/>
              <a:cs typeface="Yeseva One"/>
              <a:sym typeface="Yeseva One"/>
            </a:endParaRPr>
          </a:p>
        </p:txBody>
      </p:sp>
      <p:sp>
        <p:nvSpPr>
          <p:cNvPr id="8" name="TextBox 8"/>
          <p:cNvSpPr txBox="1"/>
          <p:nvPr/>
        </p:nvSpPr>
        <p:spPr>
          <a:xfrm>
            <a:off x="2075474" y="5725687"/>
            <a:ext cx="8096059" cy="174625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>
              <a:lnSpc>
                <a:spcPts val="3499"/>
              </a:lnSpc>
            </a:pPr>
            <a:r>
              <a:rPr lang="en-US" sz="2499" b="1" dirty="0" err="1">
                <a:solidFill>
                  <a:srgbClr val="000000"/>
                </a:solidFill>
                <a:latin typeface="Arimo Bold"/>
                <a:ea typeface="Arimo Bold"/>
                <a:cs typeface="Arimo Bold"/>
                <a:sym typeface="Arimo Bold"/>
              </a:rPr>
              <a:t>Галузь</a:t>
            </a:r>
            <a:r>
              <a:rPr lang="en-US" sz="2499" b="1" dirty="0">
                <a:solidFill>
                  <a:srgbClr val="000000"/>
                </a:solidFill>
                <a:latin typeface="Arimo Bold"/>
                <a:ea typeface="Arimo Bold"/>
                <a:cs typeface="Arimo Bold"/>
                <a:sym typeface="Arimo Bold"/>
              </a:rPr>
              <a:t> </a:t>
            </a:r>
            <a:r>
              <a:rPr lang="en-US" sz="2499" b="1" dirty="0" err="1">
                <a:solidFill>
                  <a:srgbClr val="000000"/>
                </a:solidFill>
                <a:latin typeface="Arimo Bold"/>
                <a:ea typeface="Arimo Bold"/>
                <a:cs typeface="Arimo Bold"/>
                <a:sym typeface="Arimo Bold"/>
              </a:rPr>
              <a:t>знань</a:t>
            </a:r>
            <a:r>
              <a:rPr lang="en-US" sz="2499" dirty="0">
                <a:solidFill>
                  <a:srgbClr val="000000"/>
                </a:solidFill>
                <a:latin typeface="Arimo"/>
                <a:ea typeface="Arimo"/>
                <a:cs typeface="Arimo"/>
                <a:sym typeface="Arimo"/>
              </a:rPr>
              <a:t> - D “</a:t>
            </a:r>
            <a:r>
              <a:rPr lang="ru-RU" sz="2499" dirty="0" err="1">
                <a:solidFill>
                  <a:srgbClr val="000000"/>
                </a:solidFill>
                <a:latin typeface="Arimo"/>
                <a:ea typeface="Arimo"/>
                <a:cs typeface="Arimo"/>
                <a:sym typeface="Arimo"/>
              </a:rPr>
              <a:t>Бізнес</a:t>
            </a:r>
            <a:r>
              <a:rPr lang="ru-RU" sz="2499" dirty="0">
                <a:solidFill>
                  <a:srgbClr val="000000"/>
                </a:solidFill>
                <a:latin typeface="Arimo"/>
                <a:ea typeface="Arimo"/>
                <a:cs typeface="Arimo"/>
                <a:sym typeface="Arimo"/>
              </a:rPr>
              <a:t>, </a:t>
            </a:r>
            <a:r>
              <a:rPr lang="ru-RU" sz="2499" dirty="0" err="1">
                <a:solidFill>
                  <a:srgbClr val="000000"/>
                </a:solidFill>
                <a:latin typeface="Arimo"/>
                <a:ea typeface="Arimo"/>
                <a:cs typeface="Arimo"/>
                <a:sym typeface="Arimo"/>
              </a:rPr>
              <a:t>адміністрування</a:t>
            </a:r>
            <a:r>
              <a:rPr lang="ru-RU" sz="2499" dirty="0">
                <a:solidFill>
                  <a:srgbClr val="000000"/>
                </a:solidFill>
                <a:latin typeface="Arimo"/>
                <a:ea typeface="Arimo"/>
                <a:cs typeface="Arimo"/>
                <a:sym typeface="Arimo"/>
              </a:rPr>
              <a:t> та право”</a:t>
            </a:r>
          </a:p>
          <a:p>
            <a:pPr>
              <a:lnSpc>
                <a:spcPts val="3499"/>
              </a:lnSpc>
            </a:pPr>
            <a:r>
              <a:rPr lang="en-US" sz="2499" b="1" dirty="0" err="1">
                <a:solidFill>
                  <a:srgbClr val="000000"/>
                </a:solidFill>
                <a:latin typeface="Arimo Bold"/>
                <a:ea typeface="Arimo Bold"/>
                <a:cs typeface="Arimo Bold"/>
                <a:sym typeface="Arimo Bold"/>
              </a:rPr>
              <a:t>Спеціальність</a:t>
            </a:r>
            <a:r>
              <a:rPr lang="en-US" sz="2499" b="1" dirty="0">
                <a:solidFill>
                  <a:srgbClr val="000000"/>
                </a:solidFill>
                <a:latin typeface="Arimo Bold"/>
                <a:ea typeface="Arimo Bold"/>
                <a:cs typeface="Arimo Bold"/>
                <a:sym typeface="Arimo Bold"/>
              </a:rPr>
              <a:t> </a:t>
            </a:r>
            <a:r>
              <a:rPr lang="en-US" sz="2499" dirty="0">
                <a:solidFill>
                  <a:srgbClr val="000000"/>
                </a:solidFill>
                <a:latin typeface="Arimo"/>
                <a:ea typeface="Arimo"/>
                <a:cs typeface="Arimo"/>
                <a:sym typeface="Arimo"/>
              </a:rPr>
              <a:t>- D 3 “</a:t>
            </a:r>
            <a:r>
              <a:rPr lang="en-US" sz="2499" dirty="0" err="1">
                <a:solidFill>
                  <a:srgbClr val="000000"/>
                </a:solidFill>
                <a:latin typeface="Arimo"/>
                <a:ea typeface="Arimo"/>
                <a:cs typeface="Arimo"/>
                <a:sym typeface="Arimo"/>
              </a:rPr>
              <a:t>Менеджмент</a:t>
            </a:r>
            <a:r>
              <a:rPr lang="en-US" sz="2499" dirty="0">
                <a:solidFill>
                  <a:srgbClr val="000000"/>
                </a:solidFill>
                <a:latin typeface="Arimo"/>
                <a:ea typeface="Arimo"/>
                <a:cs typeface="Arimo"/>
                <a:sym typeface="Arimo"/>
              </a:rPr>
              <a:t>”</a:t>
            </a:r>
          </a:p>
          <a:p>
            <a:pPr algn="l">
              <a:lnSpc>
                <a:spcPts val="3499"/>
              </a:lnSpc>
            </a:pPr>
            <a:r>
              <a:rPr lang="en-US" sz="2499" b="1" dirty="0" err="1">
                <a:solidFill>
                  <a:srgbClr val="000000"/>
                </a:solidFill>
                <a:latin typeface="Arimo Bold"/>
                <a:ea typeface="Arimo Bold"/>
                <a:cs typeface="Arimo Bold"/>
                <a:sym typeface="Arimo Bold"/>
              </a:rPr>
              <a:t>Освітніи</a:t>
            </a:r>
            <a:r>
              <a:rPr lang="en-US" sz="2499" b="1" dirty="0">
                <a:solidFill>
                  <a:srgbClr val="000000"/>
                </a:solidFill>
                <a:latin typeface="Arimo Bold"/>
                <a:ea typeface="Arimo Bold"/>
                <a:cs typeface="Arimo Bold"/>
                <a:sym typeface="Arimo Bold"/>
              </a:rPr>
              <a:t>̆ </a:t>
            </a:r>
            <a:r>
              <a:rPr lang="en-US" sz="2499" b="1" dirty="0" err="1">
                <a:solidFill>
                  <a:srgbClr val="000000"/>
                </a:solidFill>
                <a:latin typeface="Arimo Bold"/>
                <a:ea typeface="Arimo Bold"/>
                <a:cs typeface="Arimo Bold"/>
                <a:sym typeface="Arimo Bold"/>
              </a:rPr>
              <a:t>рівень</a:t>
            </a:r>
            <a:r>
              <a:rPr lang="en-US" sz="2499" dirty="0">
                <a:solidFill>
                  <a:srgbClr val="000000"/>
                </a:solidFill>
                <a:latin typeface="Arimo"/>
                <a:ea typeface="Arimo"/>
                <a:cs typeface="Arimo"/>
                <a:sym typeface="Arimo"/>
              </a:rPr>
              <a:t> - </a:t>
            </a:r>
            <a:r>
              <a:rPr lang="en-US" sz="2499" dirty="0" err="1">
                <a:solidFill>
                  <a:srgbClr val="000000"/>
                </a:solidFill>
                <a:latin typeface="Arimo"/>
                <a:ea typeface="Arimo"/>
                <a:cs typeface="Arimo"/>
                <a:sym typeface="Arimo"/>
              </a:rPr>
              <a:t>другии</a:t>
            </a:r>
            <a:r>
              <a:rPr lang="en-US" sz="2499" dirty="0">
                <a:solidFill>
                  <a:srgbClr val="000000"/>
                </a:solidFill>
                <a:latin typeface="Arimo"/>
                <a:ea typeface="Arimo"/>
                <a:cs typeface="Arimo"/>
                <a:sym typeface="Arimo"/>
              </a:rPr>
              <a:t>̆ (</a:t>
            </a:r>
            <a:r>
              <a:rPr lang="en-US" sz="2499" dirty="0" err="1">
                <a:solidFill>
                  <a:srgbClr val="000000"/>
                </a:solidFill>
                <a:latin typeface="Arimo"/>
                <a:ea typeface="Arimo"/>
                <a:cs typeface="Arimo"/>
                <a:sym typeface="Arimo"/>
              </a:rPr>
              <a:t>магістерськии</a:t>
            </a:r>
            <a:r>
              <a:rPr lang="en-US" sz="2499" dirty="0">
                <a:solidFill>
                  <a:srgbClr val="000000"/>
                </a:solidFill>
                <a:latin typeface="Arimo"/>
                <a:ea typeface="Arimo"/>
                <a:cs typeface="Arimo"/>
                <a:sym typeface="Arimo"/>
              </a:rPr>
              <a:t>̆)</a:t>
            </a:r>
          </a:p>
          <a:p>
            <a:pPr algn="l">
              <a:lnSpc>
                <a:spcPts val="3499"/>
              </a:lnSpc>
              <a:spcBef>
                <a:spcPct val="0"/>
              </a:spcBef>
            </a:pPr>
            <a:r>
              <a:rPr lang="en-US" sz="2499" b="1" dirty="0" err="1">
                <a:solidFill>
                  <a:srgbClr val="000000"/>
                </a:solidFill>
                <a:latin typeface="Arimo Bold"/>
                <a:ea typeface="Arimo Bold"/>
                <a:cs typeface="Arimo Bold"/>
                <a:sym typeface="Arimo Bold"/>
              </a:rPr>
              <a:t>Форма</a:t>
            </a:r>
            <a:r>
              <a:rPr lang="en-US" sz="2499" b="1" dirty="0">
                <a:solidFill>
                  <a:srgbClr val="000000"/>
                </a:solidFill>
                <a:latin typeface="Arimo Bold"/>
                <a:ea typeface="Arimo Bold"/>
                <a:cs typeface="Arimo Bold"/>
                <a:sym typeface="Arimo Bold"/>
              </a:rPr>
              <a:t> </a:t>
            </a:r>
            <a:r>
              <a:rPr lang="en-US" sz="2499" b="1" dirty="0" err="1">
                <a:solidFill>
                  <a:srgbClr val="000000"/>
                </a:solidFill>
                <a:latin typeface="Arimo Bold"/>
                <a:ea typeface="Arimo Bold"/>
                <a:cs typeface="Arimo Bold"/>
                <a:sym typeface="Arimo Bold"/>
              </a:rPr>
              <a:t>навчання</a:t>
            </a:r>
            <a:r>
              <a:rPr lang="en-US" sz="2499" dirty="0">
                <a:solidFill>
                  <a:srgbClr val="000000"/>
                </a:solidFill>
                <a:latin typeface="Arimo"/>
                <a:ea typeface="Arimo"/>
                <a:cs typeface="Arimo"/>
                <a:sym typeface="Arimo"/>
              </a:rPr>
              <a:t> - </a:t>
            </a:r>
            <a:r>
              <a:rPr lang="en-US" sz="2499" dirty="0" err="1">
                <a:solidFill>
                  <a:srgbClr val="000000"/>
                </a:solidFill>
                <a:latin typeface="Arimo"/>
                <a:ea typeface="Arimo"/>
                <a:cs typeface="Arimo"/>
                <a:sym typeface="Arimo"/>
              </a:rPr>
              <a:t>денна</a:t>
            </a:r>
            <a:r>
              <a:rPr lang="en-US" sz="2499" dirty="0">
                <a:solidFill>
                  <a:srgbClr val="000000"/>
                </a:solidFill>
                <a:latin typeface="Arimo"/>
                <a:ea typeface="Arimo"/>
                <a:cs typeface="Arimo"/>
                <a:sym typeface="Arimo"/>
              </a:rPr>
              <a:t>, </a:t>
            </a:r>
            <a:r>
              <a:rPr lang="en-US" sz="2499" dirty="0" err="1">
                <a:solidFill>
                  <a:srgbClr val="000000"/>
                </a:solidFill>
                <a:latin typeface="Arimo"/>
                <a:ea typeface="Arimo"/>
                <a:cs typeface="Arimo"/>
                <a:sym typeface="Arimo"/>
              </a:rPr>
              <a:t>заочна</a:t>
            </a:r>
            <a:r>
              <a:rPr lang="en-US" sz="2499" dirty="0">
                <a:solidFill>
                  <a:srgbClr val="000000"/>
                </a:solidFill>
                <a:latin typeface="Arimo"/>
                <a:ea typeface="Arimo"/>
                <a:cs typeface="Arimo"/>
                <a:sym typeface="Arimo"/>
              </a:rPr>
              <a:t> </a:t>
            </a:r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2580274" y="0"/>
            <a:ext cx="14026461" cy="3185155"/>
            <a:chOff x="0" y="0"/>
            <a:chExt cx="3694212" cy="838889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3694212" cy="838889"/>
            </a:xfrm>
            <a:custGeom>
              <a:avLst/>
              <a:gdLst/>
              <a:ahLst/>
              <a:cxnLst/>
              <a:rect l="l" t="t" r="r" b="b"/>
              <a:pathLst>
                <a:path w="3694212" h="838889">
                  <a:moveTo>
                    <a:pt x="0" y="0"/>
                  </a:moveTo>
                  <a:lnTo>
                    <a:pt x="3694212" y="0"/>
                  </a:lnTo>
                  <a:lnTo>
                    <a:pt x="3694212" y="838889"/>
                  </a:lnTo>
                  <a:lnTo>
                    <a:pt x="0" y="838889"/>
                  </a:lnTo>
                  <a:close/>
                </a:path>
              </a:pathLst>
            </a:custGeom>
            <a:solidFill>
              <a:srgbClr val="FFD600"/>
            </a:solidFill>
          </p:spPr>
        </p:sp>
        <p:sp>
          <p:nvSpPr>
            <p:cNvPr id="4" name="TextBox 4"/>
            <p:cNvSpPr txBox="1"/>
            <p:nvPr/>
          </p:nvSpPr>
          <p:spPr>
            <a:xfrm>
              <a:off x="0" y="-47625"/>
              <a:ext cx="3694212" cy="886514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grpSp>
        <p:nvGrpSpPr>
          <p:cNvPr id="5" name="Group 5"/>
          <p:cNvGrpSpPr/>
          <p:nvPr/>
        </p:nvGrpSpPr>
        <p:grpSpPr>
          <a:xfrm>
            <a:off x="851378" y="4760138"/>
            <a:ext cx="16407922" cy="4498162"/>
            <a:chOff x="0" y="0"/>
            <a:chExt cx="4830324" cy="1324213"/>
          </a:xfrm>
        </p:grpSpPr>
        <p:sp>
          <p:nvSpPr>
            <p:cNvPr id="6" name="Freeform 6"/>
            <p:cNvSpPr/>
            <p:nvPr/>
          </p:nvSpPr>
          <p:spPr>
            <a:xfrm>
              <a:off x="0" y="0"/>
              <a:ext cx="4830325" cy="1324213"/>
            </a:xfrm>
            <a:custGeom>
              <a:avLst/>
              <a:gdLst/>
              <a:ahLst/>
              <a:cxnLst/>
              <a:rect l="l" t="t" r="r" b="b"/>
              <a:pathLst>
                <a:path w="4830325" h="1324213">
                  <a:moveTo>
                    <a:pt x="0" y="0"/>
                  </a:moveTo>
                  <a:lnTo>
                    <a:pt x="4830325" y="0"/>
                  </a:lnTo>
                  <a:lnTo>
                    <a:pt x="4830325" y="1324213"/>
                  </a:lnTo>
                  <a:lnTo>
                    <a:pt x="0" y="1324213"/>
                  </a:lnTo>
                  <a:close/>
                </a:path>
              </a:pathLst>
            </a:custGeom>
            <a:solidFill>
              <a:srgbClr val="FFD600"/>
            </a:solidFill>
            <a:ln w="38100" cap="sq">
              <a:solidFill>
                <a:srgbClr val="000000"/>
              </a:solidFill>
              <a:prstDash val="solid"/>
              <a:miter/>
            </a:ln>
          </p:spPr>
        </p:sp>
        <p:sp>
          <p:nvSpPr>
            <p:cNvPr id="7" name="TextBox 7"/>
            <p:cNvSpPr txBox="1"/>
            <p:nvPr/>
          </p:nvSpPr>
          <p:spPr>
            <a:xfrm>
              <a:off x="0" y="-66675"/>
              <a:ext cx="4830324" cy="1390888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4899"/>
                </a:lnSpc>
              </a:pPr>
              <a:r>
                <a:rPr lang="en-US" sz="3499" dirty="0" err="1">
                  <a:solidFill>
                    <a:srgbClr val="000000"/>
                  </a:solidFill>
                  <a:latin typeface="Yeseva One"/>
                  <a:ea typeface="Yeseva One"/>
                  <a:cs typeface="Yeseva One"/>
                  <a:sym typeface="Yeseva One"/>
                </a:rPr>
                <a:t>Загальнии</a:t>
              </a:r>
              <a:r>
                <a:rPr lang="en-US" sz="3499" dirty="0">
                  <a:solidFill>
                    <a:srgbClr val="000000"/>
                  </a:solidFill>
                  <a:latin typeface="Yeseva One"/>
                  <a:ea typeface="Yeseva One"/>
                  <a:cs typeface="Yeseva One"/>
                  <a:sym typeface="Yeseva One"/>
                </a:rPr>
                <a:t>̆ </a:t>
              </a:r>
              <a:r>
                <a:rPr lang="en-US" sz="3499" dirty="0" err="1">
                  <a:solidFill>
                    <a:srgbClr val="000000"/>
                  </a:solidFill>
                  <a:latin typeface="Yeseva One"/>
                  <a:ea typeface="Yeseva One"/>
                  <a:cs typeface="Yeseva One"/>
                  <a:sym typeface="Yeseva One"/>
                </a:rPr>
                <a:t>обсяг</a:t>
              </a:r>
              <a:r>
                <a:rPr lang="en-US" sz="3499" dirty="0">
                  <a:solidFill>
                    <a:srgbClr val="000000"/>
                  </a:solidFill>
                  <a:latin typeface="Yeseva One"/>
                  <a:ea typeface="Yeseva One"/>
                  <a:cs typeface="Yeseva One"/>
                  <a:sym typeface="Yeseva One"/>
                </a:rPr>
                <a:t> </a:t>
              </a:r>
              <a:r>
                <a:rPr lang="en-US" sz="3499" dirty="0" err="1">
                  <a:solidFill>
                    <a:srgbClr val="000000"/>
                  </a:solidFill>
                  <a:latin typeface="Yeseva One"/>
                  <a:ea typeface="Yeseva One"/>
                  <a:cs typeface="Yeseva One"/>
                  <a:sym typeface="Yeseva One"/>
                </a:rPr>
                <a:t>навчального</a:t>
              </a:r>
              <a:r>
                <a:rPr lang="en-US" sz="3499" dirty="0">
                  <a:solidFill>
                    <a:srgbClr val="000000"/>
                  </a:solidFill>
                  <a:latin typeface="Yeseva One"/>
                  <a:ea typeface="Yeseva One"/>
                  <a:cs typeface="Yeseva One"/>
                  <a:sym typeface="Yeseva One"/>
                </a:rPr>
                <a:t> </a:t>
              </a:r>
              <a:r>
                <a:rPr lang="en-US" sz="3499" dirty="0" err="1">
                  <a:solidFill>
                    <a:srgbClr val="000000"/>
                  </a:solidFill>
                  <a:latin typeface="Yeseva One"/>
                  <a:ea typeface="Yeseva One"/>
                  <a:cs typeface="Yeseva One"/>
                  <a:sym typeface="Yeseva One"/>
                </a:rPr>
                <a:t>часу</a:t>
              </a:r>
              <a:r>
                <a:rPr lang="en-US" sz="3499" dirty="0">
                  <a:solidFill>
                    <a:srgbClr val="000000"/>
                  </a:solidFill>
                  <a:latin typeface="Yeseva One"/>
                  <a:ea typeface="Yeseva One"/>
                  <a:cs typeface="Yeseva One"/>
                  <a:sym typeface="Yeseva One"/>
                </a:rPr>
                <a:t> - </a:t>
              </a:r>
              <a:r>
                <a:rPr lang="uk-UA" sz="3499" dirty="0">
                  <a:solidFill>
                    <a:srgbClr val="000000"/>
                  </a:solidFill>
                  <a:latin typeface="Yeseva One"/>
                  <a:ea typeface="Yeseva One"/>
                  <a:cs typeface="Yeseva One"/>
                  <a:sym typeface="Yeseva One"/>
                </a:rPr>
                <a:t>90</a:t>
              </a:r>
              <a:r>
                <a:rPr lang="en-US" sz="3499" dirty="0">
                  <a:solidFill>
                    <a:srgbClr val="000000"/>
                  </a:solidFill>
                  <a:latin typeface="Yeseva One"/>
                  <a:ea typeface="Yeseva One"/>
                  <a:cs typeface="Yeseva One"/>
                  <a:sym typeface="Yeseva One"/>
                </a:rPr>
                <a:t> </a:t>
              </a:r>
              <a:r>
                <a:rPr lang="en-US" sz="3499" dirty="0" err="1">
                  <a:solidFill>
                    <a:srgbClr val="000000"/>
                  </a:solidFill>
                  <a:latin typeface="Yeseva One"/>
                  <a:ea typeface="Yeseva One"/>
                  <a:cs typeface="Yeseva One"/>
                  <a:sym typeface="Yeseva One"/>
                </a:rPr>
                <a:t>год</a:t>
              </a:r>
              <a:r>
                <a:rPr lang="en-US" sz="3499" dirty="0">
                  <a:solidFill>
                    <a:srgbClr val="000000"/>
                  </a:solidFill>
                  <a:latin typeface="Yeseva One"/>
                  <a:ea typeface="Yeseva One"/>
                  <a:cs typeface="Yeseva One"/>
                  <a:sym typeface="Yeseva One"/>
                </a:rPr>
                <a:t>. (</a:t>
              </a:r>
              <a:r>
                <a:rPr lang="uk-UA" sz="3499" dirty="0">
                  <a:solidFill>
                    <a:srgbClr val="000000"/>
                  </a:solidFill>
                  <a:latin typeface="Yeseva One"/>
                  <a:ea typeface="Yeseva One"/>
                  <a:cs typeface="Yeseva One"/>
                  <a:sym typeface="Yeseva One"/>
                </a:rPr>
                <a:t>3</a:t>
              </a:r>
              <a:r>
                <a:rPr lang="en-US" sz="3499" dirty="0">
                  <a:solidFill>
                    <a:srgbClr val="000000"/>
                  </a:solidFill>
                  <a:latin typeface="Yeseva One"/>
                  <a:ea typeface="Yeseva One"/>
                  <a:cs typeface="Yeseva One"/>
                  <a:sym typeface="Yeseva One"/>
                </a:rPr>
                <a:t>,</a:t>
              </a:r>
              <a:r>
                <a:rPr lang="uk-UA" sz="3499" dirty="0">
                  <a:solidFill>
                    <a:srgbClr val="000000"/>
                  </a:solidFill>
                  <a:latin typeface="Yeseva One"/>
                  <a:ea typeface="Yeseva One"/>
                  <a:cs typeface="Yeseva One"/>
                  <a:sym typeface="Yeseva One"/>
                </a:rPr>
                <a:t>0</a:t>
              </a:r>
              <a:r>
                <a:rPr lang="en-US" sz="3499" dirty="0">
                  <a:solidFill>
                    <a:srgbClr val="000000"/>
                  </a:solidFill>
                  <a:latin typeface="Yeseva One"/>
                  <a:ea typeface="Yeseva One"/>
                  <a:cs typeface="Yeseva One"/>
                  <a:sym typeface="Yeseva One"/>
                </a:rPr>
                <a:t> </a:t>
              </a:r>
              <a:r>
                <a:rPr lang="en-US" sz="3499" dirty="0" err="1">
                  <a:solidFill>
                    <a:srgbClr val="000000"/>
                  </a:solidFill>
                  <a:latin typeface="Yeseva One"/>
                  <a:ea typeface="Yeseva One"/>
                  <a:cs typeface="Yeseva One"/>
                  <a:sym typeface="Yeseva One"/>
                </a:rPr>
                <a:t>кредити</a:t>
              </a:r>
              <a:r>
                <a:rPr lang="en-US" sz="3499" dirty="0">
                  <a:solidFill>
                    <a:srgbClr val="000000"/>
                  </a:solidFill>
                  <a:latin typeface="Yeseva One"/>
                  <a:ea typeface="Yeseva One"/>
                  <a:cs typeface="Yeseva One"/>
                  <a:sym typeface="Yeseva One"/>
                </a:rPr>
                <a:t> ECTS)</a:t>
              </a:r>
            </a:p>
            <a:p>
              <a:pPr algn="ctr">
                <a:lnSpc>
                  <a:spcPts val="4899"/>
                </a:lnSpc>
              </a:pPr>
              <a:r>
                <a:rPr lang="en-US" sz="3499" dirty="0" err="1">
                  <a:solidFill>
                    <a:srgbClr val="000000"/>
                  </a:solidFill>
                  <a:latin typeface="Yeseva One"/>
                  <a:ea typeface="Yeseva One"/>
                  <a:cs typeface="Yeseva One"/>
                  <a:sym typeface="Yeseva One"/>
                </a:rPr>
                <a:t>Дисципліна</a:t>
              </a:r>
              <a:r>
                <a:rPr lang="en-US" sz="3499" dirty="0">
                  <a:solidFill>
                    <a:srgbClr val="000000"/>
                  </a:solidFill>
                  <a:latin typeface="Yeseva One"/>
                  <a:ea typeface="Yeseva One"/>
                  <a:cs typeface="Yeseva One"/>
                  <a:sym typeface="Yeseva One"/>
                </a:rPr>
                <a:t> </a:t>
              </a:r>
              <a:r>
                <a:rPr lang="en-US" sz="3499" dirty="0" err="1">
                  <a:solidFill>
                    <a:srgbClr val="000000"/>
                  </a:solidFill>
                  <a:latin typeface="Yeseva One"/>
                  <a:ea typeface="Yeseva One"/>
                  <a:cs typeface="Yeseva One"/>
                  <a:sym typeface="Yeseva One"/>
                </a:rPr>
                <a:t>вивчається</a:t>
              </a:r>
              <a:r>
                <a:rPr lang="en-US" sz="3499" dirty="0">
                  <a:solidFill>
                    <a:srgbClr val="000000"/>
                  </a:solidFill>
                  <a:latin typeface="Yeseva One"/>
                  <a:ea typeface="Yeseva One"/>
                  <a:cs typeface="Yeseva One"/>
                  <a:sym typeface="Yeseva One"/>
                </a:rPr>
                <a:t> </a:t>
              </a:r>
              <a:r>
                <a:rPr lang="en-US" sz="3499" dirty="0" err="1">
                  <a:solidFill>
                    <a:srgbClr val="000000"/>
                  </a:solidFill>
                  <a:latin typeface="Yeseva One"/>
                  <a:ea typeface="Yeseva One"/>
                  <a:cs typeface="Yeseva One"/>
                  <a:sym typeface="Yeseva One"/>
                </a:rPr>
                <a:t>у</a:t>
              </a:r>
              <a:r>
                <a:rPr lang="en-US" sz="3499" dirty="0">
                  <a:solidFill>
                    <a:srgbClr val="000000"/>
                  </a:solidFill>
                  <a:latin typeface="Yeseva One"/>
                  <a:ea typeface="Yeseva One"/>
                  <a:cs typeface="Yeseva One"/>
                  <a:sym typeface="Yeseva One"/>
                </a:rPr>
                <a:t> 3-му </a:t>
              </a:r>
              <a:r>
                <a:rPr lang="en-US" sz="3499" dirty="0" err="1">
                  <a:solidFill>
                    <a:srgbClr val="000000"/>
                  </a:solidFill>
                  <a:latin typeface="Yeseva One"/>
                  <a:ea typeface="Yeseva One"/>
                  <a:cs typeface="Yeseva One"/>
                  <a:sym typeface="Yeseva One"/>
                </a:rPr>
                <a:t>семестрі</a:t>
              </a:r>
              <a:r>
                <a:rPr lang="en-US" sz="3499" dirty="0">
                  <a:solidFill>
                    <a:srgbClr val="000000"/>
                  </a:solidFill>
                  <a:latin typeface="Yeseva One"/>
                  <a:ea typeface="Yeseva One"/>
                  <a:cs typeface="Yeseva One"/>
                  <a:sym typeface="Yeseva One"/>
                </a:rPr>
                <a:t>. </a:t>
              </a:r>
            </a:p>
            <a:p>
              <a:pPr algn="ctr">
                <a:lnSpc>
                  <a:spcPts val="4899"/>
                </a:lnSpc>
              </a:pPr>
              <a:r>
                <a:rPr lang="en-US" sz="3499" dirty="0" err="1">
                  <a:solidFill>
                    <a:srgbClr val="000000"/>
                  </a:solidFill>
                  <a:latin typeface="Yeseva One"/>
                  <a:ea typeface="Yeseva One"/>
                  <a:cs typeface="Yeseva One"/>
                  <a:sym typeface="Yeseva One"/>
                </a:rPr>
                <a:t>Форма</a:t>
              </a:r>
              <a:r>
                <a:rPr lang="en-US" sz="3499" dirty="0">
                  <a:solidFill>
                    <a:srgbClr val="000000"/>
                  </a:solidFill>
                  <a:latin typeface="Yeseva One"/>
                  <a:ea typeface="Yeseva One"/>
                  <a:cs typeface="Yeseva One"/>
                  <a:sym typeface="Yeseva One"/>
                </a:rPr>
                <a:t> </a:t>
              </a:r>
              <a:r>
                <a:rPr lang="en-US" sz="3499" dirty="0" err="1">
                  <a:solidFill>
                    <a:srgbClr val="000000"/>
                  </a:solidFill>
                  <a:latin typeface="Yeseva One"/>
                  <a:ea typeface="Yeseva One"/>
                  <a:cs typeface="Yeseva One"/>
                  <a:sym typeface="Yeseva One"/>
                </a:rPr>
                <a:t>підсумкового</a:t>
              </a:r>
              <a:r>
                <a:rPr lang="en-US" sz="3499" dirty="0">
                  <a:solidFill>
                    <a:srgbClr val="000000"/>
                  </a:solidFill>
                  <a:latin typeface="Yeseva One"/>
                  <a:ea typeface="Yeseva One"/>
                  <a:cs typeface="Yeseva One"/>
                  <a:sym typeface="Yeseva One"/>
                </a:rPr>
                <a:t> </a:t>
              </a:r>
              <a:r>
                <a:rPr lang="en-US" sz="3499" dirty="0" err="1">
                  <a:solidFill>
                    <a:srgbClr val="000000"/>
                  </a:solidFill>
                  <a:latin typeface="Yeseva One"/>
                  <a:ea typeface="Yeseva One"/>
                  <a:cs typeface="Yeseva One"/>
                  <a:sym typeface="Yeseva One"/>
                </a:rPr>
                <a:t>контролю</a:t>
              </a:r>
              <a:r>
                <a:rPr lang="en-US" sz="3499" dirty="0">
                  <a:solidFill>
                    <a:srgbClr val="000000"/>
                  </a:solidFill>
                  <a:latin typeface="Yeseva One"/>
                  <a:ea typeface="Yeseva One"/>
                  <a:cs typeface="Yeseva One"/>
                  <a:sym typeface="Yeseva One"/>
                </a:rPr>
                <a:t> - </a:t>
              </a:r>
              <a:r>
                <a:rPr lang="en-US" sz="3499" dirty="0" err="1">
                  <a:solidFill>
                    <a:srgbClr val="000000"/>
                  </a:solidFill>
                  <a:latin typeface="Yeseva One"/>
                  <a:ea typeface="Yeseva One"/>
                  <a:cs typeface="Yeseva One"/>
                  <a:sym typeface="Yeseva One"/>
                </a:rPr>
                <a:t>залік</a:t>
              </a:r>
              <a:r>
                <a:rPr lang="en-US" sz="3499" dirty="0">
                  <a:solidFill>
                    <a:srgbClr val="000000"/>
                  </a:solidFill>
                  <a:latin typeface="Yeseva One"/>
                  <a:ea typeface="Yeseva One"/>
                  <a:cs typeface="Yeseva One"/>
                  <a:sym typeface="Yeseva One"/>
                </a:rPr>
                <a:t>. </a:t>
              </a:r>
            </a:p>
            <a:p>
              <a:pPr algn="ctr">
                <a:lnSpc>
                  <a:spcPts val="4899"/>
                </a:lnSpc>
              </a:pPr>
              <a:endParaRPr lang="en-US" sz="3499" dirty="0">
                <a:solidFill>
                  <a:srgbClr val="000000"/>
                </a:solidFill>
                <a:latin typeface="Yeseva One"/>
                <a:ea typeface="Yeseva One"/>
                <a:cs typeface="Yeseva One"/>
                <a:sym typeface="Yeseva One"/>
              </a:endParaRPr>
            </a:p>
          </p:txBody>
        </p:sp>
      </p:grpSp>
      <p:sp>
        <p:nvSpPr>
          <p:cNvPr id="8" name="TextBox 8"/>
          <p:cNvSpPr txBox="1"/>
          <p:nvPr/>
        </p:nvSpPr>
        <p:spPr>
          <a:xfrm>
            <a:off x="3652959" y="332987"/>
            <a:ext cx="11848868" cy="175895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7000"/>
              </a:lnSpc>
            </a:pPr>
            <a:r>
              <a:rPr lang="en-US" sz="5000">
                <a:solidFill>
                  <a:srgbClr val="000000"/>
                </a:solidFill>
                <a:latin typeface="Yeseva One"/>
                <a:ea typeface="Yeseva One"/>
                <a:cs typeface="Yeseva One"/>
                <a:sym typeface="Yeseva One"/>
              </a:rPr>
              <a:t>ІНФОРМАЦІЙНИЙ ОБСЯГ НАВЧАЛЬНОЇ ДИСЦИПЛІНИ</a:t>
            </a:r>
          </a:p>
        </p:txBody>
      </p:sp>
      <p:grpSp>
        <p:nvGrpSpPr>
          <p:cNvPr id="9" name="Group 9"/>
          <p:cNvGrpSpPr/>
          <p:nvPr/>
        </p:nvGrpSpPr>
        <p:grpSpPr>
          <a:xfrm>
            <a:off x="-236980" y="628166"/>
            <a:ext cx="1265680" cy="6627134"/>
            <a:chOff x="0" y="0"/>
            <a:chExt cx="333348" cy="1745418"/>
          </a:xfrm>
        </p:grpSpPr>
        <p:sp>
          <p:nvSpPr>
            <p:cNvPr id="10" name="Freeform 10"/>
            <p:cNvSpPr/>
            <p:nvPr/>
          </p:nvSpPr>
          <p:spPr>
            <a:xfrm>
              <a:off x="0" y="0"/>
              <a:ext cx="333348" cy="1745418"/>
            </a:xfrm>
            <a:custGeom>
              <a:avLst/>
              <a:gdLst/>
              <a:ahLst/>
              <a:cxnLst/>
              <a:rect l="l" t="t" r="r" b="b"/>
              <a:pathLst>
                <a:path w="333348" h="1745418">
                  <a:moveTo>
                    <a:pt x="0" y="0"/>
                  </a:moveTo>
                  <a:lnTo>
                    <a:pt x="333348" y="0"/>
                  </a:lnTo>
                  <a:lnTo>
                    <a:pt x="333348" y="1745418"/>
                  </a:lnTo>
                  <a:lnTo>
                    <a:pt x="0" y="1745418"/>
                  </a:lnTo>
                  <a:close/>
                </a:path>
              </a:pathLst>
            </a:custGeom>
            <a:solidFill>
              <a:srgbClr val="FFD600"/>
            </a:solidFill>
          </p:spPr>
        </p:sp>
        <p:sp>
          <p:nvSpPr>
            <p:cNvPr id="11" name="TextBox 11"/>
            <p:cNvSpPr txBox="1"/>
            <p:nvPr/>
          </p:nvSpPr>
          <p:spPr>
            <a:xfrm>
              <a:off x="0" y="-47625"/>
              <a:ext cx="333348" cy="1793043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grpSp>
        <p:nvGrpSpPr>
          <p:cNvPr id="12" name="Group 12"/>
          <p:cNvGrpSpPr/>
          <p:nvPr/>
        </p:nvGrpSpPr>
        <p:grpSpPr>
          <a:xfrm>
            <a:off x="17259300" y="3165442"/>
            <a:ext cx="1265680" cy="6627134"/>
            <a:chOff x="0" y="0"/>
            <a:chExt cx="333348" cy="1745418"/>
          </a:xfrm>
        </p:grpSpPr>
        <p:sp>
          <p:nvSpPr>
            <p:cNvPr id="13" name="Freeform 13"/>
            <p:cNvSpPr/>
            <p:nvPr/>
          </p:nvSpPr>
          <p:spPr>
            <a:xfrm>
              <a:off x="0" y="0"/>
              <a:ext cx="333348" cy="1745418"/>
            </a:xfrm>
            <a:custGeom>
              <a:avLst/>
              <a:gdLst/>
              <a:ahLst/>
              <a:cxnLst/>
              <a:rect l="l" t="t" r="r" b="b"/>
              <a:pathLst>
                <a:path w="333348" h="1745418">
                  <a:moveTo>
                    <a:pt x="0" y="0"/>
                  </a:moveTo>
                  <a:lnTo>
                    <a:pt x="333348" y="0"/>
                  </a:lnTo>
                  <a:lnTo>
                    <a:pt x="333348" y="1745418"/>
                  </a:lnTo>
                  <a:lnTo>
                    <a:pt x="0" y="1745418"/>
                  </a:lnTo>
                  <a:close/>
                </a:path>
              </a:pathLst>
            </a:custGeom>
            <a:solidFill>
              <a:srgbClr val="FFD600"/>
            </a:solidFill>
          </p:spPr>
        </p:sp>
        <p:sp>
          <p:nvSpPr>
            <p:cNvPr id="14" name="TextBox 14"/>
            <p:cNvSpPr txBox="1"/>
            <p:nvPr/>
          </p:nvSpPr>
          <p:spPr>
            <a:xfrm>
              <a:off x="0" y="-47625"/>
              <a:ext cx="333348" cy="1793043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1264989" y="1271481"/>
            <a:ext cx="666953" cy="1094522"/>
            <a:chOff x="0" y="0"/>
            <a:chExt cx="175658" cy="288269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175658" cy="288269"/>
            </a:xfrm>
            <a:custGeom>
              <a:avLst/>
              <a:gdLst/>
              <a:ahLst/>
              <a:cxnLst/>
              <a:rect l="l" t="t" r="r" b="b"/>
              <a:pathLst>
                <a:path w="175658" h="288269">
                  <a:moveTo>
                    <a:pt x="0" y="0"/>
                  </a:moveTo>
                  <a:lnTo>
                    <a:pt x="175658" y="0"/>
                  </a:lnTo>
                  <a:lnTo>
                    <a:pt x="175658" y="288269"/>
                  </a:lnTo>
                  <a:lnTo>
                    <a:pt x="0" y="288269"/>
                  </a:lnTo>
                  <a:close/>
                </a:path>
              </a:pathLst>
            </a:custGeom>
            <a:solidFill>
              <a:srgbClr val="FFD600"/>
            </a:solidFill>
          </p:spPr>
        </p:sp>
        <p:sp>
          <p:nvSpPr>
            <p:cNvPr id="4" name="TextBox 4"/>
            <p:cNvSpPr txBox="1"/>
            <p:nvPr/>
          </p:nvSpPr>
          <p:spPr>
            <a:xfrm>
              <a:off x="0" y="-47625"/>
              <a:ext cx="175658" cy="335894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grpSp>
        <p:nvGrpSpPr>
          <p:cNvPr id="5" name="Group 5"/>
          <p:cNvGrpSpPr/>
          <p:nvPr/>
        </p:nvGrpSpPr>
        <p:grpSpPr>
          <a:xfrm>
            <a:off x="16201763" y="764708"/>
            <a:ext cx="5060868" cy="8028952"/>
            <a:chOff x="0" y="0"/>
            <a:chExt cx="1332904" cy="2114621"/>
          </a:xfrm>
        </p:grpSpPr>
        <p:sp>
          <p:nvSpPr>
            <p:cNvPr id="6" name="Freeform 6"/>
            <p:cNvSpPr/>
            <p:nvPr/>
          </p:nvSpPr>
          <p:spPr>
            <a:xfrm>
              <a:off x="0" y="0"/>
              <a:ext cx="1332904" cy="2114621"/>
            </a:xfrm>
            <a:custGeom>
              <a:avLst/>
              <a:gdLst/>
              <a:ahLst/>
              <a:cxnLst/>
              <a:rect l="l" t="t" r="r" b="b"/>
              <a:pathLst>
                <a:path w="1332904" h="2114621">
                  <a:moveTo>
                    <a:pt x="0" y="0"/>
                  </a:moveTo>
                  <a:lnTo>
                    <a:pt x="1332904" y="0"/>
                  </a:lnTo>
                  <a:lnTo>
                    <a:pt x="1332904" y="2114621"/>
                  </a:lnTo>
                  <a:lnTo>
                    <a:pt x="0" y="2114621"/>
                  </a:lnTo>
                  <a:close/>
                </a:path>
              </a:pathLst>
            </a:custGeom>
            <a:solidFill>
              <a:srgbClr val="000000">
                <a:alpha val="0"/>
              </a:srgbClr>
            </a:solidFill>
            <a:ln w="819150" cap="sq">
              <a:solidFill>
                <a:srgbClr val="FFD600"/>
              </a:solidFill>
              <a:prstDash val="solid"/>
              <a:miter/>
            </a:ln>
          </p:spPr>
        </p:sp>
        <p:sp>
          <p:nvSpPr>
            <p:cNvPr id="7" name="TextBox 7"/>
            <p:cNvSpPr txBox="1"/>
            <p:nvPr/>
          </p:nvSpPr>
          <p:spPr>
            <a:xfrm>
              <a:off x="0" y="-47625"/>
              <a:ext cx="1332904" cy="2162246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grpSp>
        <p:nvGrpSpPr>
          <p:cNvPr id="8" name="Group 8"/>
          <p:cNvGrpSpPr/>
          <p:nvPr/>
        </p:nvGrpSpPr>
        <p:grpSpPr>
          <a:xfrm>
            <a:off x="7286802" y="3935400"/>
            <a:ext cx="10623232" cy="7420378"/>
            <a:chOff x="0" y="0"/>
            <a:chExt cx="2797888" cy="1954338"/>
          </a:xfrm>
        </p:grpSpPr>
        <p:sp>
          <p:nvSpPr>
            <p:cNvPr id="9" name="Freeform 9"/>
            <p:cNvSpPr/>
            <p:nvPr/>
          </p:nvSpPr>
          <p:spPr>
            <a:xfrm>
              <a:off x="0" y="0"/>
              <a:ext cx="2797888" cy="1954338"/>
            </a:xfrm>
            <a:custGeom>
              <a:avLst/>
              <a:gdLst/>
              <a:ahLst/>
              <a:cxnLst/>
              <a:rect l="l" t="t" r="r" b="b"/>
              <a:pathLst>
                <a:path w="2797888" h="1954338">
                  <a:moveTo>
                    <a:pt x="0" y="0"/>
                  </a:moveTo>
                  <a:lnTo>
                    <a:pt x="2797888" y="0"/>
                  </a:lnTo>
                  <a:lnTo>
                    <a:pt x="2797888" y="1954338"/>
                  </a:lnTo>
                  <a:lnTo>
                    <a:pt x="0" y="1954338"/>
                  </a:lnTo>
                  <a:close/>
                </a:path>
              </a:pathLst>
            </a:custGeom>
            <a:solidFill>
              <a:srgbClr val="000000">
                <a:alpha val="0"/>
              </a:srgbClr>
            </a:solidFill>
            <a:ln w="57150" cap="sq">
              <a:solidFill>
                <a:srgbClr val="000000"/>
              </a:solidFill>
              <a:prstDash val="solid"/>
              <a:miter/>
            </a:ln>
          </p:spPr>
        </p:sp>
        <p:sp>
          <p:nvSpPr>
            <p:cNvPr id="10" name="TextBox 10"/>
            <p:cNvSpPr txBox="1"/>
            <p:nvPr/>
          </p:nvSpPr>
          <p:spPr>
            <a:xfrm>
              <a:off x="0" y="-47625"/>
              <a:ext cx="2797888" cy="2001963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grpSp>
        <p:nvGrpSpPr>
          <p:cNvPr id="11" name="Group 11"/>
          <p:cNvGrpSpPr/>
          <p:nvPr/>
        </p:nvGrpSpPr>
        <p:grpSpPr>
          <a:xfrm>
            <a:off x="492493" y="2694766"/>
            <a:ext cx="15996450" cy="7333940"/>
            <a:chOff x="0" y="0"/>
            <a:chExt cx="4213057" cy="1931573"/>
          </a:xfrm>
        </p:grpSpPr>
        <p:sp>
          <p:nvSpPr>
            <p:cNvPr id="12" name="Freeform 12"/>
            <p:cNvSpPr/>
            <p:nvPr/>
          </p:nvSpPr>
          <p:spPr>
            <a:xfrm>
              <a:off x="0" y="0"/>
              <a:ext cx="4213057" cy="1931573"/>
            </a:xfrm>
            <a:custGeom>
              <a:avLst/>
              <a:gdLst/>
              <a:ahLst/>
              <a:cxnLst/>
              <a:rect l="l" t="t" r="r" b="b"/>
              <a:pathLst>
                <a:path w="4213057" h="1931573">
                  <a:moveTo>
                    <a:pt x="0" y="0"/>
                  </a:moveTo>
                  <a:lnTo>
                    <a:pt x="4213057" y="0"/>
                  </a:lnTo>
                  <a:lnTo>
                    <a:pt x="4213057" y="1931573"/>
                  </a:lnTo>
                  <a:lnTo>
                    <a:pt x="0" y="1931573"/>
                  </a:lnTo>
                  <a:close/>
                </a:path>
              </a:pathLst>
            </a:custGeom>
            <a:solidFill>
              <a:srgbClr val="FFD600"/>
            </a:solidFill>
          </p:spPr>
        </p:sp>
        <p:sp>
          <p:nvSpPr>
            <p:cNvPr id="13" name="TextBox 13"/>
            <p:cNvSpPr txBox="1"/>
            <p:nvPr/>
          </p:nvSpPr>
          <p:spPr>
            <a:xfrm>
              <a:off x="0" y="-47625"/>
              <a:ext cx="4213057" cy="1979198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sp>
        <p:nvSpPr>
          <p:cNvPr id="14" name="TextBox 14"/>
          <p:cNvSpPr txBox="1"/>
          <p:nvPr/>
        </p:nvSpPr>
        <p:spPr>
          <a:xfrm>
            <a:off x="1028700" y="3472682"/>
            <a:ext cx="15173063" cy="702474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1119"/>
              </a:lnSpc>
            </a:pPr>
            <a:r>
              <a:rPr lang="en-US" sz="799" spc="94">
                <a:solidFill>
                  <a:srgbClr val="000000"/>
                </a:solidFill>
                <a:latin typeface="Yeseva One"/>
                <a:ea typeface="Yeseva One"/>
                <a:cs typeface="Yeseva One"/>
                <a:sym typeface="Yeseva One"/>
              </a:rPr>
              <a:t>   </a:t>
            </a:r>
          </a:p>
          <a:p>
            <a:pPr algn="l">
              <a:lnSpc>
                <a:spcPts val="4321"/>
              </a:lnSpc>
            </a:pPr>
            <a:r>
              <a:rPr lang="en-US" sz="3086" spc="364">
                <a:solidFill>
                  <a:srgbClr val="000000"/>
                </a:solidFill>
                <a:latin typeface="Yeseva One"/>
                <a:ea typeface="Yeseva One"/>
                <a:cs typeface="Yeseva One"/>
                <a:sym typeface="Yeseva One"/>
              </a:rPr>
              <a:t>Предметом вивчення навчальної дисципліни є набуття знань і формування умінь та навичок щодо основ конкурентного маркетингу, аналізу конкурентного середовища, розробки стратегій та тактик для досягнення конкурентних переваг на ринку.</a:t>
            </a:r>
          </a:p>
          <a:p>
            <a:pPr algn="l">
              <a:lnSpc>
                <a:spcPts val="4181"/>
              </a:lnSpc>
            </a:pPr>
            <a:r>
              <a:rPr lang="en-US" sz="2986" spc="352">
                <a:solidFill>
                  <a:srgbClr val="000000"/>
                </a:solidFill>
                <a:latin typeface="Yeseva One"/>
                <a:ea typeface="Yeseva One"/>
                <a:cs typeface="Yeseva One"/>
                <a:sym typeface="Yeseva One"/>
              </a:rPr>
              <a:t> </a:t>
            </a:r>
          </a:p>
          <a:p>
            <a:pPr algn="l">
              <a:lnSpc>
                <a:spcPts val="4181"/>
              </a:lnSpc>
            </a:pPr>
            <a:r>
              <a:rPr lang="en-US" sz="2986" spc="352">
                <a:solidFill>
                  <a:srgbClr val="000000"/>
                </a:solidFill>
                <a:latin typeface="Yeseva One"/>
                <a:ea typeface="Yeseva One"/>
                <a:cs typeface="Yeseva One"/>
                <a:sym typeface="Yeseva One"/>
              </a:rPr>
              <a:t> Метою викладання дисципліни є підготовка фахівців, здатних ефективно оцінювати конкурентне середовище, розробляти та впроваджувати маркетингові стратегії, які забезпечують конкурентоспроможність продукції або послуг.</a:t>
            </a:r>
          </a:p>
          <a:p>
            <a:pPr algn="l">
              <a:lnSpc>
                <a:spcPts val="4181"/>
              </a:lnSpc>
            </a:pPr>
            <a:r>
              <a:rPr lang="en-US" sz="2986" spc="352">
                <a:solidFill>
                  <a:srgbClr val="000000"/>
                </a:solidFill>
                <a:latin typeface="Yeseva One"/>
                <a:ea typeface="Yeseva One"/>
                <a:cs typeface="Yeseva One"/>
                <a:sym typeface="Yeseva One"/>
              </a:rPr>
              <a:t> </a:t>
            </a:r>
          </a:p>
          <a:p>
            <a:pPr algn="l">
              <a:lnSpc>
                <a:spcPts val="4181"/>
              </a:lnSpc>
            </a:pPr>
            <a:endParaRPr lang="en-US" sz="2986" spc="352">
              <a:solidFill>
                <a:srgbClr val="000000"/>
              </a:solidFill>
              <a:latin typeface="Yeseva One"/>
              <a:ea typeface="Yeseva One"/>
              <a:cs typeface="Yeseva One"/>
              <a:sym typeface="Yeseva One"/>
            </a:endParaRPr>
          </a:p>
          <a:p>
            <a:pPr algn="l">
              <a:lnSpc>
                <a:spcPts val="4181"/>
              </a:lnSpc>
            </a:pPr>
            <a:endParaRPr lang="en-US" sz="2986" spc="352">
              <a:solidFill>
                <a:srgbClr val="000000"/>
              </a:solidFill>
              <a:latin typeface="Yeseva One"/>
              <a:ea typeface="Yeseva One"/>
              <a:cs typeface="Yeseva One"/>
              <a:sym typeface="Yeseva One"/>
            </a:endParaRPr>
          </a:p>
        </p:txBody>
      </p:sp>
      <p:sp>
        <p:nvSpPr>
          <p:cNvPr id="15" name="TextBox 15"/>
          <p:cNvSpPr txBox="1"/>
          <p:nvPr/>
        </p:nvSpPr>
        <p:spPr>
          <a:xfrm>
            <a:off x="0" y="613722"/>
            <a:ext cx="18288000" cy="979162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7980"/>
              </a:lnSpc>
            </a:pPr>
            <a:r>
              <a:rPr lang="en-US" sz="5700">
                <a:solidFill>
                  <a:srgbClr val="000000"/>
                </a:solidFill>
                <a:latin typeface="Yeseva One"/>
                <a:ea typeface="Yeseva One"/>
                <a:cs typeface="Yeseva One"/>
                <a:sym typeface="Yeseva One"/>
              </a:rPr>
              <a:t>Предмет та мета навчальної дисципліни </a:t>
            </a: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373943" y="318713"/>
            <a:ext cx="17540115" cy="9649574"/>
            <a:chOff x="0" y="0"/>
            <a:chExt cx="4619619" cy="2541452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4619619" cy="2541452"/>
            </a:xfrm>
            <a:custGeom>
              <a:avLst/>
              <a:gdLst/>
              <a:ahLst/>
              <a:cxnLst/>
              <a:rect l="l" t="t" r="r" b="b"/>
              <a:pathLst>
                <a:path w="4619619" h="2541452">
                  <a:moveTo>
                    <a:pt x="0" y="0"/>
                  </a:moveTo>
                  <a:lnTo>
                    <a:pt x="4619619" y="0"/>
                  </a:lnTo>
                  <a:lnTo>
                    <a:pt x="4619619" y="2541452"/>
                  </a:lnTo>
                  <a:lnTo>
                    <a:pt x="0" y="2541452"/>
                  </a:lnTo>
                  <a:close/>
                </a:path>
              </a:pathLst>
            </a:custGeom>
            <a:solidFill>
              <a:srgbClr val="000000">
                <a:alpha val="0"/>
              </a:srgbClr>
            </a:solidFill>
            <a:ln w="152400" cap="sq">
              <a:solidFill>
                <a:srgbClr val="FFD600"/>
              </a:solidFill>
              <a:prstDash val="solid"/>
              <a:miter/>
            </a:ln>
          </p:spPr>
        </p:sp>
        <p:sp>
          <p:nvSpPr>
            <p:cNvPr id="4" name="TextBox 4"/>
            <p:cNvSpPr txBox="1"/>
            <p:nvPr/>
          </p:nvSpPr>
          <p:spPr>
            <a:xfrm>
              <a:off x="0" y="-47625"/>
              <a:ext cx="4619619" cy="2589077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grpSp>
        <p:nvGrpSpPr>
          <p:cNvPr id="5" name="Group 5"/>
          <p:cNvGrpSpPr>
            <a:grpSpLocks noChangeAspect="1"/>
          </p:cNvGrpSpPr>
          <p:nvPr/>
        </p:nvGrpSpPr>
        <p:grpSpPr>
          <a:xfrm>
            <a:off x="13197566" y="822491"/>
            <a:ext cx="4297867" cy="8192655"/>
            <a:chOff x="0" y="0"/>
            <a:chExt cx="3331210" cy="6350000"/>
          </a:xfrm>
        </p:grpSpPr>
        <p:sp>
          <p:nvSpPr>
            <p:cNvPr id="6" name="Freeform 6"/>
            <p:cNvSpPr/>
            <p:nvPr/>
          </p:nvSpPr>
          <p:spPr>
            <a:xfrm>
              <a:off x="0" y="0"/>
              <a:ext cx="3331210" cy="6350000"/>
            </a:xfrm>
            <a:custGeom>
              <a:avLst/>
              <a:gdLst/>
              <a:ahLst/>
              <a:cxnLst/>
              <a:rect l="l" t="t" r="r" b="b"/>
              <a:pathLst>
                <a:path w="3331210" h="6350000">
                  <a:moveTo>
                    <a:pt x="3192780" y="0"/>
                  </a:moveTo>
                  <a:lnTo>
                    <a:pt x="138430" y="0"/>
                  </a:lnTo>
                  <a:cubicBezTo>
                    <a:pt x="62230" y="0"/>
                    <a:pt x="0" y="63500"/>
                    <a:pt x="0" y="140970"/>
                  </a:cubicBezTo>
                  <a:lnTo>
                    <a:pt x="0" y="6209030"/>
                  </a:lnTo>
                  <a:cubicBezTo>
                    <a:pt x="0" y="6286500"/>
                    <a:pt x="62230" y="6350000"/>
                    <a:pt x="138430" y="6350000"/>
                  </a:cubicBezTo>
                  <a:lnTo>
                    <a:pt x="3192780" y="6350000"/>
                  </a:lnTo>
                  <a:cubicBezTo>
                    <a:pt x="3268980" y="6350000"/>
                    <a:pt x="3331210" y="6286500"/>
                    <a:pt x="3331210" y="6209030"/>
                  </a:cubicBezTo>
                  <a:lnTo>
                    <a:pt x="3331210" y="140970"/>
                  </a:lnTo>
                  <a:cubicBezTo>
                    <a:pt x="3331210" y="63500"/>
                    <a:pt x="3268980" y="0"/>
                    <a:pt x="3192780" y="0"/>
                  </a:cubicBezTo>
                  <a:close/>
                </a:path>
              </a:pathLst>
            </a:custGeom>
            <a:blipFill>
              <a:blip r:embed="rId2"/>
              <a:stretch>
                <a:fillRect l="-45310" r="-45310"/>
              </a:stretch>
            </a:blipFill>
          </p:spPr>
        </p:sp>
      </p:grpSp>
      <p:grpSp>
        <p:nvGrpSpPr>
          <p:cNvPr id="7" name="Group 7"/>
          <p:cNvGrpSpPr/>
          <p:nvPr/>
        </p:nvGrpSpPr>
        <p:grpSpPr>
          <a:xfrm>
            <a:off x="-1668290" y="-982676"/>
            <a:ext cx="13871301" cy="3610335"/>
            <a:chOff x="0" y="0"/>
            <a:chExt cx="3653347" cy="950870"/>
          </a:xfrm>
        </p:grpSpPr>
        <p:sp>
          <p:nvSpPr>
            <p:cNvPr id="8" name="Freeform 8"/>
            <p:cNvSpPr/>
            <p:nvPr/>
          </p:nvSpPr>
          <p:spPr>
            <a:xfrm>
              <a:off x="0" y="0"/>
              <a:ext cx="3653347" cy="950870"/>
            </a:xfrm>
            <a:custGeom>
              <a:avLst/>
              <a:gdLst/>
              <a:ahLst/>
              <a:cxnLst/>
              <a:rect l="l" t="t" r="r" b="b"/>
              <a:pathLst>
                <a:path w="3653347" h="950870">
                  <a:moveTo>
                    <a:pt x="0" y="0"/>
                  </a:moveTo>
                  <a:lnTo>
                    <a:pt x="3653347" y="0"/>
                  </a:lnTo>
                  <a:lnTo>
                    <a:pt x="3653347" y="950870"/>
                  </a:lnTo>
                  <a:lnTo>
                    <a:pt x="0" y="950870"/>
                  </a:lnTo>
                  <a:close/>
                </a:path>
              </a:pathLst>
            </a:custGeom>
            <a:solidFill>
              <a:srgbClr val="FFD600"/>
            </a:solidFill>
          </p:spPr>
        </p:sp>
        <p:sp>
          <p:nvSpPr>
            <p:cNvPr id="9" name="TextBox 9"/>
            <p:cNvSpPr txBox="1"/>
            <p:nvPr/>
          </p:nvSpPr>
          <p:spPr>
            <a:xfrm>
              <a:off x="0" y="-47625"/>
              <a:ext cx="3653347" cy="998495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sp>
        <p:nvSpPr>
          <p:cNvPr id="10" name="TextBox 10"/>
          <p:cNvSpPr txBox="1"/>
          <p:nvPr/>
        </p:nvSpPr>
        <p:spPr>
          <a:xfrm>
            <a:off x="373943" y="2608608"/>
            <a:ext cx="11716691" cy="868439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1092"/>
              </a:lnSpc>
            </a:pPr>
            <a:endParaRPr/>
          </a:p>
          <a:p>
            <a:pPr marL="535031" lvl="1" indent="-267515" algn="l">
              <a:lnSpc>
                <a:spcPts val="3469"/>
              </a:lnSpc>
              <a:buFont typeface="Arial"/>
              <a:buChar char="•"/>
            </a:pPr>
            <a:r>
              <a:rPr lang="en-US" sz="2478" spc="292">
                <a:solidFill>
                  <a:srgbClr val="000000"/>
                </a:solidFill>
                <a:latin typeface="Yeseva One"/>
                <a:ea typeface="Yeseva One"/>
                <a:cs typeface="Yeseva One"/>
                <a:sym typeface="Yeseva One"/>
              </a:rPr>
              <a:t> формування теоретичних знань про конкурентний маркетинг та його основні елементи;</a:t>
            </a:r>
          </a:p>
          <a:p>
            <a:pPr marL="535031" lvl="1" indent="-267515" algn="l">
              <a:lnSpc>
                <a:spcPts val="3469"/>
              </a:lnSpc>
              <a:buFont typeface="Arial"/>
              <a:buChar char="•"/>
            </a:pPr>
            <a:r>
              <a:rPr lang="en-US" sz="2478" spc="292">
                <a:solidFill>
                  <a:srgbClr val="000000"/>
                </a:solidFill>
                <a:latin typeface="Yeseva One"/>
                <a:ea typeface="Yeseva One"/>
                <a:cs typeface="Yeseva One"/>
                <a:sym typeface="Yeseva One"/>
              </a:rPr>
              <a:t> опанування методами аналізу конкурентного середовища та оцінки конкурентів;</a:t>
            </a:r>
          </a:p>
          <a:p>
            <a:pPr marL="535031" lvl="1" indent="-267515" algn="l">
              <a:lnSpc>
                <a:spcPts val="3469"/>
              </a:lnSpc>
              <a:buFont typeface="Arial"/>
              <a:buChar char="•"/>
            </a:pPr>
            <a:r>
              <a:rPr lang="en-US" sz="2478" spc="292">
                <a:solidFill>
                  <a:srgbClr val="000000"/>
                </a:solidFill>
                <a:latin typeface="Yeseva One"/>
                <a:ea typeface="Yeseva One"/>
                <a:cs typeface="Yeseva One"/>
                <a:sym typeface="Yeseva One"/>
              </a:rPr>
              <a:t> розробка стратегій конкурентної боротьби для досягнення успіху на ринку;</a:t>
            </a:r>
          </a:p>
          <a:p>
            <a:pPr marL="535031" lvl="1" indent="-267515" algn="l">
              <a:lnSpc>
                <a:spcPts val="3469"/>
              </a:lnSpc>
              <a:buFont typeface="Arial"/>
              <a:buChar char="•"/>
            </a:pPr>
            <a:r>
              <a:rPr lang="en-US" sz="2478" spc="292">
                <a:solidFill>
                  <a:srgbClr val="000000"/>
                </a:solidFill>
                <a:latin typeface="Yeseva One"/>
                <a:ea typeface="Yeseva One"/>
                <a:cs typeface="Yeseva One"/>
                <a:sym typeface="Yeseva One"/>
              </a:rPr>
              <a:t> вивчення поведінки споживачів та їх впливу на конкурентні стратегії;</a:t>
            </a:r>
          </a:p>
          <a:p>
            <a:pPr marL="535031" lvl="1" indent="-267515" algn="l">
              <a:lnSpc>
                <a:spcPts val="3469"/>
              </a:lnSpc>
              <a:buFont typeface="Arial"/>
              <a:buChar char="•"/>
            </a:pPr>
            <a:r>
              <a:rPr lang="en-US" sz="2478" spc="292">
                <a:solidFill>
                  <a:srgbClr val="000000"/>
                </a:solidFill>
                <a:latin typeface="Yeseva One"/>
                <a:ea typeface="Yeseva One"/>
                <a:cs typeface="Yeseva One"/>
                <a:sym typeface="Yeseva One"/>
              </a:rPr>
              <a:t> аналіз методів диференціації продукції та розробка цінової політики;</a:t>
            </a:r>
          </a:p>
          <a:p>
            <a:pPr marL="535031" lvl="1" indent="-267515" algn="l">
              <a:lnSpc>
                <a:spcPts val="3469"/>
              </a:lnSpc>
              <a:buFont typeface="Arial"/>
              <a:buChar char="•"/>
            </a:pPr>
            <a:r>
              <a:rPr lang="en-US" sz="2478" spc="292">
                <a:solidFill>
                  <a:srgbClr val="000000"/>
                </a:solidFill>
                <a:latin typeface="Yeseva One"/>
                <a:ea typeface="Yeseva One"/>
                <a:cs typeface="Yeseva One"/>
                <a:sym typeface="Yeseva One"/>
              </a:rPr>
              <a:t> управління брендом в умовах конкурентного середовища;</a:t>
            </a:r>
          </a:p>
          <a:p>
            <a:pPr marL="535031" lvl="1" indent="-267515" algn="l">
              <a:lnSpc>
                <a:spcPts val="3469"/>
              </a:lnSpc>
              <a:buFont typeface="Arial"/>
              <a:buChar char="•"/>
            </a:pPr>
            <a:r>
              <a:rPr lang="en-US" sz="2478" spc="292">
                <a:solidFill>
                  <a:srgbClr val="000000"/>
                </a:solidFill>
                <a:latin typeface="Yeseva One"/>
                <a:ea typeface="Yeseva One"/>
                <a:cs typeface="Yeseva One"/>
                <a:sym typeface="Yeseva One"/>
              </a:rPr>
              <a:t> розробка ефективних маркетингових комунікацій для просування товарів та послуг;</a:t>
            </a:r>
          </a:p>
          <a:p>
            <a:pPr marL="535031" lvl="1" indent="-267515" algn="l">
              <a:lnSpc>
                <a:spcPts val="3469"/>
              </a:lnSpc>
              <a:buFont typeface="Arial"/>
              <a:buChar char="•"/>
            </a:pPr>
            <a:r>
              <a:rPr lang="en-US" sz="2478" spc="292">
                <a:solidFill>
                  <a:srgbClr val="000000"/>
                </a:solidFill>
                <a:latin typeface="Yeseva One"/>
                <a:ea typeface="Yeseva One"/>
                <a:cs typeface="Yeseva One"/>
                <a:sym typeface="Yeseva One"/>
              </a:rPr>
              <a:t> оцінка результативності впроваджених конкурентних стратегій.</a:t>
            </a:r>
          </a:p>
          <a:p>
            <a:pPr algn="l">
              <a:lnSpc>
                <a:spcPts val="3469"/>
              </a:lnSpc>
            </a:pPr>
            <a:endParaRPr lang="en-US" sz="2478" spc="292">
              <a:solidFill>
                <a:srgbClr val="000000"/>
              </a:solidFill>
              <a:latin typeface="Yeseva One"/>
              <a:ea typeface="Yeseva One"/>
              <a:cs typeface="Yeseva One"/>
              <a:sym typeface="Yeseva One"/>
            </a:endParaRPr>
          </a:p>
          <a:p>
            <a:pPr algn="l">
              <a:lnSpc>
                <a:spcPts val="3192"/>
              </a:lnSpc>
            </a:pPr>
            <a:endParaRPr lang="en-US" sz="2478" spc="292">
              <a:solidFill>
                <a:srgbClr val="000000"/>
              </a:solidFill>
              <a:latin typeface="Yeseva One"/>
              <a:ea typeface="Yeseva One"/>
              <a:cs typeface="Yeseva One"/>
              <a:sym typeface="Yeseva One"/>
            </a:endParaRPr>
          </a:p>
          <a:p>
            <a:pPr algn="l">
              <a:lnSpc>
                <a:spcPts val="2912"/>
              </a:lnSpc>
            </a:pPr>
            <a:endParaRPr lang="en-US" sz="2478" spc="292">
              <a:solidFill>
                <a:srgbClr val="000000"/>
              </a:solidFill>
              <a:latin typeface="Yeseva One"/>
              <a:ea typeface="Yeseva One"/>
              <a:cs typeface="Yeseva One"/>
              <a:sym typeface="Yeseva One"/>
            </a:endParaRPr>
          </a:p>
          <a:p>
            <a:pPr algn="l">
              <a:lnSpc>
                <a:spcPts val="2912"/>
              </a:lnSpc>
            </a:pPr>
            <a:endParaRPr lang="en-US" sz="2478" spc="292">
              <a:solidFill>
                <a:srgbClr val="000000"/>
              </a:solidFill>
              <a:latin typeface="Yeseva One"/>
              <a:ea typeface="Yeseva One"/>
              <a:cs typeface="Yeseva One"/>
              <a:sym typeface="Yeseva One"/>
            </a:endParaRPr>
          </a:p>
        </p:txBody>
      </p:sp>
      <p:sp>
        <p:nvSpPr>
          <p:cNvPr id="11" name="TextBox 11"/>
          <p:cNvSpPr txBox="1"/>
          <p:nvPr/>
        </p:nvSpPr>
        <p:spPr>
          <a:xfrm>
            <a:off x="373943" y="553658"/>
            <a:ext cx="11573559" cy="1545112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6186"/>
              </a:lnSpc>
            </a:pPr>
            <a:r>
              <a:rPr lang="en-US" sz="4418">
                <a:solidFill>
                  <a:srgbClr val="000000"/>
                </a:solidFill>
                <a:latin typeface="Yeseva One"/>
                <a:ea typeface="Yeseva One"/>
                <a:cs typeface="Yeseva One"/>
                <a:sym typeface="Yeseva One"/>
              </a:rPr>
              <a:t>ОСНОВНИМИ ЗАВДАННЯМИ ВИВЧЕННЯ НАВЧАЛЬНОЇ ДИСЦИПЛІНИ Є:</a:t>
            </a: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/>
          <p:nvPr/>
        </p:nvGrpSpPr>
        <p:grpSpPr>
          <a:xfrm>
            <a:off x="1169512" y="735343"/>
            <a:ext cx="13144236" cy="2793793"/>
            <a:chOff x="0" y="0"/>
            <a:chExt cx="3461856" cy="735814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3461857" cy="735814"/>
            </a:xfrm>
            <a:custGeom>
              <a:avLst/>
              <a:gdLst/>
              <a:ahLst/>
              <a:cxnLst/>
              <a:rect l="l" t="t" r="r" b="b"/>
              <a:pathLst>
                <a:path w="3461857" h="735814">
                  <a:moveTo>
                    <a:pt x="0" y="0"/>
                  </a:moveTo>
                  <a:lnTo>
                    <a:pt x="3461857" y="0"/>
                  </a:lnTo>
                  <a:lnTo>
                    <a:pt x="3461857" y="735814"/>
                  </a:lnTo>
                  <a:lnTo>
                    <a:pt x="0" y="735814"/>
                  </a:lnTo>
                  <a:close/>
                </a:path>
              </a:pathLst>
            </a:custGeom>
            <a:solidFill>
              <a:srgbClr val="FFD600"/>
            </a:solidFill>
          </p:spPr>
        </p:sp>
        <p:sp>
          <p:nvSpPr>
            <p:cNvPr id="4" name="TextBox 4"/>
            <p:cNvSpPr txBox="1"/>
            <p:nvPr/>
          </p:nvSpPr>
          <p:spPr>
            <a:xfrm>
              <a:off x="0" y="-47625"/>
              <a:ext cx="3461856" cy="783439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grpSp>
        <p:nvGrpSpPr>
          <p:cNvPr id="5" name="Group 5"/>
          <p:cNvGrpSpPr/>
          <p:nvPr/>
        </p:nvGrpSpPr>
        <p:grpSpPr>
          <a:xfrm>
            <a:off x="13444373" y="4719690"/>
            <a:ext cx="5962340" cy="7957073"/>
            <a:chOff x="0" y="0"/>
            <a:chExt cx="1570328" cy="2095690"/>
          </a:xfrm>
        </p:grpSpPr>
        <p:sp>
          <p:nvSpPr>
            <p:cNvPr id="6" name="Freeform 6"/>
            <p:cNvSpPr/>
            <p:nvPr/>
          </p:nvSpPr>
          <p:spPr>
            <a:xfrm>
              <a:off x="0" y="0"/>
              <a:ext cx="1570328" cy="2095690"/>
            </a:xfrm>
            <a:custGeom>
              <a:avLst/>
              <a:gdLst/>
              <a:ahLst/>
              <a:cxnLst/>
              <a:rect l="l" t="t" r="r" b="b"/>
              <a:pathLst>
                <a:path w="1570328" h="2095690">
                  <a:moveTo>
                    <a:pt x="0" y="0"/>
                  </a:moveTo>
                  <a:lnTo>
                    <a:pt x="1570328" y="0"/>
                  </a:lnTo>
                  <a:lnTo>
                    <a:pt x="1570328" y="2095690"/>
                  </a:lnTo>
                  <a:lnTo>
                    <a:pt x="0" y="2095690"/>
                  </a:lnTo>
                  <a:close/>
                </a:path>
              </a:pathLst>
            </a:custGeom>
            <a:solidFill>
              <a:srgbClr val="FFD600"/>
            </a:solidFill>
          </p:spPr>
        </p:sp>
        <p:sp>
          <p:nvSpPr>
            <p:cNvPr id="7" name="TextBox 7"/>
            <p:cNvSpPr txBox="1"/>
            <p:nvPr/>
          </p:nvSpPr>
          <p:spPr>
            <a:xfrm>
              <a:off x="0" y="-47625"/>
              <a:ext cx="1570328" cy="2143315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grpSp>
        <p:nvGrpSpPr>
          <p:cNvPr id="8" name="Group 8"/>
          <p:cNvGrpSpPr/>
          <p:nvPr/>
        </p:nvGrpSpPr>
        <p:grpSpPr>
          <a:xfrm>
            <a:off x="-1811658" y="3919590"/>
            <a:ext cx="2981170" cy="6627134"/>
            <a:chOff x="0" y="0"/>
            <a:chExt cx="785164" cy="1745418"/>
          </a:xfrm>
        </p:grpSpPr>
        <p:sp>
          <p:nvSpPr>
            <p:cNvPr id="9" name="Freeform 9"/>
            <p:cNvSpPr/>
            <p:nvPr/>
          </p:nvSpPr>
          <p:spPr>
            <a:xfrm>
              <a:off x="0" y="0"/>
              <a:ext cx="785164" cy="1745418"/>
            </a:xfrm>
            <a:custGeom>
              <a:avLst/>
              <a:gdLst/>
              <a:ahLst/>
              <a:cxnLst/>
              <a:rect l="l" t="t" r="r" b="b"/>
              <a:pathLst>
                <a:path w="785164" h="1745418">
                  <a:moveTo>
                    <a:pt x="0" y="0"/>
                  </a:moveTo>
                  <a:lnTo>
                    <a:pt x="785164" y="0"/>
                  </a:lnTo>
                  <a:lnTo>
                    <a:pt x="785164" y="1745418"/>
                  </a:lnTo>
                  <a:lnTo>
                    <a:pt x="0" y="1745418"/>
                  </a:lnTo>
                  <a:close/>
                </a:path>
              </a:pathLst>
            </a:custGeom>
            <a:solidFill>
              <a:srgbClr val="FFD600"/>
            </a:solidFill>
          </p:spPr>
        </p:sp>
        <p:sp>
          <p:nvSpPr>
            <p:cNvPr id="10" name="TextBox 10"/>
            <p:cNvSpPr txBox="1"/>
            <p:nvPr/>
          </p:nvSpPr>
          <p:spPr>
            <a:xfrm>
              <a:off x="0" y="-47625"/>
              <a:ext cx="785164" cy="1793043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grpSp>
        <p:nvGrpSpPr>
          <p:cNvPr id="11" name="Group 11"/>
          <p:cNvGrpSpPr/>
          <p:nvPr/>
        </p:nvGrpSpPr>
        <p:grpSpPr>
          <a:xfrm>
            <a:off x="12114629" y="-174016"/>
            <a:ext cx="10289343" cy="1434517"/>
            <a:chOff x="0" y="0"/>
            <a:chExt cx="2709950" cy="377815"/>
          </a:xfrm>
        </p:grpSpPr>
        <p:sp>
          <p:nvSpPr>
            <p:cNvPr id="12" name="Freeform 12"/>
            <p:cNvSpPr/>
            <p:nvPr/>
          </p:nvSpPr>
          <p:spPr>
            <a:xfrm>
              <a:off x="0" y="0"/>
              <a:ext cx="2709950" cy="377815"/>
            </a:xfrm>
            <a:custGeom>
              <a:avLst/>
              <a:gdLst/>
              <a:ahLst/>
              <a:cxnLst/>
              <a:rect l="l" t="t" r="r" b="b"/>
              <a:pathLst>
                <a:path w="2709950" h="377815">
                  <a:moveTo>
                    <a:pt x="0" y="0"/>
                  </a:moveTo>
                  <a:lnTo>
                    <a:pt x="2709950" y="0"/>
                  </a:lnTo>
                  <a:lnTo>
                    <a:pt x="2709950" y="377815"/>
                  </a:lnTo>
                  <a:lnTo>
                    <a:pt x="0" y="377815"/>
                  </a:lnTo>
                  <a:close/>
                </a:path>
              </a:pathLst>
            </a:custGeom>
            <a:solidFill>
              <a:srgbClr val="FFD600"/>
            </a:solidFill>
          </p:spPr>
        </p:sp>
        <p:sp>
          <p:nvSpPr>
            <p:cNvPr id="13" name="TextBox 13"/>
            <p:cNvSpPr txBox="1"/>
            <p:nvPr/>
          </p:nvSpPr>
          <p:spPr>
            <a:xfrm>
              <a:off x="0" y="-47625"/>
              <a:ext cx="2709950" cy="425440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grpSp>
        <p:nvGrpSpPr>
          <p:cNvPr id="14" name="Group 14"/>
          <p:cNvGrpSpPr/>
          <p:nvPr/>
        </p:nvGrpSpPr>
        <p:grpSpPr>
          <a:xfrm>
            <a:off x="16129586" y="2869274"/>
            <a:ext cx="1129714" cy="1050316"/>
            <a:chOff x="0" y="0"/>
            <a:chExt cx="297538" cy="276626"/>
          </a:xfrm>
        </p:grpSpPr>
        <p:sp>
          <p:nvSpPr>
            <p:cNvPr id="15" name="Freeform 15"/>
            <p:cNvSpPr/>
            <p:nvPr/>
          </p:nvSpPr>
          <p:spPr>
            <a:xfrm>
              <a:off x="0" y="0"/>
              <a:ext cx="297538" cy="276626"/>
            </a:xfrm>
            <a:custGeom>
              <a:avLst/>
              <a:gdLst/>
              <a:ahLst/>
              <a:cxnLst/>
              <a:rect l="l" t="t" r="r" b="b"/>
              <a:pathLst>
                <a:path w="297538" h="276626">
                  <a:moveTo>
                    <a:pt x="0" y="0"/>
                  </a:moveTo>
                  <a:lnTo>
                    <a:pt x="297538" y="0"/>
                  </a:lnTo>
                  <a:lnTo>
                    <a:pt x="297538" y="276626"/>
                  </a:lnTo>
                  <a:lnTo>
                    <a:pt x="0" y="276626"/>
                  </a:lnTo>
                  <a:close/>
                </a:path>
              </a:pathLst>
            </a:custGeom>
            <a:solidFill>
              <a:srgbClr val="FFD600"/>
            </a:solidFill>
          </p:spPr>
        </p:sp>
        <p:sp>
          <p:nvSpPr>
            <p:cNvPr id="16" name="TextBox 16"/>
            <p:cNvSpPr txBox="1"/>
            <p:nvPr/>
          </p:nvSpPr>
          <p:spPr>
            <a:xfrm>
              <a:off x="0" y="-47625"/>
              <a:ext cx="297538" cy="324251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grpSp>
        <p:nvGrpSpPr>
          <p:cNvPr id="17" name="Group 17"/>
          <p:cNvGrpSpPr/>
          <p:nvPr/>
        </p:nvGrpSpPr>
        <p:grpSpPr>
          <a:xfrm>
            <a:off x="1028700" y="210185"/>
            <a:ext cx="1129714" cy="1050316"/>
            <a:chOff x="0" y="0"/>
            <a:chExt cx="297538" cy="276626"/>
          </a:xfrm>
        </p:grpSpPr>
        <p:sp>
          <p:nvSpPr>
            <p:cNvPr id="18" name="Freeform 18"/>
            <p:cNvSpPr/>
            <p:nvPr/>
          </p:nvSpPr>
          <p:spPr>
            <a:xfrm>
              <a:off x="0" y="0"/>
              <a:ext cx="297538" cy="276626"/>
            </a:xfrm>
            <a:custGeom>
              <a:avLst/>
              <a:gdLst/>
              <a:ahLst/>
              <a:cxnLst/>
              <a:rect l="l" t="t" r="r" b="b"/>
              <a:pathLst>
                <a:path w="297538" h="276626">
                  <a:moveTo>
                    <a:pt x="0" y="0"/>
                  </a:moveTo>
                  <a:lnTo>
                    <a:pt x="297538" y="0"/>
                  </a:lnTo>
                  <a:lnTo>
                    <a:pt x="297538" y="276626"/>
                  </a:lnTo>
                  <a:lnTo>
                    <a:pt x="0" y="276626"/>
                  </a:lnTo>
                  <a:close/>
                </a:path>
              </a:pathLst>
            </a:custGeom>
            <a:solidFill>
              <a:srgbClr val="FFD600"/>
            </a:solidFill>
          </p:spPr>
        </p:sp>
        <p:sp>
          <p:nvSpPr>
            <p:cNvPr id="19" name="TextBox 19"/>
            <p:cNvSpPr txBox="1"/>
            <p:nvPr/>
          </p:nvSpPr>
          <p:spPr>
            <a:xfrm>
              <a:off x="0" y="-47625"/>
              <a:ext cx="297538" cy="324251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sp>
        <p:nvSpPr>
          <p:cNvPr id="20" name="TextBox 20"/>
          <p:cNvSpPr txBox="1"/>
          <p:nvPr/>
        </p:nvSpPr>
        <p:spPr>
          <a:xfrm>
            <a:off x="1307625" y="1195614"/>
            <a:ext cx="12887740" cy="175895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7000"/>
              </a:lnSpc>
            </a:pPr>
            <a:r>
              <a:rPr lang="en-US" sz="5000">
                <a:solidFill>
                  <a:srgbClr val="000000"/>
                </a:solidFill>
                <a:latin typeface="Yeseva One"/>
                <a:ea typeface="Yeseva One"/>
                <a:cs typeface="Yeseva One"/>
                <a:sym typeface="Yeseva One"/>
              </a:rPr>
              <a:t>СТРУКТУРА НАВЧАЛЬНОЇ ДИСЦИПЛІНИ </a:t>
            </a:r>
          </a:p>
        </p:txBody>
      </p:sp>
      <p:grpSp>
        <p:nvGrpSpPr>
          <p:cNvPr id="21" name="Group 21"/>
          <p:cNvGrpSpPr/>
          <p:nvPr/>
        </p:nvGrpSpPr>
        <p:grpSpPr>
          <a:xfrm>
            <a:off x="1593557" y="5463458"/>
            <a:ext cx="10765640" cy="4278001"/>
            <a:chOff x="0" y="0"/>
            <a:chExt cx="2835395" cy="1126716"/>
          </a:xfrm>
        </p:grpSpPr>
        <p:sp>
          <p:nvSpPr>
            <p:cNvPr id="22" name="Freeform 22"/>
            <p:cNvSpPr/>
            <p:nvPr/>
          </p:nvSpPr>
          <p:spPr>
            <a:xfrm>
              <a:off x="0" y="0"/>
              <a:ext cx="2835395" cy="1126716"/>
            </a:xfrm>
            <a:custGeom>
              <a:avLst/>
              <a:gdLst/>
              <a:ahLst/>
              <a:cxnLst/>
              <a:rect l="l" t="t" r="r" b="b"/>
              <a:pathLst>
                <a:path w="2835395" h="1126716">
                  <a:moveTo>
                    <a:pt x="0" y="0"/>
                  </a:moveTo>
                  <a:lnTo>
                    <a:pt x="2835395" y="0"/>
                  </a:lnTo>
                  <a:lnTo>
                    <a:pt x="2835395" y="1126716"/>
                  </a:lnTo>
                  <a:lnTo>
                    <a:pt x="0" y="1126716"/>
                  </a:lnTo>
                  <a:close/>
                </a:path>
              </a:pathLst>
            </a:custGeom>
            <a:solidFill>
              <a:srgbClr val="FFD600"/>
            </a:solidFill>
          </p:spPr>
        </p:sp>
        <p:sp>
          <p:nvSpPr>
            <p:cNvPr id="23" name="TextBox 23"/>
            <p:cNvSpPr txBox="1"/>
            <p:nvPr/>
          </p:nvSpPr>
          <p:spPr>
            <a:xfrm>
              <a:off x="0" y="-47625"/>
              <a:ext cx="2835395" cy="1174341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sp>
        <p:nvSpPr>
          <p:cNvPr id="24" name="TextBox 24"/>
          <p:cNvSpPr txBox="1"/>
          <p:nvPr/>
        </p:nvSpPr>
        <p:spPr>
          <a:xfrm>
            <a:off x="1715841" y="5568508"/>
            <a:ext cx="10643356" cy="437515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3499"/>
              </a:lnSpc>
            </a:pPr>
            <a:r>
              <a:rPr lang="en-US" sz="2499">
                <a:solidFill>
                  <a:srgbClr val="000000"/>
                </a:solidFill>
                <a:latin typeface="Arimo"/>
                <a:ea typeface="Arimo"/>
                <a:cs typeface="Arimo"/>
                <a:sym typeface="Arimo"/>
              </a:rPr>
              <a:t> 1.Основи конкурентного маркетингу: концепції та терміни.</a:t>
            </a:r>
          </a:p>
          <a:p>
            <a:pPr algn="l">
              <a:lnSpc>
                <a:spcPts val="3499"/>
              </a:lnSpc>
            </a:pPr>
            <a:r>
              <a:rPr lang="en-US" sz="2499">
                <a:solidFill>
                  <a:srgbClr val="000000"/>
                </a:solidFill>
                <a:latin typeface="Arimo"/>
                <a:ea typeface="Arimo"/>
                <a:cs typeface="Arimo"/>
                <a:sym typeface="Arimo"/>
              </a:rPr>
              <a:t> 2.Аналіз конкурентного середовища: методи та інструменти.</a:t>
            </a:r>
          </a:p>
          <a:p>
            <a:pPr algn="l">
              <a:lnSpc>
                <a:spcPts val="3499"/>
              </a:lnSpc>
            </a:pPr>
            <a:r>
              <a:rPr lang="en-US" sz="2499">
                <a:solidFill>
                  <a:srgbClr val="000000"/>
                </a:solidFill>
                <a:latin typeface="Arimo"/>
                <a:ea typeface="Arimo"/>
                <a:cs typeface="Arimo"/>
                <a:sym typeface="Arimo"/>
              </a:rPr>
              <a:t> 3.Стратегії конкурентної боротьби.</a:t>
            </a:r>
          </a:p>
          <a:p>
            <a:pPr algn="l">
              <a:lnSpc>
                <a:spcPts val="3499"/>
              </a:lnSpc>
            </a:pPr>
            <a:r>
              <a:rPr lang="en-US" sz="2499">
                <a:solidFill>
                  <a:srgbClr val="000000"/>
                </a:solidFill>
                <a:latin typeface="Arimo"/>
                <a:ea typeface="Arimo"/>
                <a:cs typeface="Arimo"/>
                <a:sym typeface="Arimo"/>
              </a:rPr>
              <a:t> 4.Аналіз споживачів та їх поведінки.</a:t>
            </a:r>
          </a:p>
          <a:p>
            <a:pPr algn="l">
              <a:lnSpc>
                <a:spcPts val="3499"/>
              </a:lnSpc>
            </a:pPr>
            <a:r>
              <a:rPr lang="en-US" sz="2499">
                <a:solidFill>
                  <a:srgbClr val="000000"/>
                </a:solidFill>
                <a:latin typeface="Arimo"/>
                <a:ea typeface="Arimo"/>
                <a:cs typeface="Arimo"/>
                <a:sym typeface="Arimo"/>
              </a:rPr>
              <a:t> 5.Цифровізація в конкурентному маркетингу: інструменти та стратегії.</a:t>
            </a:r>
          </a:p>
          <a:p>
            <a:pPr algn="l">
              <a:lnSpc>
                <a:spcPts val="3499"/>
              </a:lnSpc>
            </a:pPr>
            <a:r>
              <a:rPr lang="en-US" sz="2499">
                <a:solidFill>
                  <a:srgbClr val="000000"/>
                </a:solidFill>
                <a:latin typeface="Arimo"/>
                <a:ea typeface="Arimo"/>
                <a:cs typeface="Arimo"/>
                <a:sym typeface="Arimo"/>
              </a:rPr>
              <a:t> 6.Управління брендом в умовах конкуренції.</a:t>
            </a:r>
          </a:p>
          <a:p>
            <a:pPr algn="l">
              <a:lnSpc>
                <a:spcPts val="3499"/>
              </a:lnSpc>
            </a:pPr>
            <a:r>
              <a:rPr lang="en-US" sz="2499">
                <a:solidFill>
                  <a:srgbClr val="000000"/>
                </a:solidFill>
                <a:latin typeface="Arimo"/>
                <a:ea typeface="Arimo"/>
                <a:cs typeface="Arimo"/>
                <a:sym typeface="Arimo"/>
              </a:rPr>
              <a:t> 7.Маркетингова комунікація та просування в конкурентному середовищі.</a:t>
            </a:r>
          </a:p>
          <a:p>
            <a:pPr algn="l">
              <a:lnSpc>
                <a:spcPts val="3499"/>
              </a:lnSpc>
            </a:pPr>
            <a:r>
              <a:rPr lang="en-US" sz="2499">
                <a:solidFill>
                  <a:srgbClr val="000000"/>
                </a:solidFill>
                <a:latin typeface="Arimo"/>
                <a:ea typeface="Arimo"/>
                <a:cs typeface="Arimo"/>
                <a:sym typeface="Arimo"/>
              </a:rPr>
              <a:t> 8.Оцінка ефективності конкурентних стратегій.</a:t>
            </a:r>
          </a:p>
          <a:p>
            <a:pPr algn="l">
              <a:lnSpc>
                <a:spcPts val="3499"/>
              </a:lnSpc>
            </a:pPr>
            <a:endParaRPr lang="en-US" sz="2499">
              <a:solidFill>
                <a:srgbClr val="000000"/>
              </a:solidFill>
              <a:latin typeface="Arimo"/>
              <a:ea typeface="Arimo"/>
              <a:cs typeface="Arimo"/>
              <a:sym typeface="Arimo"/>
            </a:endParaRPr>
          </a:p>
        </p:txBody>
      </p:sp>
      <p:grpSp>
        <p:nvGrpSpPr>
          <p:cNvPr id="25" name="Group 25"/>
          <p:cNvGrpSpPr>
            <a:grpSpLocks noChangeAspect="1"/>
          </p:cNvGrpSpPr>
          <p:nvPr/>
        </p:nvGrpSpPr>
        <p:grpSpPr>
          <a:xfrm>
            <a:off x="12026079" y="2656839"/>
            <a:ext cx="6261921" cy="4373905"/>
            <a:chOff x="0" y="0"/>
            <a:chExt cx="15163800" cy="10591800"/>
          </a:xfrm>
        </p:grpSpPr>
        <p:sp>
          <p:nvSpPr>
            <p:cNvPr id="26" name="Freeform 26"/>
            <p:cNvSpPr/>
            <p:nvPr/>
          </p:nvSpPr>
          <p:spPr>
            <a:xfrm>
              <a:off x="0" y="0"/>
              <a:ext cx="15163800" cy="10591800"/>
            </a:xfrm>
            <a:custGeom>
              <a:avLst/>
              <a:gdLst/>
              <a:ahLst/>
              <a:cxnLst/>
              <a:rect l="l" t="t" r="r" b="b"/>
              <a:pathLst>
                <a:path w="15163800" h="10591800">
                  <a:moveTo>
                    <a:pt x="15163800" y="254000"/>
                  </a:moveTo>
                  <a:lnTo>
                    <a:pt x="15163800" y="10337800"/>
                  </a:lnTo>
                  <a:cubicBezTo>
                    <a:pt x="15163800" y="10478135"/>
                    <a:pt x="15050136" y="10591800"/>
                    <a:pt x="14909800" y="10591800"/>
                  </a:cubicBezTo>
                  <a:lnTo>
                    <a:pt x="254000" y="10591800"/>
                  </a:lnTo>
                  <a:cubicBezTo>
                    <a:pt x="113665" y="10591800"/>
                    <a:pt x="0" y="10478135"/>
                    <a:pt x="0" y="10337800"/>
                  </a:cubicBezTo>
                  <a:lnTo>
                    <a:pt x="0" y="254000"/>
                  </a:lnTo>
                  <a:cubicBezTo>
                    <a:pt x="0" y="113665"/>
                    <a:pt x="113665" y="0"/>
                    <a:pt x="254000" y="0"/>
                  </a:cubicBezTo>
                  <a:lnTo>
                    <a:pt x="14909800" y="0"/>
                  </a:lnTo>
                  <a:cubicBezTo>
                    <a:pt x="15050136" y="0"/>
                    <a:pt x="15163800" y="113665"/>
                    <a:pt x="15163800" y="254000"/>
                  </a:cubicBezTo>
                  <a:close/>
                </a:path>
              </a:pathLst>
            </a:custGeom>
            <a:blipFill>
              <a:blip r:embed="rId2"/>
              <a:stretch>
                <a:fillRect l="-2419" r="-2419"/>
              </a:stretch>
            </a:blipFill>
          </p:spPr>
        </p:sp>
      </p:grpSp>
      <p:sp>
        <p:nvSpPr>
          <p:cNvPr id="27" name="TextBox 27"/>
          <p:cNvSpPr txBox="1"/>
          <p:nvPr/>
        </p:nvSpPr>
        <p:spPr>
          <a:xfrm>
            <a:off x="5980531" y="4005124"/>
            <a:ext cx="1991692" cy="88709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7279"/>
              </a:lnSpc>
            </a:pPr>
            <a:r>
              <a:rPr lang="en-US" sz="5199" b="1">
                <a:solidFill>
                  <a:srgbClr val="000000"/>
                </a:solidFill>
                <a:latin typeface="PT Serif Bold"/>
                <a:ea typeface="PT Serif Bold"/>
                <a:cs typeface="PT Serif Bold"/>
                <a:sym typeface="PT Serif Bold"/>
              </a:rPr>
              <a:t>Теми:</a:t>
            </a:r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D600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" name="Group 2"/>
          <p:cNvGrpSpPr>
            <a:grpSpLocks noChangeAspect="1"/>
          </p:cNvGrpSpPr>
          <p:nvPr/>
        </p:nvGrpSpPr>
        <p:grpSpPr>
          <a:xfrm>
            <a:off x="3312552" y="2249097"/>
            <a:ext cx="2995789" cy="2995777"/>
            <a:chOff x="0" y="0"/>
            <a:chExt cx="6350000" cy="6349975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6350000" cy="6349974"/>
            </a:xfrm>
            <a:custGeom>
              <a:avLst/>
              <a:gdLst/>
              <a:ahLst/>
              <a:cxnLst/>
              <a:rect l="l" t="t" r="r" b="b"/>
              <a:pathLst>
                <a:path w="6350000" h="6349974">
                  <a:moveTo>
                    <a:pt x="6350000" y="3175025"/>
                  </a:moveTo>
                  <a:cubicBezTo>
                    <a:pt x="6350000" y="4928451"/>
                    <a:pt x="4928476" y="6349974"/>
                    <a:pt x="3175000" y="6349974"/>
                  </a:cubicBezTo>
                  <a:cubicBezTo>
                    <a:pt x="1421498" y="6349974"/>
                    <a:pt x="0" y="4928451"/>
                    <a:pt x="0" y="3175025"/>
                  </a:cubicBezTo>
                  <a:cubicBezTo>
                    <a:pt x="0" y="1421511"/>
                    <a:pt x="1421498" y="0"/>
                    <a:pt x="3175000" y="0"/>
                  </a:cubicBezTo>
                  <a:cubicBezTo>
                    <a:pt x="4928501" y="0"/>
                    <a:pt x="6350000" y="1421511"/>
                    <a:pt x="6350000" y="3175025"/>
                  </a:cubicBezTo>
                  <a:close/>
                </a:path>
              </a:pathLst>
            </a:custGeom>
            <a:blipFill>
              <a:blip r:embed="rId2"/>
              <a:stretch>
                <a:fillRect l="-39086" r="-39086"/>
              </a:stretch>
            </a:blipFill>
          </p:spPr>
        </p:sp>
      </p:grpSp>
      <p:grpSp>
        <p:nvGrpSpPr>
          <p:cNvPr id="4" name="Group 4"/>
          <p:cNvGrpSpPr>
            <a:grpSpLocks noChangeAspect="1"/>
          </p:cNvGrpSpPr>
          <p:nvPr/>
        </p:nvGrpSpPr>
        <p:grpSpPr>
          <a:xfrm>
            <a:off x="12413671" y="2249097"/>
            <a:ext cx="2995789" cy="2995777"/>
            <a:chOff x="0" y="0"/>
            <a:chExt cx="6350000" cy="6349975"/>
          </a:xfrm>
        </p:grpSpPr>
        <p:sp>
          <p:nvSpPr>
            <p:cNvPr id="5" name="Freeform 5"/>
            <p:cNvSpPr/>
            <p:nvPr/>
          </p:nvSpPr>
          <p:spPr>
            <a:xfrm>
              <a:off x="0" y="0"/>
              <a:ext cx="6350000" cy="6349974"/>
            </a:xfrm>
            <a:custGeom>
              <a:avLst/>
              <a:gdLst/>
              <a:ahLst/>
              <a:cxnLst/>
              <a:rect l="l" t="t" r="r" b="b"/>
              <a:pathLst>
                <a:path w="6350000" h="6349974">
                  <a:moveTo>
                    <a:pt x="6350000" y="3175025"/>
                  </a:moveTo>
                  <a:cubicBezTo>
                    <a:pt x="6350000" y="4928451"/>
                    <a:pt x="4928476" y="6349974"/>
                    <a:pt x="3175000" y="6349974"/>
                  </a:cubicBezTo>
                  <a:cubicBezTo>
                    <a:pt x="1421498" y="6349974"/>
                    <a:pt x="0" y="4928451"/>
                    <a:pt x="0" y="3175025"/>
                  </a:cubicBezTo>
                  <a:cubicBezTo>
                    <a:pt x="0" y="1421511"/>
                    <a:pt x="1421498" y="0"/>
                    <a:pt x="3175000" y="0"/>
                  </a:cubicBezTo>
                  <a:cubicBezTo>
                    <a:pt x="4928501" y="0"/>
                    <a:pt x="6350000" y="1421511"/>
                    <a:pt x="6350000" y="3175025"/>
                  </a:cubicBezTo>
                  <a:close/>
                </a:path>
              </a:pathLst>
            </a:custGeom>
            <a:blipFill>
              <a:blip r:embed="rId3"/>
              <a:stretch>
                <a:fillRect l="-25046" r="-25046"/>
              </a:stretch>
            </a:blipFill>
          </p:spPr>
        </p:sp>
      </p:grpSp>
      <p:sp>
        <p:nvSpPr>
          <p:cNvPr id="6" name="AutoShape 6"/>
          <p:cNvSpPr/>
          <p:nvPr/>
        </p:nvSpPr>
        <p:spPr>
          <a:xfrm flipH="1" flipV="1">
            <a:off x="8504142" y="5131847"/>
            <a:ext cx="0" cy="4683697"/>
          </a:xfrm>
          <a:prstGeom prst="line">
            <a:avLst/>
          </a:prstGeom>
          <a:ln w="9525" cap="flat">
            <a:solidFill>
              <a:srgbClr val="000000"/>
            </a:solidFill>
            <a:prstDash val="solid"/>
            <a:headEnd type="none" w="sm" len="sm"/>
            <a:tailEnd type="none" w="sm" len="sm"/>
          </a:ln>
        </p:spPr>
      </p:sp>
      <p:sp>
        <p:nvSpPr>
          <p:cNvPr id="7" name="TextBox 7"/>
          <p:cNvSpPr txBox="1"/>
          <p:nvPr/>
        </p:nvSpPr>
        <p:spPr>
          <a:xfrm>
            <a:off x="3730812" y="478494"/>
            <a:ext cx="10826377" cy="175895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7000"/>
              </a:lnSpc>
            </a:pPr>
            <a:r>
              <a:rPr lang="en-US" sz="5000">
                <a:solidFill>
                  <a:srgbClr val="000000"/>
                </a:solidFill>
                <a:latin typeface="Yeseva One"/>
                <a:ea typeface="Yeseva One"/>
                <a:cs typeface="Yeseva One"/>
                <a:sym typeface="Yeseva One"/>
              </a:rPr>
              <a:t>РЕЗУЛЬТАТИ НАВЧАННЯ ДЛЯ ДИСЦИПЛІНИ </a:t>
            </a:r>
          </a:p>
        </p:txBody>
      </p:sp>
      <p:sp>
        <p:nvSpPr>
          <p:cNvPr id="8" name="TextBox 8"/>
          <p:cNvSpPr txBox="1"/>
          <p:nvPr/>
        </p:nvSpPr>
        <p:spPr>
          <a:xfrm>
            <a:off x="263291" y="5582690"/>
            <a:ext cx="7807464" cy="5051485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2517"/>
              </a:lnSpc>
            </a:pPr>
            <a:r>
              <a:rPr lang="en-US" sz="1798" spc="212">
                <a:solidFill>
                  <a:srgbClr val="000000"/>
                </a:solidFill>
                <a:latin typeface="Tenor Sans"/>
                <a:ea typeface="Tenor Sans"/>
                <a:cs typeface="Tenor Sans"/>
                <a:sym typeface="Tenor Sans"/>
              </a:rPr>
              <a:t> –основи конкурентного маркетингу та його ключові концепції;</a:t>
            </a:r>
          </a:p>
          <a:p>
            <a:pPr algn="l">
              <a:lnSpc>
                <a:spcPts val="2517"/>
              </a:lnSpc>
            </a:pPr>
            <a:r>
              <a:rPr lang="en-US" sz="1798" spc="212">
                <a:solidFill>
                  <a:srgbClr val="000000"/>
                </a:solidFill>
                <a:latin typeface="Tenor Sans"/>
                <a:ea typeface="Tenor Sans"/>
                <a:cs typeface="Tenor Sans"/>
                <a:sym typeface="Tenor Sans"/>
              </a:rPr>
              <a:t> –методи аналізу конкурентного середовища та конкурентів;</a:t>
            </a:r>
          </a:p>
          <a:p>
            <a:pPr algn="l">
              <a:lnSpc>
                <a:spcPts val="2517"/>
              </a:lnSpc>
            </a:pPr>
            <a:r>
              <a:rPr lang="en-US" sz="1798" spc="212">
                <a:solidFill>
                  <a:srgbClr val="000000"/>
                </a:solidFill>
                <a:latin typeface="Tenor Sans"/>
                <a:ea typeface="Tenor Sans"/>
                <a:cs typeface="Tenor Sans"/>
                <a:sym typeface="Tenor Sans"/>
              </a:rPr>
              <a:t> –стратегії конкурентної боротьби та їх реалізацію;</a:t>
            </a:r>
          </a:p>
          <a:p>
            <a:pPr algn="l">
              <a:lnSpc>
                <a:spcPts val="2517"/>
              </a:lnSpc>
            </a:pPr>
            <a:r>
              <a:rPr lang="en-US" sz="1798" spc="212">
                <a:solidFill>
                  <a:srgbClr val="000000"/>
                </a:solidFill>
                <a:latin typeface="Tenor Sans"/>
                <a:ea typeface="Tenor Sans"/>
                <a:cs typeface="Tenor Sans"/>
                <a:sym typeface="Tenor Sans"/>
              </a:rPr>
              <a:t> –поведінку споживачів та фактори, що на неї впливають;</a:t>
            </a:r>
          </a:p>
          <a:p>
            <a:pPr algn="l">
              <a:lnSpc>
                <a:spcPts val="2517"/>
              </a:lnSpc>
            </a:pPr>
            <a:r>
              <a:rPr lang="en-US" sz="1798" spc="212">
                <a:solidFill>
                  <a:srgbClr val="000000"/>
                </a:solidFill>
                <a:latin typeface="Tenor Sans"/>
                <a:ea typeface="Tenor Sans"/>
                <a:cs typeface="Tenor Sans"/>
                <a:sym typeface="Tenor Sans"/>
              </a:rPr>
              <a:t> –методики диференціації продукції та цінові стратегії;</a:t>
            </a:r>
          </a:p>
          <a:p>
            <a:pPr algn="l">
              <a:lnSpc>
                <a:spcPts val="2517"/>
              </a:lnSpc>
            </a:pPr>
            <a:r>
              <a:rPr lang="en-US" sz="1798" spc="212">
                <a:solidFill>
                  <a:srgbClr val="000000"/>
                </a:solidFill>
                <a:latin typeface="Tenor Sans"/>
                <a:ea typeface="Tenor Sans"/>
                <a:cs typeface="Tenor Sans"/>
                <a:sym typeface="Tenor Sans"/>
              </a:rPr>
              <a:t> –основи управління брендом в умовах конкуренції;</a:t>
            </a:r>
          </a:p>
          <a:p>
            <a:pPr algn="l">
              <a:lnSpc>
                <a:spcPts val="2517"/>
              </a:lnSpc>
            </a:pPr>
            <a:r>
              <a:rPr lang="en-US" sz="1798" spc="212">
                <a:solidFill>
                  <a:srgbClr val="000000"/>
                </a:solidFill>
                <a:latin typeface="Tenor Sans"/>
                <a:ea typeface="Tenor Sans"/>
                <a:cs typeface="Tenor Sans"/>
                <a:sym typeface="Tenor Sans"/>
              </a:rPr>
              <a:t> –інструменти маркетингових комунікацій для ефективного просування;</a:t>
            </a:r>
          </a:p>
          <a:p>
            <a:pPr algn="l">
              <a:lnSpc>
                <a:spcPts val="2517"/>
              </a:lnSpc>
            </a:pPr>
            <a:r>
              <a:rPr lang="en-US" sz="1798" spc="212">
                <a:solidFill>
                  <a:srgbClr val="000000"/>
                </a:solidFill>
                <a:latin typeface="Tenor Sans"/>
                <a:ea typeface="Tenor Sans"/>
                <a:cs typeface="Tenor Sans"/>
                <a:sym typeface="Tenor Sans"/>
              </a:rPr>
              <a:t> –вплив цифровізації на конкурентний маркетинг та нові технології в цій сфері.</a:t>
            </a:r>
          </a:p>
          <a:p>
            <a:pPr algn="l">
              <a:lnSpc>
                <a:spcPts val="2797"/>
              </a:lnSpc>
            </a:pPr>
            <a:endParaRPr lang="en-US" sz="1798" spc="212">
              <a:solidFill>
                <a:srgbClr val="000000"/>
              </a:solidFill>
              <a:latin typeface="Tenor Sans"/>
              <a:ea typeface="Tenor Sans"/>
              <a:cs typeface="Tenor Sans"/>
              <a:sym typeface="Tenor Sans"/>
            </a:endParaRPr>
          </a:p>
          <a:p>
            <a:pPr algn="l">
              <a:lnSpc>
                <a:spcPts val="2375"/>
              </a:lnSpc>
            </a:pPr>
            <a:endParaRPr lang="en-US" sz="1798" spc="212">
              <a:solidFill>
                <a:srgbClr val="000000"/>
              </a:solidFill>
              <a:latin typeface="Tenor Sans"/>
              <a:ea typeface="Tenor Sans"/>
              <a:cs typeface="Tenor Sans"/>
              <a:sym typeface="Tenor Sans"/>
            </a:endParaRPr>
          </a:p>
        </p:txBody>
      </p:sp>
      <p:sp>
        <p:nvSpPr>
          <p:cNvPr id="9" name="TextBox 9"/>
          <p:cNvSpPr txBox="1"/>
          <p:nvPr/>
        </p:nvSpPr>
        <p:spPr>
          <a:xfrm>
            <a:off x="8937530" y="5426020"/>
            <a:ext cx="8759987" cy="537435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l">
              <a:lnSpc>
                <a:spcPts val="1501"/>
              </a:lnSpc>
            </a:pPr>
            <a:r>
              <a:rPr lang="en-US" sz="1072" spc="126">
                <a:solidFill>
                  <a:srgbClr val="000000"/>
                </a:solidFill>
                <a:latin typeface="Tenor Sans"/>
                <a:ea typeface="Tenor Sans"/>
                <a:cs typeface="Tenor Sans"/>
                <a:sym typeface="Tenor Sans"/>
              </a:rPr>
              <a:t> </a:t>
            </a:r>
          </a:p>
          <a:p>
            <a:pPr algn="l">
              <a:lnSpc>
                <a:spcPts val="2449"/>
              </a:lnSpc>
            </a:pPr>
            <a:r>
              <a:rPr lang="en-US" sz="1749" spc="206">
                <a:solidFill>
                  <a:srgbClr val="000000"/>
                </a:solidFill>
                <a:latin typeface="Tenor Sans"/>
                <a:ea typeface="Tenor Sans"/>
                <a:cs typeface="Tenor Sans"/>
                <a:sym typeface="Tenor Sans"/>
              </a:rPr>
              <a:t> –аналізувати конкурентне середовище та визначати конкурентів;</a:t>
            </a:r>
          </a:p>
          <a:p>
            <a:pPr algn="l">
              <a:lnSpc>
                <a:spcPts val="2449"/>
              </a:lnSpc>
            </a:pPr>
            <a:r>
              <a:rPr lang="en-US" sz="1749" spc="206">
                <a:solidFill>
                  <a:srgbClr val="000000"/>
                </a:solidFill>
                <a:latin typeface="Tenor Sans"/>
                <a:ea typeface="Tenor Sans"/>
                <a:cs typeface="Tenor Sans"/>
                <a:sym typeface="Tenor Sans"/>
              </a:rPr>
              <a:t> –розробляти стратегії конкурентної боротьби для різних ринків;</a:t>
            </a:r>
          </a:p>
          <a:p>
            <a:pPr algn="l">
              <a:lnSpc>
                <a:spcPts val="2449"/>
              </a:lnSpc>
            </a:pPr>
            <a:r>
              <a:rPr lang="en-US" sz="1749" spc="206">
                <a:solidFill>
                  <a:srgbClr val="000000"/>
                </a:solidFill>
                <a:latin typeface="Tenor Sans"/>
                <a:ea typeface="Tenor Sans"/>
                <a:cs typeface="Tenor Sans"/>
                <a:sym typeface="Tenor Sans"/>
              </a:rPr>
              <a:t> –оцінювати поведінку споживачів та адаптувати стратегії відповідно до їх потреб;</a:t>
            </a:r>
          </a:p>
          <a:p>
            <a:pPr algn="l">
              <a:lnSpc>
                <a:spcPts val="2449"/>
              </a:lnSpc>
            </a:pPr>
            <a:r>
              <a:rPr lang="en-US" sz="1749" spc="206">
                <a:solidFill>
                  <a:srgbClr val="000000"/>
                </a:solidFill>
                <a:latin typeface="Tenor Sans"/>
                <a:ea typeface="Tenor Sans"/>
                <a:cs typeface="Tenor Sans"/>
                <a:sym typeface="Tenor Sans"/>
              </a:rPr>
              <a:t> –визначати методи диференціації продукції та формувати цінову політику;</a:t>
            </a:r>
          </a:p>
          <a:p>
            <a:pPr algn="l">
              <a:lnSpc>
                <a:spcPts val="2449"/>
              </a:lnSpc>
            </a:pPr>
            <a:r>
              <a:rPr lang="en-US" sz="1749" spc="206">
                <a:solidFill>
                  <a:srgbClr val="000000"/>
                </a:solidFill>
                <a:latin typeface="Tenor Sans"/>
                <a:ea typeface="Tenor Sans"/>
                <a:cs typeface="Tenor Sans"/>
                <a:sym typeface="Tenor Sans"/>
              </a:rPr>
              <a:t> –управляти брендом та розробляти його стратегію в умовах конкуренції;</a:t>
            </a:r>
          </a:p>
          <a:p>
            <a:pPr algn="l">
              <a:lnSpc>
                <a:spcPts val="2449"/>
              </a:lnSpc>
            </a:pPr>
            <a:r>
              <a:rPr lang="en-US" sz="1749" spc="206">
                <a:solidFill>
                  <a:srgbClr val="000000"/>
                </a:solidFill>
                <a:latin typeface="Tenor Sans"/>
                <a:ea typeface="Tenor Sans"/>
                <a:cs typeface="Tenor Sans"/>
                <a:sym typeface="Tenor Sans"/>
              </a:rPr>
              <a:t> –розробляти та впроваджувати маркетингові комунікації для просування товарів;</a:t>
            </a:r>
          </a:p>
          <a:p>
            <a:pPr algn="l">
              <a:lnSpc>
                <a:spcPts val="2449"/>
              </a:lnSpc>
            </a:pPr>
            <a:r>
              <a:rPr lang="en-US" sz="1749" spc="206">
                <a:solidFill>
                  <a:srgbClr val="000000"/>
                </a:solidFill>
                <a:latin typeface="Tenor Sans"/>
                <a:ea typeface="Tenor Sans"/>
                <a:cs typeface="Tenor Sans"/>
                <a:sym typeface="Tenor Sans"/>
              </a:rPr>
              <a:t> –оцінювати результати впроваджених конкурентних стратегій;</a:t>
            </a:r>
          </a:p>
          <a:p>
            <a:pPr algn="l">
              <a:lnSpc>
                <a:spcPts val="2449"/>
              </a:lnSpc>
            </a:pPr>
            <a:r>
              <a:rPr lang="en-US" sz="1749" spc="206">
                <a:solidFill>
                  <a:srgbClr val="000000"/>
                </a:solidFill>
                <a:latin typeface="Tenor Sans"/>
                <a:ea typeface="Tenor Sans"/>
                <a:cs typeface="Tenor Sans"/>
                <a:sym typeface="Tenor Sans"/>
              </a:rPr>
              <a:t>використовувати цифрові інструменти для підвищення конкурентоспроможності.</a:t>
            </a:r>
          </a:p>
          <a:p>
            <a:pPr algn="l">
              <a:lnSpc>
                <a:spcPts val="2449"/>
              </a:lnSpc>
            </a:pPr>
            <a:endParaRPr lang="en-US" sz="1749" spc="206">
              <a:solidFill>
                <a:srgbClr val="000000"/>
              </a:solidFill>
              <a:latin typeface="Tenor Sans"/>
              <a:ea typeface="Tenor Sans"/>
              <a:cs typeface="Tenor Sans"/>
              <a:sym typeface="Tenor Sans"/>
            </a:endParaRPr>
          </a:p>
          <a:p>
            <a:pPr algn="l">
              <a:lnSpc>
                <a:spcPts val="2449"/>
              </a:lnSpc>
            </a:pPr>
            <a:endParaRPr lang="en-US" sz="1749" spc="206">
              <a:solidFill>
                <a:srgbClr val="000000"/>
              </a:solidFill>
              <a:latin typeface="Tenor Sans"/>
              <a:ea typeface="Tenor Sans"/>
              <a:cs typeface="Tenor Sans"/>
              <a:sym typeface="Tenor Sans"/>
            </a:endParaRPr>
          </a:p>
        </p:txBody>
      </p:sp>
      <p:sp>
        <p:nvSpPr>
          <p:cNvPr id="10" name="TextBox 10"/>
          <p:cNvSpPr txBox="1"/>
          <p:nvPr/>
        </p:nvSpPr>
        <p:spPr>
          <a:xfrm>
            <a:off x="1171937" y="4339226"/>
            <a:ext cx="1027881" cy="41529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3359"/>
              </a:lnSpc>
              <a:spcBef>
                <a:spcPct val="0"/>
              </a:spcBef>
            </a:pPr>
            <a:r>
              <a:rPr lang="en-US" sz="2399" b="1">
                <a:solidFill>
                  <a:srgbClr val="000000"/>
                </a:solidFill>
                <a:latin typeface="Arimo Bold"/>
                <a:ea typeface="Arimo Bold"/>
                <a:cs typeface="Arimo Bold"/>
                <a:sym typeface="Arimo Bold"/>
              </a:rPr>
              <a:t>знати: </a:t>
            </a:r>
          </a:p>
        </p:txBody>
      </p:sp>
      <p:sp>
        <p:nvSpPr>
          <p:cNvPr id="11" name="TextBox 11"/>
          <p:cNvSpPr txBox="1"/>
          <p:nvPr/>
        </p:nvSpPr>
        <p:spPr>
          <a:xfrm>
            <a:off x="9829492" y="4266201"/>
            <a:ext cx="1020291" cy="415290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ctr">
              <a:lnSpc>
                <a:spcPts val="3359"/>
              </a:lnSpc>
              <a:spcBef>
                <a:spcPct val="0"/>
              </a:spcBef>
            </a:pPr>
            <a:r>
              <a:rPr lang="en-US" sz="2399" b="1">
                <a:solidFill>
                  <a:srgbClr val="000000"/>
                </a:solidFill>
                <a:latin typeface="Arimo Bold"/>
                <a:ea typeface="Arimo Bold"/>
                <a:cs typeface="Arimo Bold"/>
                <a:sym typeface="Arimo Bold"/>
              </a:rPr>
              <a:t>вміти: </a:t>
            </a:r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7" name="Group 14">
            <a:extLst>
              <a:ext uri="{FF2B5EF4-FFF2-40B4-BE49-F238E27FC236}">
                <a16:creationId xmlns:a16="http://schemas.microsoft.com/office/drawing/2014/main" id="{A4AE4CE3-16CD-2A5A-B0D3-482403246D9F}"/>
              </a:ext>
            </a:extLst>
          </p:cNvPr>
          <p:cNvGrpSpPr/>
          <p:nvPr/>
        </p:nvGrpSpPr>
        <p:grpSpPr>
          <a:xfrm>
            <a:off x="3897372" y="5845790"/>
            <a:ext cx="13058057" cy="1708136"/>
            <a:chOff x="0" y="0"/>
            <a:chExt cx="885210" cy="449879"/>
          </a:xfrm>
        </p:grpSpPr>
        <p:sp>
          <p:nvSpPr>
            <p:cNvPr id="18" name="Freeform 15">
              <a:extLst>
                <a:ext uri="{FF2B5EF4-FFF2-40B4-BE49-F238E27FC236}">
                  <a16:creationId xmlns:a16="http://schemas.microsoft.com/office/drawing/2014/main" id="{9670ECC1-1E30-6C9D-0A50-1FE4E7F1C7E0}"/>
                </a:ext>
              </a:extLst>
            </p:cNvPr>
            <p:cNvSpPr/>
            <p:nvPr/>
          </p:nvSpPr>
          <p:spPr>
            <a:xfrm>
              <a:off x="0" y="0"/>
              <a:ext cx="885210" cy="449879"/>
            </a:xfrm>
            <a:custGeom>
              <a:avLst/>
              <a:gdLst/>
              <a:ahLst/>
              <a:cxnLst/>
              <a:rect l="l" t="t" r="r" b="b"/>
              <a:pathLst>
                <a:path w="885210" h="449879">
                  <a:moveTo>
                    <a:pt x="0" y="0"/>
                  </a:moveTo>
                  <a:lnTo>
                    <a:pt x="885210" y="0"/>
                  </a:lnTo>
                  <a:lnTo>
                    <a:pt x="885210" y="449879"/>
                  </a:lnTo>
                  <a:lnTo>
                    <a:pt x="0" y="449879"/>
                  </a:lnTo>
                  <a:close/>
                </a:path>
              </a:pathLst>
            </a:custGeom>
            <a:solidFill>
              <a:srgbClr val="FFD600"/>
            </a:solidFill>
          </p:spPr>
          <p:txBody>
            <a:bodyPr/>
            <a:lstStyle/>
            <a:p>
              <a:endParaRPr lang="ru-UA" dirty="0"/>
            </a:p>
          </p:txBody>
        </p:sp>
        <p:sp>
          <p:nvSpPr>
            <p:cNvPr id="19" name="TextBox 16">
              <a:extLst>
                <a:ext uri="{FF2B5EF4-FFF2-40B4-BE49-F238E27FC236}">
                  <a16:creationId xmlns:a16="http://schemas.microsoft.com/office/drawing/2014/main" id="{73141E0B-7F10-5860-A7C8-9819D468850C}"/>
                </a:ext>
              </a:extLst>
            </p:cNvPr>
            <p:cNvSpPr txBox="1"/>
            <p:nvPr/>
          </p:nvSpPr>
          <p:spPr>
            <a:xfrm>
              <a:off x="0" y="-47625"/>
              <a:ext cx="885210" cy="497504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  <p:grpSp>
        <p:nvGrpSpPr>
          <p:cNvPr id="2" name="Group 2"/>
          <p:cNvGrpSpPr>
            <a:grpSpLocks noChangeAspect="1"/>
          </p:cNvGrpSpPr>
          <p:nvPr/>
        </p:nvGrpSpPr>
        <p:grpSpPr>
          <a:xfrm>
            <a:off x="-96435" y="-697966"/>
            <a:ext cx="18480869" cy="4773692"/>
            <a:chOff x="0" y="0"/>
            <a:chExt cx="24583390" cy="6350000"/>
          </a:xfrm>
        </p:grpSpPr>
        <p:sp>
          <p:nvSpPr>
            <p:cNvPr id="3" name="Freeform 3"/>
            <p:cNvSpPr/>
            <p:nvPr/>
          </p:nvSpPr>
          <p:spPr>
            <a:xfrm>
              <a:off x="0" y="0"/>
              <a:ext cx="24583389" cy="6350000"/>
            </a:xfrm>
            <a:custGeom>
              <a:avLst/>
              <a:gdLst/>
              <a:ahLst/>
              <a:cxnLst/>
              <a:rect l="l" t="t" r="r" b="b"/>
              <a:pathLst>
                <a:path w="24583389" h="6350000">
                  <a:moveTo>
                    <a:pt x="0" y="0"/>
                  </a:moveTo>
                  <a:lnTo>
                    <a:pt x="24583389" y="0"/>
                  </a:lnTo>
                  <a:lnTo>
                    <a:pt x="24583389" y="6350000"/>
                  </a:lnTo>
                  <a:lnTo>
                    <a:pt x="0" y="6350000"/>
                  </a:lnTo>
                  <a:close/>
                </a:path>
              </a:pathLst>
            </a:custGeom>
            <a:solidFill>
              <a:srgbClr val="FFFFFF"/>
            </a:solidFill>
          </p:spPr>
        </p:sp>
        <p:sp>
          <p:nvSpPr>
            <p:cNvPr id="4" name="Freeform 4"/>
            <p:cNvSpPr/>
            <p:nvPr/>
          </p:nvSpPr>
          <p:spPr>
            <a:xfrm>
              <a:off x="45720" y="54610"/>
              <a:ext cx="24493219" cy="1004570"/>
            </a:xfrm>
            <a:custGeom>
              <a:avLst/>
              <a:gdLst/>
              <a:ahLst/>
              <a:cxnLst/>
              <a:rect l="l" t="t" r="r" b="b"/>
              <a:pathLst>
                <a:path w="24493219" h="1004570">
                  <a:moveTo>
                    <a:pt x="24493219" y="1004570"/>
                  </a:moveTo>
                  <a:lnTo>
                    <a:pt x="24493219" y="0"/>
                  </a:lnTo>
                  <a:lnTo>
                    <a:pt x="0" y="0"/>
                  </a:lnTo>
                  <a:lnTo>
                    <a:pt x="0" y="1004570"/>
                  </a:lnTo>
                  <a:lnTo>
                    <a:pt x="24493219" y="1004570"/>
                  </a:lnTo>
                  <a:close/>
                  <a:moveTo>
                    <a:pt x="23632160" y="435610"/>
                  </a:moveTo>
                  <a:cubicBezTo>
                    <a:pt x="23634700" y="427990"/>
                    <a:pt x="23641050" y="421640"/>
                    <a:pt x="23649941" y="420370"/>
                  </a:cubicBezTo>
                  <a:lnTo>
                    <a:pt x="23812501" y="396240"/>
                  </a:lnTo>
                  <a:lnTo>
                    <a:pt x="23884891" y="248920"/>
                  </a:lnTo>
                  <a:cubicBezTo>
                    <a:pt x="23892510" y="233680"/>
                    <a:pt x="23917910" y="233680"/>
                    <a:pt x="23925530" y="248920"/>
                  </a:cubicBezTo>
                  <a:lnTo>
                    <a:pt x="23997919" y="396240"/>
                  </a:lnTo>
                  <a:lnTo>
                    <a:pt x="24160480" y="420370"/>
                  </a:lnTo>
                  <a:cubicBezTo>
                    <a:pt x="24168100" y="421640"/>
                    <a:pt x="24175719" y="427990"/>
                    <a:pt x="24178260" y="435610"/>
                  </a:cubicBezTo>
                  <a:cubicBezTo>
                    <a:pt x="24180800" y="443230"/>
                    <a:pt x="24178260" y="452120"/>
                    <a:pt x="24171910" y="458470"/>
                  </a:cubicBezTo>
                  <a:lnTo>
                    <a:pt x="24053800" y="572770"/>
                  </a:lnTo>
                  <a:lnTo>
                    <a:pt x="24081739" y="735330"/>
                  </a:lnTo>
                  <a:cubicBezTo>
                    <a:pt x="24083009" y="742950"/>
                    <a:pt x="24079200" y="751840"/>
                    <a:pt x="24072850" y="756920"/>
                  </a:cubicBezTo>
                  <a:cubicBezTo>
                    <a:pt x="24069039" y="759460"/>
                    <a:pt x="24065230" y="760730"/>
                    <a:pt x="24060150" y="760730"/>
                  </a:cubicBezTo>
                  <a:cubicBezTo>
                    <a:pt x="24056339" y="760730"/>
                    <a:pt x="24053800" y="759460"/>
                    <a:pt x="24049989" y="758190"/>
                  </a:cubicBezTo>
                  <a:lnTo>
                    <a:pt x="23903939" y="681990"/>
                  </a:lnTo>
                  <a:lnTo>
                    <a:pt x="23757889" y="758190"/>
                  </a:lnTo>
                  <a:cubicBezTo>
                    <a:pt x="23750269" y="762000"/>
                    <a:pt x="23740109" y="762000"/>
                    <a:pt x="23733759" y="756920"/>
                  </a:cubicBezTo>
                  <a:cubicBezTo>
                    <a:pt x="23727409" y="751840"/>
                    <a:pt x="23723598" y="744220"/>
                    <a:pt x="23724869" y="735330"/>
                  </a:cubicBezTo>
                  <a:lnTo>
                    <a:pt x="23752809" y="572770"/>
                  </a:lnTo>
                  <a:lnTo>
                    <a:pt x="23638509" y="458470"/>
                  </a:lnTo>
                  <a:cubicBezTo>
                    <a:pt x="23632160" y="452120"/>
                    <a:pt x="23629619" y="443230"/>
                    <a:pt x="23632160" y="435610"/>
                  </a:cubicBezTo>
                  <a:close/>
                  <a:moveTo>
                    <a:pt x="1639570" y="271780"/>
                  </a:moveTo>
                  <a:cubicBezTo>
                    <a:pt x="1639570" y="259080"/>
                    <a:pt x="1649730" y="248920"/>
                    <a:pt x="1662430" y="248920"/>
                  </a:cubicBezTo>
                  <a:lnTo>
                    <a:pt x="2114550" y="248920"/>
                  </a:lnTo>
                  <a:cubicBezTo>
                    <a:pt x="2127250" y="248920"/>
                    <a:pt x="2137410" y="259080"/>
                    <a:pt x="2137410" y="271780"/>
                  </a:cubicBezTo>
                  <a:lnTo>
                    <a:pt x="2137410" y="723900"/>
                  </a:lnTo>
                  <a:cubicBezTo>
                    <a:pt x="2137410" y="736600"/>
                    <a:pt x="2127250" y="746760"/>
                    <a:pt x="2114550" y="746760"/>
                  </a:cubicBezTo>
                  <a:lnTo>
                    <a:pt x="1662430" y="746760"/>
                  </a:lnTo>
                  <a:cubicBezTo>
                    <a:pt x="1649730" y="746760"/>
                    <a:pt x="1639570" y="736600"/>
                    <a:pt x="1639570" y="723900"/>
                  </a:cubicBezTo>
                  <a:lnTo>
                    <a:pt x="1639570" y="271780"/>
                  </a:lnTo>
                  <a:close/>
                  <a:moveTo>
                    <a:pt x="948690" y="271780"/>
                  </a:moveTo>
                  <a:cubicBezTo>
                    <a:pt x="948690" y="259080"/>
                    <a:pt x="958850" y="248920"/>
                    <a:pt x="971550" y="248920"/>
                  </a:cubicBezTo>
                  <a:lnTo>
                    <a:pt x="1423670" y="248920"/>
                  </a:lnTo>
                  <a:cubicBezTo>
                    <a:pt x="1436370" y="248920"/>
                    <a:pt x="1446530" y="259080"/>
                    <a:pt x="1446530" y="271780"/>
                  </a:cubicBezTo>
                  <a:lnTo>
                    <a:pt x="1446530" y="723900"/>
                  </a:lnTo>
                  <a:cubicBezTo>
                    <a:pt x="1446530" y="736600"/>
                    <a:pt x="1436370" y="746760"/>
                    <a:pt x="1423670" y="746760"/>
                  </a:cubicBezTo>
                  <a:lnTo>
                    <a:pt x="971550" y="746760"/>
                  </a:lnTo>
                  <a:cubicBezTo>
                    <a:pt x="960120" y="746760"/>
                    <a:pt x="949960" y="736600"/>
                    <a:pt x="948690" y="723900"/>
                  </a:cubicBezTo>
                  <a:lnTo>
                    <a:pt x="948690" y="271780"/>
                  </a:lnTo>
                  <a:close/>
                  <a:moveTo>
                    <a:pt x="259080" y="271780"/>
                  </a:moveTo>
                  <a:cubicBezTo>
                    <a:pt x="259080" y="259080"/>
                    <a:pt x="269240" y="248920"/>
                    <a:pt x="281940" y="248920"/>
                  </a:cubicBezTo>
                  <a:lnTo>
                    <a:pt x="734060" y="248920"/>
                  </a:lnTo>
                  <a:cubicBezTo>
                    <a:pt x="746760" y="248920"/>
                    <a:pt x="756920" y="259080"/>
                    <a:pt x="756920" y="271780"/>
                  </a:cubicBezTo>
                  <a:lnTo>
                    <a:pt x="756920" y="723900"/>
                  </a:lnTo>
                  <a:cubicBezTo>
                    <a:pt x="756920" y="736600"/>
                    <a:pt x="746760" y="746760"/>
                    <a:pt x="734060" y="746760"/>
                  </a:cubicBezTo>
                  <a:lnTo>
                    <a:pt x="281940" y="746760"/>
                  </a:lnTo>
                  <a:cubicBezTo>
                    <a:pt x="269240" y="746760"/>
                    <a:pt x="259080" y="736600"/>
                    <a:pt x="259080" y="723900"/>
                  </a:cubicBezTo>
                  <a:lnTo>
                    <a:pt x="259080" y="271780"/>
                  </a:lnTo>
                  <a:close/>
                </a:path>
              </a:pathLst>
            </a:custGeom>
            <a:solidFill>
              <a:srgbClr val="C6E9D3"/>
            </a:solidFill>
          </p:spPr>
        </p:sp>
        <p:sp>
          <p:nvSpPr>
            <p:cNvPr id="5" name="Freeform 5"/>
            <p:cNvSpPr/>
            <p:nvPr/>
          </p:nvSpPr>
          <p:spPr>
            <a:xfrm>
              <a:off x="45720" y="1104900"/>
              <a:ext cx="24493219" cy="5199380"/>
            </a:xfrm>
            <a:custGeom>
              <a:avLst/>
              <a:gdLst/>
              <a:ahLst/>
              <a:cxnLst/>
              <a:rect l="l" t="t" r="r" b="b"/>
              <a:pathLst>
                <a:path w="24493219" h="5199380">
                  <a:moveTo>
                    <a:pt x="0" y="0"/>
                  </a:moveTo>
                  <a:lnTo>
                    <a:pt x="24493219" y="0"/>
                  </a:lnTo>
                  <a:lnTo>
                    <a:pt x="24493219" y="5199380"/>
                  </a:lnTo>
                  <a:lnTo>
                    <a:pt x="0" y="5199380"/>
                  </a:lnTo>
                  <a:close/>
                </a:path>
              </a:pathLst>
            </a:custGeom>
            <a:blipFill>
              <a:blip r:embed="rId2"/>
              <a:stretch>
                <a:fillRect t="-28611" b="-28611"/>
              </a:stretch>
            </a:blipFill>
          </p:spPr>
        </p:sp>
        <p:sp>
          <p:nvSpPr>
            <p:cNvPr id="6" name="Freeform 6"/>
            <p:cNvSpPr/>
            <p:nvPr/>
          </p:nvSpPr>
          <p:spPr>
            <a:xfrm>
              <a:off x="1141730" y="449580"/>
              <a:ext cx="205740" cy="45720"/>
            </a:xfrm>
            <a:custGeom>
              <a:avLst/>
              <a:gdLst/>
              <a:ahLst/>
              <a:cxnLst/>
              <a:rect l="l" t="t" r="r" b="b"/>
              <a:pathLst>
                <a:path w="205740" h="45720">
                  <a:moveTo>
                    <a:pt x="0" y="0"/>
                  </a:moveTo>
                  <a:lnTo>
                    <a:pt x="205740" y="0"/>
                  </a:lnTo>
                  <a:lnTo>
                    <a:pt x="205740" y="45720"/>
                  </a:lnTo>
                  <a:lnTo>
                    <a:pt x="0" y="45720"/>
                  </a:lnTo>
                  <a:close/>
                </a:path>
              </a:pathLst>
            </a:custGeom>
            <a:solidFill>
              <a:srgbClr val="FBD46F"/>
            </a:solidFill>
          </p:spPr>
        </p:sp>
        <p:sp>
          <p:nvSpPr>
            <p:cNvPr id="7" name="Freeform 7"/>
            <p:cNvSpPr/>
            <p:nvPr/>
          </p:nvSpPr>
          <p:spPr>
            <a:xfrm>
              <a:off x="1141730" y="541020"/>
              <a:ext cx="205740" cy="114300"/>
            </a:xfrm>
            <a:custGeom>
              <a:avLst/>
              <a:gdLst/>
              <a:ahLst/>
              <a:cxnLst/>
              <a:rect l="l" t="t" r="r" b="b"/>
              <a:pathLst>
                <a:path w="205740" h="114300">
                  <a:moveTo>
                    <a:pt x="0" y="0"/>
                  </a:moveTo>
                  <a:lnTo>
                    <a:pt x="205740" y="0"/>
                  </a:lnTo>
                  <a:lnTo>
                    <a:pt x="205740" y="114300"/>
                  </a:lnTo>
                  <a:lnTo>
                    <a:pt x="0" y="114300"/>
                  </a:lnTo>
                  <a:close/>
                </a:path>
              </a:pathLst>
            </a:custGeom>
            <a:solidFill>
              <a:srgbClr val="FBD46F"/>
            </a:solidFill>
          </p:spPr>
        </p:sp>
        <p:sp>
          <p:nvSpPr>
            <p:cNvPr id="8" name="Freeform 8"/>
            <p:cNvSpPr/>
            <p:nvPr/>
          </p:nvSpPr>
          <p:spPr>
            <a:xfrm>
              <a:off x="1040130" y="349250"/>
              <a:ext cx="407670" cy="407670"/>
            </a:xfrm>
            <a:custGeom>
              <a:avLst/>
              <a:gdLst/>
              <a:ahLst/>
              <a:cxnLst/>
              <a:rect l="l" t="t" r="r" b="b"/>
              <a:pathLst>
                <a:path w="407670" h="407670">
                  <a:moveTo>
                    <a:pt x="0" y="0"/>
                  </a:moveTo>
                  <a:lnTo>
                    <a:pt x="0" y="407670"/>
                  </a:lnTo>
                  <a:lnTo>
                    <a:pt x="407670" y="407670"/>
                  </a:lnTo>
                  <a:lnTo>
                    <a:pt x="407670" y="0"/>
                  </a:lnTo>
                  <a:lnTo>
                    <a:pt x="0" y="0"/>
                  </a:lnTo>
                  <a:close/>
                  <a:moveTo>
                    <a:pt x="353060" y="328930"/>
                  </a:moveTo>
                  <a:cubicBezTo>
                    <a:pt x="353060" y="341630"/>
                    <a:pt x="342900" y="351790"/>
                    <a:pt x="330200" y="351790"/>
                  </a:cubicBezTo>
                  <a:lnTo>
                    <a:pt x="78740" y="351790"/>
                  </a:lnTo>
                  <a:cubicBezTo>
                    <a:pt x="66040" y="351790"/>
                    <a:pt x="55880" y="341630"/>
                    <a:pt x="55880" y="328930"/>
                  </a:cubicBezTo>
                  <a:lnTo>
                    <a:pt x="55880" y="77470"/>
                  </a:lnTo>
                  <a:cubicBezTo>
                    <a:pt x="55880" y="64770"/>
                    <a:pt x="66040" y="54610"/>
                    <a:pt x="78740" y="54610"/>
                  </a:cubicBezTo>
                  <a:lnTo>
                    <a:pt x="328930" y="54610"/>
                  </a:lnTo>
                  <a:cubicBezTo>
                    <a:pt x="341630" y="54610"/>
                    <a:pt x="351790" y="64770"/>
                    <a:pt x="353060" y="77470"/>
                  </a:cubicBezTo>
                  <a:lnTo>
                    <a:pt x="353060" y="328930"/>
                  </a:lnTo>
                  <a:close/>
                </a:path>
              </a:pathLst>
            </a:custGeom>
            <a:solidFill>
              <a:srgbClr val="FBD46F"/>
            </a:solidFill>
          </p:spPr>
        </p:sp>
        <p:sp>
          <p:nvSpPr>
            <p:cNvPr id="9" name="Freeform 9"/>
            <p:cNvSpPr/>
            <p:nvPr/>
          </p:nvSpPr>
          <p:spPr>
            <a:xfrm>
              <a:off x="350520" y="349250"/>
              <a:ext cx="407670" cy="407670"/>
            </a:xfrm>
            <a:custGeom>
              <a:avLst/>
              <a:gdLst/>
              <a:ahLst/>
              <a:cxnLst/>
              <a:rect l="l" t="t" r="r" b="b"/>
              <a:pathLst>
                <a:path w="407670" h="407670">
                  <a:moveTo>
                    <a:pt x="0" y="0"/>
                  </a:moveTo>
                  <a:lnTo>
                    <a:pt x="0" y="407670"/>
                  </a:lnTo>
                  <a:lnTo>
                    <a:pt x="407670" y="407670"/>
                  </a:lnTo>
                  <a:lnTo>
                    <a:pt x="407670" y="0"/>
                  </a:lnTo>
                  <a:lnTo>
                    <a:pt x="0" y="0"/>
                  </a:lnTo>
                  <a:close/>
                  <a:moveTo>
                    <a:pt x="337820" y="336550"/>
                  </a:moveTo>
                  <a:cubicBezTo>
                    <a:pt x="334010" y="340360"/>
                    <a:pt x="327660" y="342900"/>
                    <a:pt x="321310" y="342900"/>
                  </a:cubicBezTo>
                  <a:cubicBezTo>
                    <a:pt x="314960" y="342900"/>
                    <a:pt x="309880" y="340360"/>
                    <a:pt x="304800" y="336550"/>
                  </a:cubicBezTo>
                  <a:lnTo>
                    <a:pt x="203200" y="234950"/>
                  </a:lnTo>
                  <a:lnTo>
                    <a:pt x="101600" y="336550"/>
                  </a:lnTo>
                  <a:cubicBezTo>
                    <a:pt x="97790" y="340360"/>
                    <a:pt x="91440" y="342900"/>
                    <a:pt x="85090" y="342900"/>
                  </a:cubicBezTo>
                  <a:cubicBezTo>
                    <a:pt x="78740" y="342900"/>
                    <a:pt x="73660" y="340360"/>
                    <a:pt x="68580" y="336550"/>
                  </a:cubicBezTo>
                  <a:cubicBezTo>
                    <a:pt x="59690" y="327660"/>
                    <a:pt x="59690" y="313690"/>
                    <a:pt x="68580" y="304800"/>
                  </a:cubicBezTo>
                  <a:lnTo>
                    <a:pt x="170180" y="203200"/>
                  </a:lnTo>
                  <a:lnTo>
                    <a:pt x="68580" y="101600"/>
                  </a:lnTo>
                  <a:cubicBezTo>
                    <a:pt x="59690" y="92710"/>
                    <a:pt x="59690" y="78740"/>
                    <a:pt x="68580" y="69850"/>
                  </a:cubicBezTo>
                  <a:cubicBezTo>
                    <a:pt x="77470" y="60960"/>
                    <a:pt x="91440" y="60960"/>
                    <a:pt x="100330" y="69850"/>
                  </a:cubicBezTo>
                  <a:lnTo>
                    <a:pt x="201930" y="171450"/>
                  </a:lnTo>
                  <a:lnTo>
                    <a:pt x="303530" y="69850"/>
                  </a:lnTo>
                  <a:cubicBezTo>
                    <a:pt x="312420" y="60960"/>
                    <a:pt x="326390" y="60960"/>
                    <a:pt x="335280" y="69850"/>
                  </a:cubicBezTo>
                  <a:cubicBezTo>
                    <a:pt x="344170" y="78740"/>
                    <a:pt x="346710" y="92710"/>
                    <a:pt x="337820" y="101600"/>
                  </a:cubicBezTo>
                  <a:lnTo>
                    <a:pt x="236220" y="203200"/>
                  </a:lnTo>
                  <a:lnTo>
                    <a:pt x="337820" y="304800"/>
                  </a:lnTo>
                  <a:cubicBezTo>
                    <a:pt x="346710" y="313690"/>
                    <a:pt x="346710" y="327660"/>
                    <a:pt x="337820" y="336550"/>
                  </a:cubicBezTo>
                  <a:close/>
                </a:path>
              </a:pathLst>
            </a:custGeom>
            <a:solidFill>
              <a:srgbClr val="FBD46F"/>
            </a:solidFill>
          </p:spPr>
        </p:sp>
        <p:sp>
          <p:nvSpPr>
            <p:cNvPr id="10" name="Freeform 10"/>
            <p:cNvSpPr/>
            <p:nvPr/>
          </p:nvSpPr>
          <p:spPr>
            <a:xfrm>
              <a:off x="23743920" y="363220"/>
              <a:ext cx="410211" cy="388620"/>
            </a:xfrm>
            <a:custGeom>
              <a:avLst/>
              <a:gdLst/>
              <a:ahLst/>
              <a:cxnLst/>
              <a:rect l="l" t="t" r="r" b="b"/>
              <a:pathLst>
                <a:path w="410211" h="388620">
                  <a:moveTo>
                    <a:pt x="410210" y="148590"/>
                  </a:moveTo>
                  <a:lnTo>
                    <a:pt x="280671" y="129540"/>
                  </a:lnTo>
                  <a:cubicBezTo>
                    <a:pt x="274321" y="128270"/>
                    <a:pt x="267971" y="123190"/>
                    <a:pt x="264160" y="116840"/>
                  </a:cubicBezTo>
                  <a:lnTo>
                    <a:pt x="205741" y="0"/>
                  </a:lnTo>
                  <a:lnTo>
                    <a:pt x="147321" y="116840"/>
                  </a:lnTo>
                  <a:cubicBezTo>
                    <a:pt x="144782" y="124460"/>
                    <a:pt x="138432" y="128270"/>
                    <a:pt x="130810" y="129540"/>
                  </a:cubicBezTo>
                  <a:lnTo>
                    <a:pt x="0" y="148590"/>
                  </a:lnTo>
                  <a:lnTo>
                    <a:pt x="93980" y="240030"/>
                  </a:lnTo>
                  <a:cubicBezTo>
                    <a:pt x="99060" y="245110"/>
                    <a:pt x="101600" y="252730"/>
                    <a:pt x="100330" y="260350"/>
                  </a:cubicBezTo>
                  <a:lnTo>
                    <a:pt x="78741" y="388620"/>
                  </a:lnTo>
                  <a:lnTo>
                    <a:pt x="194310" y="327660"/>
                  </a:lnTo>
                  <a:cubicBezTo>
                    <a:pt x="201930" y="323850"/>
                    <a:pt x="209550" y="323850"/>
                    <a:pt x="215900" y="327660"/>
                  </a:cubicBezTo>
                  <a:lnTo>
                    <a:pt x="331469" y="388620"/>
                  </a:lnTo>
                  <a:lnTo>
                    <a:pt x="309880" y="260350"/>
                  </a:lnTo>
                  <a:cubicBezTo>
                    <a:pt x="308610" y="252730"/>
                    <a:pt x="311150" y="245110"/>
                    <a:pt x="316230" y="240030"/>
                  </a:cubicBezTo>
                  <a:lnTo>
                    <a:pt x="410210" y="148590"/>
                  </a:lnTo>
                  <a:close/>
                </a:path>
              </a:pathLst>
            </a:custGeom>
            <a:solidFill>
              <a:srgbClr val="FBD46F"/>
            </a:solidFill>
          </p:spPr>
        </p:sp>
        <p:sp>
          <p:nvSpPr>
            <p:cNvPr id="11" name="Freeform 11"/>
            <p:cNvSpPr/>
            <p:nvPr/>
          </p:nvSpPr>
          <p:spPr>
            <a:xfrm>
              <a:off x="1731010" y="349250"/>
              <a:ext cx="407670" cy="407670"/>
            </a:xfrm>
            <a:custGeom>
              <a:avLst/>
              <a:gdLst/>
              <a:ahLst/>
              <a:cxnLst/>
              <a:rect l="l" t="t" r="r" b="b"/>
              <a:pathLst>
                <a:path w="407670" h="407670">
                  <a:moveTo>
                    <a:pt x="0" y="0"/>
                  </a:moveTo>
                  <a:lnTo>
                    <a:pt x="0" y="407670"/>
                  </a:lnTo>
                  <a:lnTo>
                    <a:pt x="407670" y="407670"/>
                  </a:lnTo>
                  <a:lnTo>
                    <a:pt x="407670" y="0"/>
                  </a:lnTo>
                  <a:lnTo>
                    <a:pt x="0" y="0"/>
                  </a:lnTo>
                  <a:close/>
                  <a:moveTo>
                    <a:pt x="350520" y="344170"/>
                  </a:moveTo>
                  <a:lnTo>
                    <a:pt x="54610" y="344170"/>
                  </a:lnTo>
                  <a:cubicBezTo>
                    <a:pt x="41910" y="344170"/>
                    <a:pt x="31750" y="334010"/>
                    <a:pt x="31750" y="321310"/>
                  </a:cubicBezTo>
                  <a:cubicBezTo>
                    <a:pt x="31750" y="308610"/>
                    <a:pt x="41910" y="298450"/>
                    <a:pt x="54610" y="298450"/>
                  </a:cubicBezTo>
                  <a:lnTo>
                    <a:pt x="350520" y="298450"/>
                  </a:lnTo>
                  <a:cubicBezTo>
                    <a:pt x="363220" y="298450"/>
                    <a:pt x="373380" y="308610"/>
                    <a:pt x="373380" y="321310"/>
                  </a:cubicBezTo>
                  <a:cubicBezTo>
                    <a:pt x="373380" y="334010"/>
                    <a:pt x="363220" y="344170"/>
                    <a:pt x="350520" y="344170"/>
                  </a:cubicBezTo>
                  <a:close/>
                </a:path>
              </a:pathLst>
            </a:custGeom>
            <a:solidFill>
              <a:srgbClr val="FBD46F"/>
            </a:solidFill>
          </p:spPr>
        </p:sp>
      </p:grpSp>
      <p:sp>
        <p:nvSpPr>
          <p:cNvPr id="13" name="TextBox 13"/>
          <p:cNvSpPr txBox="1"/>
          <p:nvPr/>
        </p:nvSpPr>
        <p:spPr>
          <a:xfrm>
            <a:off x="7543800" y="6699858"/>
            <a:ext cx="17763171" cy="730969"/>
          </a:xfrm>
          <a:prstGeom prst="rect">
            <a:avLst/>
          </a:prstGeom>
        </p:spPr>
        <p:txBody>
          <a:bodyPr lIns="0" tIns="0" rIns="0" bIns="0" rtlCol="0" anchor="t">
            <a:spAutoFit/>
          </a:bodyPr>
          <a:lstStyle/>
          <a:p>
            <a:pPr algn="just">
              <a:lnSpc>
                <a:spcPts val="1889"/>
              </a:lnSpc>
            </a:pPr>
            <a:r>
              <a:rPr lang="uk-UA" sz="5400" dirty="0"/>
              <a:t>ДЯКУЄМО ЗА УВАГУ!</a:t>
            </a:r>
            <a:endParaRPr lang="en-US" sz="5400" spc="212" dirty="0">
              <a:solidFill>
                <a:srgbClr val="100F0D"/>
              </a:solidFill>
              <a:latin typeface="Tenor Sans"/>
              <a:ea typeface="Tenor Sans"/>
              <a:cs typeface="Tenor Sans"/>
              <a:sym typeface="Tenor Sans"/>
            </a:endParaRPr>
          </a:p>
          <a:p>
            <a:pPr algn="just">
              <a:lnSpc>
                <a:spcPts val="1889"/>
              </a:lnSpc>
            </a:pPr>
            <a:endParaRPr lang="en-US" sz="1800" spc="212" dirty="0">
              <a:solidFill>
                <a:srgbClr val="100F0D"/>
              </a:solidFill>
              <a:latin typeface="Tenor Sans"/>
              <a:ea typeface="Tenor Sans"/>
              <a:cs typeface="Tenor Sans"/>
              <a:sym typeface="Tenor Sans"/>
            </a:endParaRPr>
          </a:p>
          <a:p>
            <a:pPr algn="just">
              <a:lnSpc>
                <a:spcPts val="1889"/>
              </a:lnSpc>
            </a:pPr>
            <a:endParaRPr lang="en-US" sz="1800" spc="212" dirty="0">
              <a:solidFill>
                <a:srgbClr val="100F0D"/>
              </a:solidFill>
              <a:latin typeface="Tenor Sans"/>
              <a:ea typeface="Tenor Sans"/>
              <a:cs typeface="Tenor Sans"/>
              <a:sym typeface="Tenor Sans"/>
            </a:endParaRPr>
          </a:p>
        </p:txBody>
      </p:sp>
      <p:grpSp>
        <p:nvGrpSpPr>
          <p:cNvPr id="14" name="Group 14"/>
          <p:cNvGrpSpPr/>
          <p:nvPr/>
        </p:nvGrpSpPr>
        <p:grpSpPr>
          <a:xfrm>
            <a:off x="573512" y="266700"/>
            <a:ext cx="3361031" cy="1708136"/>
            <a:chOff x="0" y="0"/>
            <a:chExt cx="885210" cy="449879"/>
          </a:xfrm>
        </p:grpSpPr>
        <p:sp>
          <p:nvSpPr>
            <p:cNvPr id="15" name="Freeform 15"/>
            <p:cNvSpPr/>
            <p:nvPr/>
          </p:nvSpPr>
          <p:spPr>
            <a:xfrm>
              <a:off x="0" y="0"/>
              <a:ext cx="885210" cy="449879"/>
            </a:xfrm>
            <a:custGeom>
              <a:avLst/>
              <a:gdLst/>
              <a:ahLst/>
              <a:cxnLst/>
              <a:rect l="l" t="t" r="r" b="b"/>
              <a:pathLst>
                <a:path w="885210" h="449879">
                  <a:moveTo>
                    <a:pt x="0" y="0"/>
                  </a:moveTo>
                  <a:lnTo>
                    <a:pt x="885210" y="0"/>
                  </a:lnTo>
                  <a:lnTo>
                    <a:pt x="885210" y="449879"/>
                  </a:lnTo>
                  <a:lnTo>
                    <a:pt x="0" y="449879"/>
                  </a:lnTo>
                  <a:close/>
                </a:path>
              </a:pathLst>
            </a:custGeom>
            <a:solidFill>
              <a:srgbClr val="FFD600"/>
            </a:solidFill>
          </p:spPr>
        </p:sp>
        <p:sp>
          <p:nvSpPr>
            <p:cNvPr id="16" name="TextBox 16"/>
            <p:cNvSpPr txBox="1"/>
            <p:nvPr/>
          </p:nvSpPr>
          <p:spPr>
            <a:xfrm>
              <a:off x="0" y="-47625"/>
              <a:ext cx="885210" cy="497504"/>
            </a:xfrm>
            <a:prstGeom prst="rect">
              <a:avLst/>
            </a:prstGeom>
          </p:spPr>
          <p:txBody>
            <a:bodyPr lIns="50800" tIns="50800" rIns="50800" bIns="50800" rtlCol="0" anchor="ctr"/>
            <a:lstStyle/>
            <a:p>
              <a:pPr algn="ctr">
                <a:lnSpc>
                  <a:spcPts val="2659"/>
                </a:lnSpc>
              </a:pPr>
              <a:endParaRPr/>
            </a:p>
          </p:txBody>
        </p:sp>
      </p:grp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2</TotalTime>
  <Words>541</Words>
  <Application>Microsoft Macintosh PowerPoint</Application>
  <PresentationFormat>Произвольный</PresentationFormat>
  <Paragraphs>65</Paragraphs>
  <Slides>8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7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8</vt:i4>
      </vt:variant>
    </vt:vector>
  </HeadingPairs>
  <TitlesOfParts>
    <vt:vector size="16" baseType="lpstr">
      <vt:lpstr>Arial</vt:lpstr>
      <vt:lpstr>Arimo Bold</vt:lpstr>
      <vt:lpstr>PT Serif Bold</vt:lpstr>
      <vt:lpstr>Calibri</vt:lpstr>
      <vt:lpstr>Tenor Sans</vt:lpstr>
      <vt:lpstr>Yeseva One</vt:lpstr>
      <vt:lpstr>Arimo</vt:lpstr>
      <vt:lpstr>Office Theme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ВК 7</dc:title>
  <cp:lastModifiedBy>Microsoft Office User</cp:lastModifiedBy>
  <cp:revision>2</cp:revision>
  <dcterms:created xsi:type="dcterms:W3CDTF">2006-08-16T00:00:00Z</dcterms:created>
  <dcterms:modified xsi:type="dcterms:W3CDTF">2025-09-10T15:34:16Z</dcterms:modified>
  <dc:identifier>DAGgqqr2x9Y</dc:identifier>
</cp:coreProperties>
</file>