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0" r:id="rId5"/>
    <p:sldId id="261" r:id="rId6"/>
    <p:sldId id="265" r:id="rId7"/>
    <p:sldId id="278" r:id="rId8"/>
    <p:sldId id="266" r:id="rId9"/>
    <p:sldId id="267" r:id="rId10"/>
    <p:sldId id="268" r:id="rId11"/>
    <p:sldId id="279" r:id="rId12"/>
    <p:sldId id="273" r:id="rId13"/>
    <p:sldId id="275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/>
    <p:restoredTop sz="94689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82922-F622-4281-9E0C-5DE0F0165D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D5B60C-044E-4DE6-AFA3-04DA2A576EBF}">
      <dgm:prSet phldrT="[Текст]" phldr="1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D683F03B-D8AA-40C5-BA99-B9CCCE5882B2}" type="parTrans" cxnId="{7B17E2FF-BCAB-4A84-AD00-17A433E7BF7F}">
      <dgm:prSet/>
      <dgm:spPr/>
      <dgm:t>
        <a:bodyPr/>
        <a:lstStyle/>
        <a:p>
          <a:endParaRPr lang="ru-RU"/>
        </a:p>
      </dgm:t>
    </dgm:pt>
    <dgm:pt modelId="{735EE489-B40F-461E-BA3C-B97C25673C3A}" type="sibTrans" cxnId="{7B17E2FF-BCAB-4A84-AD00-17A433E7BF7F}">
      <dgm:prSet/>
      <dgm:spPr/>
      <dgm:t>
        <a:bodyPr/>
        <a:lstStyle/>
        <a:p>
          <a:endParaRPr lang="ru-RU"/>
        </a:p>
      </dgm:t>
    </dgm:pt>
    <dgm:pt modelId="{B10D0622-C4A7-487B-829F-580C85529DF7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 </a:t>
          </a:r>
          <a:r>
            <a:rPr lang="en-US" dirty="0">
              <a:solidFill>
                <a:srgbClr val="002060"/>
              </a:solidFill>
            </a:rPr>
            <a:t>Studying in small groups </a:t>
          </a:r>
          <a:r>
            <a:rPr lang="uk-UA" dirty="0">
              <a:solidFill>
                <a:srgbClr val="002060"/>
              </a:solidFill>
            </a:rPr>
            <a:t>(5 </a:t>
          </a:r>
          <a:r>
            <a:rPr lang="en-US" dirty="0">
              <a:solidFill>
                <a:srgbClr val="002060"/>
              </a:solidFill>
            </a:rPr>
            <a:t>people only</a:t>
          </a:r>
          <a:r>
            <a:rPr lang="uk-UA" dirty="0">
              <a:solidFill>
                <a:srgbClr val="002060"/>
              </a:solidFill>
            </a:rPr>
            <a:t>)</a:t>
          </a:r>
          <a:endParaRPr lang="ru-RU" dirty="0">
            <a:solidFill>
              <a:srgbClr val="002060"/>
            </a:solidFill>
          </a:endParaRPr>
        </a:p>
      </dgm:t>
    </dgm:pt>
    <dgm:pt modelId="{067B2302-7D0D-4EA7-A917-C81D3592682B}" type="parTrans" cxnId="{A41C30CF-A020-4407-9766-EDA94C483C82}">
      <dgm:prSet/>
      <dgm:spPr/>
      <dgm:t>
        <a:bodyPr/>
        <a:lstStyle/>
        <a:p>
          <a:endParaRPr lang="ru-RU"/>
        </a:p>
      </dgm:t>
    </dgm:pt>
    <dgm:pt modelId="{AA4F3E34-26E4-4107-956B-2E82A9287305}" type="sibTrans" cxnId="{A41C30CF-A020-4407-9766-EDA94C483C82}">
      <dgm:prSet/>
      <dgm:spPr/>
      <dgm:t>
        <a:bodyPr/>
        <a:lstStyle/>
        <a:p>
          <a:endParaRPr lang="ru-RU"/>
        </a:p>
      </dgm:t>
    </dgm:pt>
    <dgm:pt modelId="{5CD54B91-2C5D-4265-B470-DC96DFD8790C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52645-8D6A-4972-9F0A-081A50B40CB8}" type="parTrans" cxnId="{2E2F93EE-6F3A-43D2-A2A8-32633BDF3E28}">
      <dgm:prSet/>
      <dgm:spPr/>
      <dgm:t>
        <a:bodyPr/>
        <a:lstStyle/>
        <a:p>
          <a:endParaRPr lang="ru-RU"/>
        </a:p>
      </dgm:t>
    </dgm:pt>
    <dgm:pt modelId="{42AF8182-2533-43A1-9472-158DA619F5CE}" type="sibTrans" cxnId="{2E2F93EE-6F3A-43D2-A2A8-32633BDF3E28}">
      <dgm:prSet/>
      <dgm:spPr/>
      <dgm:t>
        <a:bodyPr/>
        <a:lstStyle/>
        <a:p>
          <a:endParaRPr lang="ru-RU"/>
        </a:p>
      </dgm:t>
    </dgm:pt>
    <dgm:pt modelId="{6A88A33B-3620-4F6F-80E9-248D77DCCB0A}">
      <dgm:prSet phldrT="[Текст]"/>
      <dgm:spPr/>
      <dgm:t>
        <a:bodyPr/>
        <a:lstStyle/>
        <a:p>
          <a:r>
            <a:rPr lang="en-US" b="0" i="0" dirty="0">
              <a:solidFill>
                <a:srgbClr val="002060"/>
              </a:solidFill>
            </a:rPr>
            <a:t>Work in the stimulation center on modern equipment</a:t>
          </a:r>
          <a:endParaRPr lang="ru-RU" dirty="0">
            <a:solidFill>
              <a:srgbClr val="002060"/>
            </a:solidFill>
          </a:endParaRPr>
        </a:p>
      </dgm:t>
    </dgm:pt>
    <dgm:pt modelId="{328E15D1-2D43-42F6-8239-F8359E7545B5}" type="parTrans" cxnId="{E11D6834-107B-4205-B143-B25F10FE8FDF}">
      <dgm:prSet/>
      <dgm:spPr/>
      <dgm:t>
        <a:bodyPr/>
        <a:lstStyle/>
        <a:p>
          <a:endParaRPr lang="ru-RU"/>
        </a:p>
      </dgm:t>
    </dgm:pt>
    <dgm:pt modelId="{B4FE0DF2-BF20-40D3-9CFF-C7381BBD9420}" type="sibTrans" cxnId="{E11D6834-107B-4205-B143-B25F10FE8FDF}">
      <dgm:prSet/>
      <dgm:spPr/>
      <dgm:t>
        <a:bodyPr/>
        <a:lstStyle/>
        <a:p>
          <a:endParaRPr lang="ru-RU"/>
        </a:p>
      </dgm:t>
    </dgm:pt>
    <dgm:pt modelId="{A4788259-AA3B-4DCE-AD94-3E7531A3B28B}">
      <dgm:prSet phldrT="[Текст]" phldr="1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EC4E3AD8-E6F3-4A69-A935-9127D061628E}" type="parTrans" cxnId="{ABAD4592-D44D-4AC8-A87D-E1E3FDFD4B65}">
      <dgm:prSet/>
      <dgm:spPr/>
      <dgm:t>
        <a:bodyPr/>
        <a:lstStyle/>
        <a:p>
          <a:endParaRPr lang="ru-RU"/>
        </a:p>
      </dgm:t>
    </dgm:pt>
    <dgm:pt modelId="{84741E73-4DE7-4E91-9D9E-64FE5D3A38FB}" type="sibTrans" cxnId="{ABAD4592-D44D-4AC8-A87D-E1E3FDFD4B65}">
      <dgm:prSet/>
      <dgm:spPr/>
      <dgm:t>
        <a:bodyPr/>
        <a:lstStyle/>
        <a:p>
          <a:endParaRPr lang="ru-RU"/>
        </a:p>
      </dgm:t>
    </dgm:pt>
    <dgm:pt modelId="{1C82457D-0923-40B6-B3BB-0BB1C1E3A55D}">
      <dgm:prSet phldrT="[Текст]"/>
      <dgm:spPr/>
      <dgm:t>
        <a:bodyPr/>
        <a:lstStyle/>
        <a:p>
          <a:r>
            <a:rPr lang="en-US" dirty="0">
              <a:solidFill>
                <a:srgbClr val="002060"/>
              </a:solidFill>
            </a:rPr>
            <a:t>Practice of practical skills to full mastering on models</a:t>
          </a:r>
          <a:endParaRPr lang="ru-RU" dirty="0">
            <a:solidFill>
              <a:srgbClr val="002060"/>
            </a:solidFill>
          </a:endParaRPr>
        </a:p>
      </dgm:t>
    </dgm:pt>
    <dgm:pt modelId="{AC447036-14A9-4C56-ADA0-34492EABC9E2}" type="parTrans" cxnId="{5F0881D8-383D-4F25-94C8-BD6605C529DB}">
      <dgm:prSet/>
      <dgm:spPr/>
      <dgm:t>
        <a:bodyPr/>
        <a:lstStyle/>
        <a:p>
          <a:endParaRPr lang="ru-RU"/>
        </a:p>
      </dgm:t>
    </dgm:pt>
    <dgm:pt modelId="{99284A11-61AC-4A41-A65C-796DC5208EFB}" type="sibTrans" cxnId="{5F0881D8-383D-4F25-94C8-BD6605C529DB}">
      <dgm:prSet/>
      <dgm:spPr/>
      <dgm:t>
        <a:bodyPr/>
        <a:lstStyle/>
        <a:p>
          <a:endParaRPr lang="ru-RU"/>
        </a:p>
      </dgm:t>
    </dgm:pt>
    <dgm:pt modelId="{F836AF85-190C-4C58-87B4-FB60254279E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65E8380-6FBB-4571-8C4B-C7D6AA0C9621}" type="parTrans" cxnId="{B28C2BD7-F269-4CEB-843C-EFC0C1F47612}">
      <dgm:prSet/>
      <dgm:spPr/>
      <dgm:t>
        <a:bodyPr/>
        <a:lstStyle/>
        <a:p>
          <a:endParaRPr lang="ru-RU"/>
        </a:p>
      </dgm:t>
    </dgm:pt>
    <dgm:pt modelId="{9B18B8DB-3529-4313-9DE4-17282FB648F6}" type="sibTrans" cxnId="{B28C2BD7-F269-4CEB-843C-EFC0C1F47612}">
      <dgm:prSet/>
      <dgm:spPr/>
      <dgm:t>
        <a:bodyPr/>
        <a:lstStyle/>
        <a:p>
          <a:endParaRPr lang="ru-RU"/>
        </a:p>
      </dgm:t>
    </dgm:pt>
    <dgm:pt modelId="{592BFDD2-EF88-4950-802C-8980AECBEA7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6848EB-FCF3-4DB4-8AA2-EECE59E296BD}" type="parTrans" cxnId="{B2227C85-1C72-4B50-BFA8-B5C4AB11FB41}">
      <dgm:prSet/>
      <dgm:spPr/>
      <dgm:t>
        <a:bodyPr/>
        <a:lstStyle/>
        <a:p>
          <a:endParaRPr lang="ru-RU"/>
        </a:p>
      </dgm:t>
    </dgm:pt>
    <dgm:pt modelId="{FDB2B39E-8668-4809-A40D-290B48CDD25D}" type="sibTrans" cxnId="{B2227C85-1C72-4B50-BFA8-B5C4AB11FB41}">
      <dgm:prSet/>
      <dgm:spPr/>
      <dgm:t>
        <a:bodyPr/>
        <a:lstStyle/>
        <a:p>
          <a:endParaRPr lang="ru-RU"/>
        </a:p>
      </dgm:t>
    </dgm:pt>
    <dgm:pt modelId="{78BB3252-AA57-4BE8-BC64-9099D1902985}">
      <dgm:prSet/>
      <dgm:spPr/>
      <dgm:t>
        <a:bodyPr/>
        <a:lstStyle/>
        <a:p>
          <a:r>
            <a:rPr lang="en-US" dirty="0">
              <a:solidFill>
                <a:srgbClr val="002060"/>
              </a:solidFill>
            </a:rPr>
            <a:t>30 case studies, which represent the most common ophthalmological diseases</a:t>
          </a:r>
          <a:endParaRPr lang="ru-RU" dirty="0">
            <a:solidFill>
              <a:srgbClr val="002060"/>
            </a:solidFill>
          </a:endParaRPr>
        </a:p>
      </dgm:t>
    </dgm:pt>
    <dgm:pt modelId="{03CFE50B-5E20-4CA2-9F1F-0689BFA0544F}" type="parTrans" cxnId="{D2AC075C-7E2D-4FAF-B03D-C0A8E69B43F6}">
      <dgm:prSet/>
      <dgm:spPr/>
      <dgm:t>
        <a:bodyPr/>
        <a:lstStyle/>
        <a:p>
          <a:endParaRPr lang="ru-RU"/>
        </a:p>
      </dgm:t>
    </dgm:pt>
    <dgm:pt modelId="{40247A2F-ADE5-4FB7-AD36-13D47ACB3209}" type="sibTrans" cxnId="{D2AC075C-7E2D-4FAF-B03D-C0A8E69B43F6}">
      <dgm:prSet/>
      <dgm:spPr/>
      <dgm:t>
        <a:bodyPr/>
        <a:lstStyle/>
        <a:p>
          <a:endParaRPr lang="ru-RU"/>
        </a:p>
      </dgm:t>
    </dgm:pt>
    <dgm:pt modelId="{A7C664D4-247E-4910-81F9-24619B5FCF61}">
      <dgm:prSet/>
      <dgm:spPr/>
      <dgm:t>
        <a:bodyPr/>
        <a:lstStyle/>
        <a:p>
          <a:r>
            <a:rPr lang="en-US" dirty="0">
              <a:solidFill>
                <a:srgbClr val="002060"/>
              </a:solidFill>
            </a:rPr>
            <a:t>Opportunity to visit and get acquainted with the work of modern </a:t>
          </a:r>
          <a:r>
            <a:rPr lang="en-US" dirty="0" err="1">
              <a:solidFill>
                <a:srgbClr val="002060"/>
              </a:solidFill>
            </a:rPr>
            <a:t>privat</a:t>
          </a:r>
          <a:r>
            <a:rPr lang="en-US" dirty="0">
              <a:solidFill>
                <a:srgbClr val="002060"/>
              </a:solidFill>
            </a:rPr>
            <a:t> ophthalmological clinic</a:t>
          </a:r>
          <a:endParaRPr lang="ru-RU" dirty="0">
            <a:solidFill>
              <a:srgbClr val="002060"/>
            </a:solidFill>
          </a:endParaRPr>
        </a:p>
      </dgm:t>
    </dgm:pt>
    <dgm:pt modelId="{04FA8205-89C8-4E39-B3CF-644662C9FF4B}" type="parTrans" cxnId="{03916D0E-681F-4414-92B0-767151FFAF13}">
      <dgm:prSet/>
      <dgm:spPr/>
      <dgm:t>
        <a:bodyPr/>
        <a:lstStyle/>
        <a:p>
          <a:endParaRPr lang="ru-RU"/>
        </a:p>
      </dgm:t>
    </dgm:pt>
    <dgm:pt modelId="{CDFC4A65-CE5E-4257-8BE3-052CAB66B35E}" type="sibTrans" cxnId="{03916D0E-681F-4414-92B0-767151FFAF13}">
      <dgm:prSet/>
      <dgm:spPr/>
      <dgm:t>
        <a:bodyPr/>
        <a:lstStyle/>
        <a:p>
          <a:endParaRPr lang="ru-RU"/>
        </a:p>
      </dgm:t>
    </dgm:pt>
    <dgm:pt modelId="{D28B9189-706E-4E15-BDD2-0ED76F783208}" type="pres">
      <dgm:prSet presAssocID="{07F82922-F622-4281-9E0C-5DE0F0165D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18A2B77-02A3-4824-9639-A30A8B0F0842}" type="pres">
      <dgm:prSet presAssocID="{F9D5B60C-044E-4DE6-AFA3-04DA2A576EBF}" presName="composite" presStyleCnt="0"/>
      <dgm:spPr/>
    </dgm:pt>
    <dgm:pt modelId="{74908339-B6C3-4E2A-B635-ED1066CCF7DE}" type="pres">
      <dgm:prSet presAssocID="{F9D5B60C-044E-4DE6-AFA3-04DA2A576EBF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EE70E2A-3C41-4E61-B319-CB6781354EF4}" type="pres">
      <dgm:prSet presAssocID="{F9D5B60C-044E-4DE6-AFA3-04DA2A576EBF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84164F2-8568-4FC6-8439-9DBE8C5C5B4B}" type="pres">
      <dgm:prSet presAssocID="{735EE489-B40F-461E-BA3C-B97C25673C3A}" presName="sp" presStyleCnt="0"/>
      <dgm:spPr/>
    </dgm:pt>
    <dgm:pt modelId="{84C19EF7-E37C-4DD4-B3C7-0822E759FEF8}" type="pres">
      <dgm:prSet presAssocID="{5CD54B91-2C5D-4265-B470-DC96DFD8790C}" presName="composite" presStyleCnt="0"/>
      <dgm:spPr/>
    </dgm:pt>
    <dgm:pt modelId="{6FB41A45-9243-4E26-93AB-8D4581A96F38}" type="pres">
      <dgm:prSet presAssocID="{5CD54B91-2C5D-4265-B470-DC96DFD8790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E63297D-E13F-4FDF-836C-6DF805A353BE}" type="pres">
      <dgm:prSet presAssocID="{5CD54B91-2C5D-4265-B470-DC96DFD8790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2479240-79FF-4078-96AE-994E2D96EF60}" type="pres">
      <dgm:prSet presAssocID="{42AF8182-2533-43A1-9472-158DA619F5CE}" presName="sp" presStyleCnt="0"/>
      <dgm:spPr/>
    </dgm:pt>
    <dgm:pt modelId="{90872E0C-5A4C-4E64-8995-A8C8FD69A849}" type="pres">
      <dgm:prSet presAssocID="{A4788259-AA3B-4DCE-AD94-3E7531A3B28B}" presName="composite" presStyleCnt="0"/>
      <dgm:spPr/>
    </dgm:pt>
    <dgm:pt modelId="{135628FB-9154-40B1-9EF8-C1151E4B2620}" type="pres">
      <dgm:prSet presAssocID="{A4788259-AA3B-4DCE-AD94-3E7531A3B28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68FABD-58F8-4470-A03E-B0102B45A58D}" type="pres">
      <dgm:prSet presAssocID="{A4788259-AA3B-4DCE-AD94-3E7531A3B28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DF7E2C-902F-4A19-A078-0347AB7846A7}" type="pres">
      <dgm:prSet presAssocID="{84741E73-4DE7-4E91-9D9E-64FE5D3A38FB}" presName="sp" presStyleCnt="0"/>
      <dgm:spPr/>
    </dgm:pt>
    <dgm:pt modelId="{85866876-625F-4C15-B9B4-8B577F1D7BA4}" type="pres">
      <dgm:prSet presAssocID="{F836AF85-190C-4C58-87B4-FB60254279E9}" presName="composite" presStyleCnt="0"/>
      <dgm:spPr/>
    </dgm:pt>
    <dgm:pt modelId="{DBBA127F-A1C3-4634-8FD1-08131A6F014E}" type="pres">
      <dgm:prSet presAssocID="{F836AF85-190C-4C58-87B4-FB60254279E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4D3E3B-8EE5-4F0C-B992-F52D7D419A65}" type="pres">
      <dgm:prSet presAssocID="{F836AF85-190C-4C58-87B4-FB60254279E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F02F7BB-7ECC-439A-A034-EBEEDF8F026E}" type="pres">
      <dgm:prSet presAssocID="{9B18B8DB-3529-4313-9DE4-17282FB648F6}" presName="sp" presStyleCnt="0"/>
      <dgm:spPr/>
    </dgm:pt>
    <dgm:pt modelId="{46989857-2347-4F94-9161-70FF8333A416}" type="pres">
      <dgm:prSet presAssocID="{592BFDD2-EF88-4950-802C-8980AECBEA73}" presName="composite" presStyleCnt="0"/>
      <dgm:spPr/>
    </dgm:pt>
    <dgm:pt modelId="{BB40F2A3-0F61-46B6-AC29-D1EA2B36F3DD}" type="pres">
      <dgm:prSet presAssocID="{592BFDD2-EF88-4950-802C-8980AECBEA7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E2A47C4-3EDD-452D-9FAD-C3BD88AF8FC4}" type="pres">
      <dgm:prSet presAssocID="{592BFDD2-EF88-4950-802C-8980AECBEA7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41C30CF-A020-4407-9766-EDA94C483C82}" srcId="{F9D5B60C-044E-4DE6-AFA3-04DA2A576EBF}" destId="{B10D0622-C4A7-487B-829F-580C85529DF7}" srcOrd="0" destOrd="0" parTransId="{067B2302-7D0D-4EA7-A917-C81D3592682B}" sibTransId="{AA4F3E34-26E4-4107-956B-2E82A9287305}"/>
    <dgm:cxn modelId="{ABAD4592-D44D-4AC8-A87D-E1E3FDFD4B65}" srcId="{07F82922-F622-4281-9E0C-5DE0F0165D95}" destId="{A4788259-AA3B-4DCE-AD94-3E7531A3B28B}" srcOrd="2" destOrd="0" parTransId="{EC4E3AD8-E6F3-4A69-A935-9127D061628E}" sibTransId="{84741E73-4DE7-4E91-9D9E-64FE5D3A38FB}"/>
    <dgm:cxn modelId="{9CEF95A4-B3E3-4EFF-9580-B872B25416FF}" type="presOf" srcId="{A7C664D4-247E-4910-81F9-24619B5FCF61}" destId="{1E2A47C4-3EDD-452D-9FAD-C3BD88AF8FC4}" srcOrd="0" destOrd="0" presId="urn:microsoft.com/office/officeart/2005/8/layout/chevron2"/>
    <dgm:cxn modelId="{2C07722D-D83C-49FB-8539-338E308D868F}" type="presOf" srcId="{78BB3252-AA57-4BE8-BC64-9099D1902985}" destId="{C44D3E3B-8EE5-4F0C-B992-F52D7D419A65}" srcOrd="0" destOrd="0" presId="urn:microsoft.com/office/officeart/2005/8/layout/chevron2"/>
    <dgm:cxn modelId="{64C3903A-79E0-4F70-BA28-7DC48A58558A}" type="presOf" srcId="{1C82457D-0923-40B6-B3BB-0BB1C1E3A55D}" destId="{E268FABD-58F8-4470-A03E-B0102B45A58D}" srcOrd="0" destOrd="0" presId="urn:microsoft.com/office/officeart/2005/8/layout/chevron2"/>
    <dgm:cxn modelId="{B2D004DE-6D48-42F3-9F05-AB3FF7ED777C}" type="presOf" srcId="{A4788259-AA3B-4DCE-AD94-3E7531A3B28B}" destId="{135628FB-9154-40B1-9EF8-C1151E4B2620}" srcOrd="0" destOrd="0" presId="urn:microsoft.com/office/officeart/2005/8/layout/chevron2"/>
    <dgm:cxn modelId="{E11D6834-107B-4205-B143-B25F10FE8FDF}" srcId="{5CD54B91-2C5D-4265-B470-DC96DFD8790C}" destId="{6A88A33B-3620-4F6F-80E9-248D77DCCB0A}" srcOrd="0" destOrd="0" parTransId="{328E15D1-2D43-42F6-8239-F8359E7545B5}" sibTransId="{B4FE0DF2-BF20-40D3-9CFF-C7381BBD9420}"/>
    <dgm:cxn modelId="{2E2F93EE-6F3A-43D2-A2A8-32633BDF3E28}" srcId="{07F82922-F622-4281-9E0C-5DE0F0165D95}" destId="{5CD54B91-2C5D-4265-B470-DC96DFD8790C}" srcOrd="1" destOrd="0" parTransId="{D6852645-8D6A-4972-9F0A-081A50B40CB8}" sibTransId="{42AF8182-2533-43A1-9472-158DA619F5CE}"/>
    <dgm:cxn modelId="{5F0881D8-383D-4F25-94C8-BD6605C529DB}" srcId="{A4788259-AA3B-4DCE-AD94-3E7531A3B28B}" destId="{1C82457D-0923-40B6-B3BB-0BB1C1E3A55D}" srcOrd="0" destOrd="0" parTransId="{AC447036-14A9-4C56-ADA0-34492EABC9E2}" sibTransId="{99284A11-61AC-4A41-A65C-796DC5208EFB}"/>
    <dgm:cxn modelId="{60456790-E49D-4D69-878F-5CAF90BF2513}" type="presOf" srcId="{592BFDD2-EF88-4950-802C-8980AECBEA73}" destId="{BB40F2A3-0F61-46B6-AC29-D1EA2B36F3DD}" srcOrd="0" destOrd="0" presId="urn:microsoft.com/office/officeart/2005/8/layout/chevron2"/>
    <dgm:cxn modelId="{D2AC075C-7E2D-4FAF-B03D-C0A8E69B43F6}" srcId="{F836AF85-190C-4C58-87B4-FB60254279E9}" destId="{78BB3252-AA57-4BE8-BC64-9099D1902985}" srcOrd="0" destOrd="0" parTransId="{03CFE50B-5E20-4CA2-9F1F-0689BFA0544F}" sibTransId="{40247A2F-ADE5-4FB7-AD36-13D47ACB3209}"/>
    <dgm:cxn modelId="{7B17E2FF-BCAB-4A84-AD00-17A433E7BF7F}" srcId="{07F82922-F622-4281-9E0C-5DE0F0165D95}" destId="{F9D5B60C-044E-4DE6-AFA3-04DA2A576EBF}" srcOrd="0" destOrd="0" parTransId="{D683F03B-D8AA-40C5-BA99-B9CCCE5882B2}" sibTransId="{735EE489-B40F-461E-BA3C-B97C25673C3A}"/>
    <dgm:cxn modelId="{E7E3F7DF-41BE-4D37-B18E-DB70B19C872C}" type="presOf" srcId="{5CD54B91-2C5D-4265-B470-DC96DFD8790C}" destId="{6FB41A45-9243-4E26-93AB-8D4581A96F38}" srcOrd="0" destOrd="0" presId="urn:microsoft.com/office/officeart/2005/8/layout/chevron2"/>
    <dgm:cxn modelId="{D5E3EA44-4886-4A8F-9A46-0F0B73C46282}" type="presOf" srcId="{F836AF85-190C-4C58-87B4-FB60254279E9}" destId="{DBBA127F-A1C3-4634-8FD1-08131A6F014E}" srcOrd="0" destOrd="0" presId="urn:microsoft.com/office/officeart/2005/8/layout/chevron2"/>
    <dgm:cxn modelId="{B28C2BD7-F269-4CEB-843C-EFC0C1F47612}" srcId="{07F82922-F622-4281-9E0C-5DE0F0165D95}" destId="{F836AF85-190C-4C58-87B4-FB60254279E9}" srcOrd="3" destOrd="0" parTransId="{565E8380-6FBB-4571-8C4B-C7D6AA0C9621}" sibTransId="{9B18B8DB-3529-4313-9DE4-17282FB648F6}"/>
    <dgm:cxn modelId="{03916D0E-681F-4414-92B0-767151FFAF13}" srcId="{592BFDD2-EF88-4950-802C-8980AECBEA73}" destId="{A7C664D4-247E-4910-81F9-24619B5FCF61}" srcOrd="0" destOrd="0" parTransId="{04FA8205-89C8-4E39-B3CF-644662C9FF4B}" sibTransId="{CDFC4A65-CE5E-4257-8BE3-052CAB66B35E}"/>
    <dgm:cxn modelId="{A398155E-65EE-4DED-89CE-63FC07F8BCDB}" type="presOf" srcId="{07F82922-F622-4281-9E0C-5DE0F0165D95}" destId="{D28B9189-706E-4E15-BDD2-0ED76F783208}" srcOrd="0" destOrd="0" presId="urn:microsoft.com/office/officeart/2005/8/layout/chevron2"/>
    <dgm:cxn modelId="{B2227C85-1C72-4B50-BFA8-B5C4AB11FB41}" srcId="{07F82922-F622-4281-9E0C-5DE0F0165D95}" destId="{592BFDD2-EF88-4950-802C-8980AECBEA73}" srcOrd="4" destOrd="0" parTransId="{C26848EB-FCF3-4DB4-8AA2-EECE59E296BD}" sibTransId="{FDB2B39E-8668-4809-A40D-290B48CDD25D}"/>
    <dgm:cxn modelId="{B69D5347-A71E-4A33-A6BE-1420BACF1ADE}" type="presOf" srcId="{F9D5B60C-044E-4DE6-AFA3-04DA2A576EBF}" destId="{74908339-B6C3-4E2A-B635-ED1066CCF7DE}" srcOrd="0" destOrd="0" presId="urn:microsoft.com/office/officeart/2005/8/layout/chevron2"/>
    <dgm:cxn modelId="{5E65436A-1F9F-43FB-8336-76C8A7D6CB69}" type="presOf" srcId="{B10D0622-C4A7-487B-829F-580C85529DF7}" destId="{AEE70E2A-3C41-4E61-B319-CB6781354EF4}" srcOrd="0" destOrd="0" presId="urn:microsoft.com/office/officeart/2005/8/layout/chevron2"/>
    <dgm:cxn modelId="{2118AAA8-49BB-4601-A756-283AB3971545}" type="presOf" srcId="{6A88A33B-3620-4F6F-80E9-248D77DCCB0A}" destId="{2E63297D-E13F-4FDF-836C-6DF805A353BE}" srcOrd="0" destOrd="0" presId="urn:microsoft.com/office/officeart/2005/8/layout/chevron2"/>
    <dgm:cxn modelId="{BC82FAE5-0FCD-47C2-833C-65AE79239F34}" type="presParOf" srcId="{D28B9189-706E-4E15-BDD2-0ED76F783208}" destId="{118A2B77-02A3-4824-9639-A30A8B0F0842}" srcOrd="0" destOrd="0" presId="urn:microsoft.com/office/officeart/2005/8/layout/chevron2"/>
    <dgm:cxn modelId="{215CCCF7-E500-4ABD-B6BA-14C452D5F952}" type="presParOf" srcId="{118A2B77-02A3-4824-9639-A30A8B0F0842}" destId="{74908339-B6C3-4E2A-B635-ED1066CCF7DE}" srcOrd="0" destOrd="0" presId="urn:microsoft.com/office/officeart/2005/8/layout/chevron2"/>
    <dgm:cxn modelId="{7ED116BB-7515-471D-A847-E6B898AD7C6C}" type="presParOf" srcId="{118A2B77-02A3-4824-9639-A30A8B0F0842}" destId="{AEE70E2A-3C41-4E61-B319-CB6781354EF4}" srcOrd="1" destOrd="0" presId="urn:microsoft.com/office/officeart/2005/8/layout/chevron2"/>
    <dgm:cxn modelId="{E7699164-A6A3-4248-B055-F414154E47BE}" type="presParOf" srcId="{D28B9189-706E-4E15-BDD2-0ED76F783208}" destId="{C84164F2-8568-4FC6-8439-9DBE8C5C5B4B}" srcOrd="1" destOrd="0" presId="urn:microsoft.com/office/officeart/2005/8/layout/chevron2"/>
    <dgm:cxn modelId="{59503D5F-CE27-4920-A3B2-DA02FD3496EE}" type="presParOf" srcId="{D28B9189-706E-4E15-BDD2-0ED76F783208}" destId="{84C19EF7-E37C-4DD4-B3C7-0822E759FEF8}" srcOrd="2" destOrd="0" presId="urn:microsoft.com/office/officeart/2005/8/layout/chevron2"/>
    <dgm:cxn modelId="{AE2BCC37-0D1A-46C9-BB09-4DB599CDDF07}" type="presParOf" srcId="{84C19EF7-E37C-4DD4-B3C7-0822E759FEF8}" destId="{6FB41A45-9243-4E26-93AB-8D4581A96F38}" srcOrd="0" destOrd="0" presId="urn:microsoft.com/office/officeart/2005/8/layout/chevron2"/>
    <dgm:cxn modelId="{CF4E5361-BBFC-40D8-BE6D-1F24FA0ABB75}" type="presParOf" srcId="{84C19EF7-E37C-4DD4-B3C7-0822E759FEF8}" destId="{2E63297D-E13F-4FDF-836C-6DF805A353BE}" srcOrd="1" destOrd="0" presId="urn:microsoft.com/office/officeart/2005/8/layout/chevron2"/>
    <dgm:cxn modelId="{F5F32E3C-1C67-4D51-A2F0-F6B5B23ADC6F}" type="presParOf" srcId="{D28B9189-706E-4E15-BDD2-0ED76F783208}" destId="{B2479240-79FF-4078-96AE-994E2D96EF60}" srcOrd="3" destOrd="0" presId="urn:microsoft.com/office/officeart/2005/8/layout/chevron2"/>
    <dgm:cxn modelId="{E0144B79-ABC4-4429-9094-700A148485D6}" type="presParOf" srcId="{D28B9189-706E-4E15-BDD2-0ED76F783208}" destId="{90872E0C-5A4C-4E64-8995-A8C8FD69A849}" srcOrd="4" destOrd="0" presId="urn:microsoft.com/office/officeart/2005/8/layout/chevron2"/>
    <dgm:cxn modelId="{4E7B9151-B693-40DB-AB8D-61180265EAB5}" type="presParOf" srcId="{90872E0C-5A4C-4E64-8995-A8C8FD69A849}" destId="{135628FB-9154-40B1-9EF8-C1151E4B2620}" srcOrd="0" destOrd="0" presId="urn:microsoft.com/office/officeart/2005/8/layout/chevron2"/>
    <dgm:cxn modelId="{E11AC386-52AB-43B2-A846-3989D332195E}" type="presParOf" srcId="{90872E0C-5A4C-4E64-8995-A8C8FD69A849}" destId="{E268FABD-58F8-4470-A03E-B0102B45A58D}" srcOrd="1" destOrd="0" presId="urn:microsoft.com/office/officeart/2005/8/layout/chevron2"/>
    <dgm:cxn modelId="{E6AE1E31-F3CE-437A-828E-419EB54862FF}" type="presParOf" srcId="{D28B9189-706E-4E15-BDD2-0ED76F783208}" destId="{72DF7E2C-902F-4A19-A078-0347AB7846A7}" srcOrd="5" destOrd="0" presId="urn:microsoft.com/office/officeart/2005/8/layout/chevron2"/>
    <dgm:cxn modelId="{50A97032-1899-458B-98B8-226EC3DBB714}" type="presParOf" srcId="{D28B9189-706E-4E15-BDD2-0ED76F783208}" destId="{85866876-625F-4C15-B9B4-8B577F1D7BA4}" srcOrd="6" destOrd="0" presId="urn:microsoft.com/office/officeart/2005/8/layout/chevron2"/>
    <dgm:cxn modelId="{D1E1CAA1-A545-460E-85F1-37D63B6E6708}" type="presParOf" srcId="{85866876-625F-4C15-B9B4-8B577F1D7BA4}" destId="{DBBA127F-A1C3-4634-8FD1-08131A6F014E}" srcOrd="0" destOrd="0" presId="urn:microsoft.com/office/officeart/2005/8/layout/chevron2"/>
    <dgm:cxn modelId="{89884C03-7E3C-4392-A46D-7DC1922B8965}" type="presParOf" srcId="{85866876-625F-4C15-B9B4-8B577F1D7BA4}" destId="{C44D3E3B-8EE5-4F0C-B992-F52D7D419A65}" srcOrd="1" destOrd="0" presId="urn:microsoft.com/office/officeart/2005/8/layout/chevron2"/>
    <dgm:cxn modelId="{8FE30397-1603-4F33-B438-DA886326FAE7}" type="presParOf" srcId="{D28B9189-706E-4E15-BDD2-0ED76F783208}" destId="{BF02F7BB-7ECC-439A-A034-EBEEDF8F026E}" srcOrd="7" destOrd="0" presId="urn:microsoft.com/office/officeart/2005/8/layout/chevron2"/>
    <dgm:cxn modelId="{38343518-BFFE-454F-A9B8-8FCE326AA5AB}" type="presParOf" srcId="{D28B9189-706E-4E15-BDD2-0ED76F783208}" destId="{46989857-2347-4F94-9161-70FF8333A416}" srcOrd="8" destOrd="0" presId="urn:microsoft.com/office/officeart/2005/8/layout/chevron2"/>
    <dgm:cxn modelId="{09185CD0-18E2-412F-BEF6-62D93DB3E265}" type="presParOf" srcId="{46989857-2347-4F94-9161-70FF8333A416}" destId="{BB40F2A3-0F61-46B6-AC29-D1EA2B36F3DD}" srcOrd="0" destOrd="0" presId="urn:microsoft.com/office/officeart/2005/8/layout/chevron2"/>
    <dgm:cxn modelId="{9D2D6F77-C977-4657-919F-DCA7E2E9B7AF}" type="presParOf" srcId="{46989857-2347-4F94-9161-70FF8333A416}" destId="{1E2A47C4-3EDD-452D-9FAD-C3BD88AF8F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8339-B6C3-4E2A-B635-ED1066CCF7DE}">
      <dsp:nvSpPr>
        <dsp:cNvPr id="0" name=""/>
        <dsp:cNvSpPr/>
      </dsp:nvSpPr>
      <dsp:spPr>
        <a:xfrm rot="5400000">
          <a:off x="-167147" y="16790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>
            <a:solidFill>
              <a:srgbClr val="002060"/>
            </a:solidFill>
          </a:endParaRPr>
        </a:p>
      </dsp:txBody>
      <dsp:txXfrm rot="-5400000">
        <a:off x="1" y="390763"/>
        <a:ext cx="780019" cy="334294"/>
      </dsp:txXfrm>
    </dsp:sp>
    <dsp:sp modelId="{AEE70E2A-3C41-4E61-B319-CB6781354EF4}">
      <dsp:nvSpPr>
        <dsp:cNvPr id="0" name=""/>
        <dsp:cNvSpPr/>
      </dsp:nvSpPr>
      <dsp:spPr>
        <a:xfrm rot="5400000">
          <a:off x="4409357" y="-362858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400" kern="1200" dirty="0">
              <a:solidFill>
                <a:srgbClr val="002060"/>
              </a:solidFill>
            </a:rPr>
            <a:t> </a:t>
          </a:r>
          <a:r>
            <a:rPr lang="en-US" sz="2400" kern="1200" dirty="0">
              <a:solidFill>
                <a:srgbClr val="002060"/>
              </a:solidFill>
            </a:rPr>
            <a:t>Studying in small groups </a:t>
          </a:r>
          <a:r>
            <a:rPr lang="uk-UA" sz="2400" kern="1200" dirty="0">
              <a:solidFill>
                <a:srgbClr val="002060"/>
              </a:solidFill>
            </a:rPr>
            <a:t>(5 </a:t>
          </a:r>
          <a:r>
            <a:rPr lang="en-US" sz="2400" kern="1200" dirty="0">
              <a:solidFill>
                <a:srgbClr val="002060"/>
              </a:solidFill>
            </a:rPr>
            <a:t>people only</a:t>
          </a:r>
          <a:r>
            <a:rPr lang="uk-UA" sz="2400" kern="1200" dirty="0">
              <a:solidFill>
                <a:srgbClr val="002060"/>
              </a:solidFill>
            </a:rPr>
            <a:t>)</a:t>
          </a:r>
          <a:endParaRPr lang="ru-RU" sz="2400" kern="1200" dirty="0">
            <a:solidFill>
              <a:srgbClr val="002060"/>
            </a:solidFill>
          </a:endParaRPr>
        </a:p>
      </dsp:txBody>
      <dsp:txXfrm rot="-5400000">
        <a:off x="780019" y="36111"/>
        <a:ext cx="7947622" cy="653587"/>
      </dsp:txXfrm>
    </dsp:sp>
    <dsp:sp modelId="{6FB41A45-9243-4E26-93AB-8D4581A96F38}">
      <dsp:nvSpPr>
        <dsp:cNvPr id="0" name=""/>
        <dsp:cNvSpPr/>
      </dsp:nvSpPr>
      <dsp:spPr>
        <a:xfrm rot="5400000">
          <a:off x="-167147" y="116529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1388158"/>
        <a:ext cx="780019" cy="334294"/>
      </dsp:txXfrm>
    </dsp:sp>
    <dsp:sp modelId="{2E63297D-E13F-4FDF-836C-6DF805A353BE}">
      <dsp:nvSpPr>
        <dsp:cNvPr id="0" name=""/>
        <dsp:cNvSpPr/>
      </dsp:nvSpPr>
      <dsp:spPr>
        <a:xfrm rot="5400000">
          <a:off x="4409357" y="-263119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kern="1200" dirty="0">
              <a:solidFill>
                <a:srgbClr val="002060"/>
              </a:solidFill>
            </a:rPr>
            <a:t>Work in the stimulation center on modern equipment</a:t>
          </a:r>
          <a:endParaRPr lang="ru-RU" sz="2400" kern="1200" dirty="0">
            <a:solidFill>
              <a:srgbClr val="002060"/>
            </a:solidFill>
          </a:endParaRPr>
        </a:p>
      </dsp:txBody>
      <dsp:txXfrm rot="-5400000">
        <a:off x="780019" y="1033506"/>
        <a:ext cx="7947622" cy="653587"/>
      </dsp:txXfrm>
    </dsp:sp>
    <dsp:sp modelId="{135628FB-9154-40B1-9EF8-C1151E4B2620}">
      <dsp:nvSpPr>
        <dsp:cNvPr id="0" name=""/>
        <dsp:cNvSpPr/>
      </dsp:nvSpPr>
      <dsp:spPr>
        <a:xfrm rot="5400000">
          <a:off x="-167147" y="216269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2385553"/>
        <a:ext cx="780019" cy="334294"/>
      </dsp:txXfrm>
    </dsp:sp>
    <dsp:sp modelId="{E268FABD-58F8-4470-A03E-B0102B45A58D}">
      <dsp:nvSpPr>
        <dsp:cNvPr id="0" name=""/>
        <dsp:cNvSpPr/>
      </dsp:nvSpPr>
      <dsp:spPr>
        <a:xfrm rot="5400000">
          <a:off x="4409357" y="-163379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rgbClr val="002060"/>
              </a:solidFill>
            </a:rPr>
            <a:t>Practice of practical skills to full mastering on models</a:t>
          </a:r>
          <a:endParaRPr lang="ru-RU" sz="2400" kern="1200" dirty="0">
            <a:solidFill>
              <a:srgbClr val="002060"/>
            </a:solidFill>
          </a:endParaRPr>
        </a:p>
      </dsp:txBody>
      <dsp:txXfrm rot="-5400000">
        <a:off x="780019" y="2030901"/>
        <a:ext cx="7947622" cy="653587"/>
      </dsp:txXfrm>
    </dsp:sp>
    <dsp:sp modelId="{DBBA127F-A1C3-4634-8FD1-08131A6F014E}">
      <dsp:nvSpPr>
        <dsp:cNvPr id="0" name=""/>
        <dsp:cNvSpPr/>
      </dsp:nvSpPr>
      <dsp:spPr>
        <a:xfrm rot="5400000">
          <a:off x="-167147" y="316008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rgbClr val="002060"/>
            </a:solidFill>
          </a:endParaRPr>
        </a:p>
      </dsp:txBody>
      <dsp:txXfrm rot="-5400000">
        <a:off x="1" y="3382948"/>
        <a:ext cx="780019" cy="334294"/>
      </dsp:txXfrm>
    </dsp:sp>
    <dsp:sp modelId="{C44D3E3B-8EE5-4F0C-B992-F52D7D419A65}">
      <dsp:nvSpPr>
        <dsp:cNvPr id="0" name=""/>
        <dsp:cNvSpPr/>
      </dsp:nvSpPr>
      <dsp:spPr>
        <a:xfrm rot="5400000">
          <a:off x="4409357" y="-63640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rgbClr val="002060"/>
              </a:solidFill>
            </a:rPr>
            <a:t>30 case studies, which represent the most common ophthalmological diseases</a:t>
          </a:r>
          <a:endParaRPr lang="ru-RU" sz="2400" kern="1200" dirty="0">
            <a:solidFill>
              <a:srgbClr val="002060"/>
            </a:solidFill>
          </a:endParaRPr>
        </a:p>
      </dsp:txBody>
      <dsp:txXfrm rot="-5400000">
        <a:off x="780019" y="3028296"/>
        <a:ext cx="7947622" cy="653587"/>
      </dsp:txXfrm>
    </dsp:sp>
    <dsp:sp modelId="{BB40F2A3-0F61-46B6-AC29-D1EA2B36F3DD}">
      <dsp:nvSpPr>
        <dsp:cNvPr id="0" name=""/>
        <dsp:cNvSpPr/>
      </dsp:nvSpPr>
      <dsp:spPr>
        <a:xfrm rot="5400000">
          <a:off x="-167147" y="415748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rgbClr val="002060"/>
            </a:solidFill>
          </a:endParaRPr>
        </a:p>
      </dsp:txBody>
      <dsp:txXfrm rot="-5400000">
        <a:off x="1" y="4380343"/>
        <a:ext cx="780019" cy="334294"/>
      </dsp:txXfrm>
    </dsp:sp>
    <dsp:sp modelId="{1E2A47C4-3EDD-452D-9FAD-C3BD88AF8FC4}">
      <dsp:nvSpPr>
        <dsp:cNvPr id="0" name=""/>
        <dsp:cNvSpPr/>
      </dsp:nvSpPr>
      <dsp:spPr>
        <a:xfrm rot="5400000">
          <a:off x="4409357" y="360994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solidFill>
                <a:srgbClr val="002060"/>
              </a:solidFill>
            </a:rPr>
            <a:t>Opportunity to visit and get acquainted with the work of modern </a:t>
          </a:r>
          <a:r>
            <a:rPr lang="en-US" sz="2400" kern="1200" dirty="0" err="1">
              <a:solidFill>
                <a:srgbClr val="002060"/>
              </a:solidFill>
            </a:rPr>
            <a:t>privat</a:t>
          </a:r>
          <a:r>
            <a:rPr lang="en-US" sz="2400" kern="1200" dirty="0">
              <a:solidFill>
                <a:srgbClr val="002060"/>
              </a:solidFill>
            </a:rPr>
            <a:t> ophthalmological clinic</a:t>
          </a:r>
          <a:endParaRPr lang="ru-RU" sz="2400" kern="1200" dirty="0">
            <a:solidFill>
              <a:srgbClr val="002060"/>
            </a:solidFill>
          </a:endParaRPr>
        </a:p>
      </dsp:txBody>
      <dsp:txXfrm rot="-5400000">
        <a:off x="780019" y="4025690"/>
        <a:ext cx="7947622" cy="653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2400" y="152400"/>
            <a:ext cx="8839200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752600"/>
            <a:ext cx="6590792" cy="1981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136859" y="304800"/>
            <a:ext cx="66095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002060"/>
                </a:solidFill>
              </a:rPr>
              <a:t>Do you want to upgrade your knowledge and skills</a:t>
            </a:r>
            <a:r>
              <a:rPr lang="uk-UA" sz="2400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Then you’ve come to the right place!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3505200"/>
            <a:ext cx="78906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2060"/>
                </a:solidFill>
              </a:rPr>
              <a:t>Invites 4th-6th year students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of Medical Faculty</a:t>
            </a:r>
            <a:endParaRPr lang="uk-UA" sz="2400" dirty="0">
              <a:solidFill>
                <a:srgbClr val="002060"/>
              </a:solidFill>
            </a:endParaRP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for a </a:t>
            </a:r>
            <a:r>
              <a:rPr lang="en-US" sz="2400" dirty="0">
                <a:solidFill>
                  <a:srgbClr val="00B050"/>
                </a:solidFill>
              </a:rPr>
              <a:t>FREE COURSE</a:t>
            </a:r>
            <a:r>
              <a:rPr lang="en-US" sz="2400" dirty="0">
                <a:solidFill>
                  <a:srgbClr val="002060"/>
                </a:solidFill>
              </a:rPr>
              <a:t>:</a:t>
            </a:r>
            <a:endParaRPr lang="uk-UA" sz="2400" dirty="0">
              <a:solidFill>
                <a:srgbClr val="002060"/>
              </a:solidFill>
            </a:endParaRP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"Practical ophthalmology for general practitioners"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72072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2060"/>
                </a:solidFill>
              </a:rPr>
              <a:t/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Advantages of the course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951504496"/>
              </p:ext>
            </p:extLst>
          </p:nvPr>
        </p:nvGraphicFramePr>
        <p:xfrm>
          <a:off x="228600" y="1143000"/>
          <a:ext cx="8763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pic>
        <p:nvPicPr>
          <p:cNvPr id="31746" name="Picture 2" descr="D:\wet lab\Уразов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7" name="Picture 3" descr="D:\wet lab\новий курс\IMG_7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8" name="Picture 4" descr="D:\wet lab\WETLab\DSC_0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50" name="Picture 6" descr="https://optimalclinic.com/wp-content/uploads/2020/11/%D0%A1%D0%BA%D1%80%D0%B8%D0%BD%D0%B8%D0%BD%D0%B3-%D0%BE%D0%B1%D1%81%D0%BB%D0%B5%D0%B4%D0%BE%D0%B2%D0%B0%D0%BD%D0%B8%D0%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1" y="2209800"/>
            <a:ext cx="2515582" cy="1676400"/>
          </a:xfrm>
          <a:prstGeom prst="rect">
            <a:avLst/>
          </a:prstGeom>
          <a:noFill/>
        </p:spPr>
      </p:pic>
      <p:pic>
        <p:nvPicPr>
          <p:cNvPr id="31752" name="Picture 8" descr="https://optimalclinic.com/wp-content/uploads/2020/11/%D0%91%D0%B8%D0%BE%D0%BC%D0%B8%D0%BA%D1%80%D0%BE%D1%81%D0%BA%D0%BE%D0%BF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2209800"/>
            <a:ext cx="5334000" cy="1579577"/>
          </a:xfrm>
          <a:prstGeom prst="rect">
            <a:avLst/>
          </a:prstGeom>
          <a:noFill/>
        </p:spPr>
      </p:pic>
      <p:pic>
        <p:nvPicPr>
          <p:cNvPr id="31754" name="Picture 10" descr="https://optimalclinic.com/wp-content/uploads/2020/11/ICARE-ic-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4038600"/>
            <a:ext cx="2499214" cy="1666875"/>
          </a:xfrm>
          <a:prstGeom prst="rect">
            <a:avLst/>
          </a:prstGeom>
          <a:noFill/>
        </p:spPr>
      </p:pic>
      <p:pic>
        <p:nvPicPr>
          <p:cNvPr id="31756" name="Picture 12" descr="https://optimalclinic.com/wp-content/uploads/2020/11/%D0%9E%D0%BF%D1%82%D0%B8%D1%87%D0%B5%D1%81%D0%BA%D0%B0%D1%8F_%D0%BA%D0%BE%D0%B3%D0%B5%D1%80%D0%B5%D0%BD%D1%82%D0%BD%D0%B0%D1%8F_%D1%82%D0%BE%D0%BC%D0%BE%D0%B3%D1%80%D0%B0%D1%84%D0%B8%D1%8F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71800" y="4191000"/>
            <a:ext cx="2320969" cy="1600200"/>
          </a:xfrm>
          <a:prstGeom prst="rect">
            <a:avLst/>
          </a:prstGeom>
          <a:noFill/>
        </p:spPr>
      </p:pic>
      <p:pic>
        <p:nvPicPr>
          <p:cNvPr id="31760" name="Picture 16" descr="На изображении может находиться: экран и в помещении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" y="4191000"/>
            <a:ext cx="15240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Even more</a:t>
            </a:r>
            <a:r>
              <a:rPr lang="uk-UA" dirty="0">
                <a:solidFill>
                  <a:srgbClr val="002060"/>
                </a:solidFill>
              </a:rPr>
              <a:t>!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2285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Successful completion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>
                <a:solidFill>
                  <a:srgbClr val="002060"/>
                </a:solidFill>
              </a:rPr>
              <a:t>"Course of practical ophthalmology for a general practitioner (family medicine)”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will provide advantages when enrolling in a clinical internship in the specialty "Ophthalmology".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200400" y="990600"/>
            <a:ext cx="25908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Картинки врач приветствие, Стоковые Фотографии и Роялти-Фри Изображения врач  приветствие |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3200400"/>
            <a:ext cx="3962400" cy="252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82880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Sounds interesting</a:t>
            </a:r>
            <a:r>
              <a:rPr lang="uk-UA" dirty="0">
                <a:solidFill>
                  <a:srgbClr val="002060"/>
                </a:solidFill>
              </a:rPr>
              <a:t>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667000" y="2895600"/>
            <a:ext cx="40386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524000" y="3346102"/>
            <a:ext cx="609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/>
            </a:r>
            <a:br>
              <a:rPr lang="en-US" sz="2800" dirty="0">
                <a:solidFill>
                  <a:srgbClr val="002060"/>
                </a:solidFill>
              </a:rPr>
            </a:br>
            <a:r>
              <a:rPr lang="en-US" sz="2800" dirty="0">
                <a:solidFill>
                  <a:srgbClr val="002060"/>
                </a:solidFill>
              </a:rPr>
              <a:t>We recommend you to read the full information of the course…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3487511" y="4876800"/>
            <a:ext cx="1981200" cy="1219200"/>
          </a:xfrm>
          <a:prstGeom prst="down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3107"/>
            <a:ext cx="8229600" cy="75917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2060"/>
                </a:solidFill>
              </a:rPr>
              <a:t>Contents of program materials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90696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en-US" sz="2200" dirty="0">
                <a:solidFill>
                  <a:srgbClr val="002060"/>
                </a:solidFill>
              </a:rPr>
              <a:t>The procedure and standards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for providing care to patients with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ophthalmological diseases. </a:t>
            </a:r>
            <a:endParaRPr lang="ru-RU" sz="22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200" dirty="0">
                <a:solidFill>
                  <a:srgbClr val="002060"/>
                </a:solidFill>
              </a:rPr>
              <a:t>Screening of the population on the most common ophthalmic diseases (Dry eye syndrome, Age-related macular degeneration, Primary open-angle glaucoma, Binocular vision disorders, Diabetic retinopathy, Cataracts)</a:t>
            </a:r>
          </a:p>
          <a:p>
            <a:pPr>
              <a:buFont typeface="Wingdings" pitchFamily="2" charset="2"/>
              <a:buChar char="q"/>
            </a:pPr>
            <a:r>
              <a:rPr lang="en-US" sz="2200" dirty="0">
                <a:solidFill>
                  <a:srgbClr val="002060"/>
                </a:solidFill>
              </a:rPr>
              <a:t>Methods of research of the vision organ in patients of different age groups. Examination of visual acuity, including with the help of a projector test marks. Determination of refraction. Introduction to computer perimetry. Research in focal lighting. Research in transmitted light.</a:t>
            </a:r>
          </a:p>
          <a:p>
            <a:pPr>
              <a:buFont typeface="Wingdings" pitchFamily="2" charset="2"/>
              <a:buChar char="q"/>
            </a:pPr>
            <a:r>
              <a:rPr lang="en-US" sz="2200" dirty="0">
                <a:solidFill>
                  <a:srgbClr val="002060"/>
                </a:solidFill>
              </a:rPr>
              <a:t>Ophthalmoscopy (direct, reverse). Introduction to </a:t>
            </a:r>
            <a:r>
              <a:rPr lang="en-US" sz="2200" dirty="0" err="1">
                <a:solidFill>
                  <a:srgbClr val="002060"/>
                </a:solidFill>
              </a:rPr>
              <a:t>biomicroscopy</a:t>
            </a:r>
            <a:r>
              <a:rPr lang="en-US" sz="2200" dirty="0">
                <a:solidFill>
                  <a:srgbClr val="002060"/>
                </a:solidFill>
              </a:rPr>
              <a:t>, ultrasound of the eye, OST, modern means of visualization of eye structures and the possibility of on-line counseling.</a:t>
            </a:r>
          </a:p>
          <a:p>
            <a:pPr>
              <a:buFont typeface="Wingdings" pitchFamily="2" charset="2"/>
              <a:buChar char="q"/>
            </a:pPr>
            <a:r>
              <a:rPr lang="en-US" sz="2200" dirty="0">
                <a:solidFill>
                  <a:srgbClr val="002060"/>
                </a:solidFill>
              </a:rPr>
              <a:t>Modern methods for determining intraocular pressure. Violation of regulation of intraocular pressure.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01319" y="5804260"/>
            <a:ext cx="3152775" cy="947728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9906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Contents of program materials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906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600" dirty="0">
                <a:solidFill>
                  <a:srgbClr val="002060"/>
                </a:solidFill>
              </a:rPr>
              <a:t>Algorithm of providing emergency care in an acute glaucoma attack.</a:t>
            </a:r>
          </a:p>
          <a:p>
            <a:pPr>
              <a:buFont typeface="Wingdings" pitchFamily="2" charset="2"/>
              <a:buChar char="q"/>
            </a:pPr>
            <a:r>
              <a:rPr lang="en-US" sz="2600" dirty="0">
                <a:solidFill>
                  <a:srgbClr val="002060"/>
                </a:solidFill>
              </a:rPr>
              <a:t>Algorithms for diagnosis and first aid to patients with inflammatory diseases of the visual organ, accompanied by the syndrome of "Red Eye" indications for referral to an ophthalmologist.</a:t>
            </a:r>
          </a:p>
          <a:p>
            <a:pPr>
              <a:buFont typeface="Wingdings" pitchFamily="2" charset="2"/>
              <a:buChar char="q"/>
            </a:pPr>
            <a:r>
              <a:rPr lang="en-US" sz="2600" dirty="0">
                <a:solidFill>
                  <a:srgbClr val="002060"/>
                </a:solidFill>
              </a:rPr>
              <a:t>Algorithms of diagnosis and first aid for patients with sudden vision loss, indications for referral to an ophthalmologist.</a:t>
            </a:r>
          </a:p>
          <a:p>
            <a:pPr>
              <a:buFont typeface="Wingdings" pitchFamily="2" charset="2"/>
              <a:buChar char="q"/>
            </a:pPr>
            <a:r>
              <a:rPr lang="en-US" sz="2600" dirty="0">
                <a:solidFill>
                  <a:srgbClr val="002060"/>
                </a:solidFill>
              </a:rPr>
              <a:t>Dispensary observation of patients with </a:t>
            </a:r>
            <a:r>
              <a:rPr lang="en-US" sz="2600" dirty="0" err="1">
                <a:solidFill>
                  <a:srgbClr val="002060"/>
                </a:solidFill>
              </a:rPr>
              <a:t>ophthalmopathology</a:t>
            </a:r>
            <a:r>
              <a:rPr lang="en-US" sz="2600" dirty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064" y="5638800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9906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List of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practical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skills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521330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28600" y="2286000"/>
            <a:ext cx="8686800" cy="228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Level of skills development:</a:t>
            </a:r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1 - </a:t>
            </a:r>
            <a:r>
              <a:rPr lang="en-US" sz="2000" dirty="0">
                <a:solidFill>
                  <a:srgbClr val="002060"/>
                </a:solidFill>
              </a:rPr>
              <a:t>have an idea, be professionally oriented, know the indications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2 </a:t>
            </a:r>
            <a:r>
              <a:rPr lang="en-US" sz="2000" dirty="0">
                <a:solidFill>
                  <a:srgbClr val="002060"/>
                </a:solidFill>
              </a:rPr>
              <a:t>- know, evaluate, participate</a:t>
            </a:r>
          </a:p>
          <a:p>
            <a:r>
              <a:rPr lang="en-US" sz="2000" dirty="0">
                <a:solidFill>
                  <a:srgbClr val="002060"/>
                </a:solidFill>
              </a:rPr>
              <a:t>3 - perform independently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xmlns="" id="{6A4109F6-272E-5143-B52C-5A437963E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5382831"/>
            <a:ext cx="65" cy="27699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List of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practical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skills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b="1" dirty="0">
                <a:solidFill>
                  <a:srgbClr val="002060"/>
                </a:solidFill>
              </a:rPr>
              <a:t/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1. Clinical examination of the patient</a:t>
            </a:r>
          </a:p>
          <a:p>
            <a:pPr>
              <a:buNone/>
            </a:pPr>
            <a:r>
              <a:rPr lang="en-US" sz="2900" dirty="0">
                <a:solidFill>
                  <a:srgbClr val="002060"/>
                </a:solidFill>
              </a:rPr>
              <a:t>1.1 Complete clinical examination of the patient: history, examination, palpation (2-3) </a:t>
            </a:r>
          </a:p>
          <a:p>
            <a:pPr>
              <a:buNone/>
            </a:pPr>
            <a:r>
              <a:rPr lang="en-US" sz="2900" dirty="0">
                <a:solidFill>
                  <a:srgbClr val="002060"/>
                </a:solidFill>
              </a:rPr>
              <a:t>1.2 Formulate and justify the preliminary diagnosis (2-3) </a:t>
            </a:r>
          </a:p>
          <a:p>
            <a:pPr>
              <a:buNone/>
            </a:pPr>
            <a:r>
              <a:rPr lang="en-US" sz="2900" dirty="0">
                <a:solidFill>
                  <a:srgbClr val="002060"/>
                </a:solidFill>
              </a:rPr>
              <a:t>1.3 Make a plan for examination of the patient (2-3) </a:t>
            </a:r>
          </a:p>
          <a:p>
            <a:pPr>
              <a:buNone/>
            </a:pPr>
            <a:r>
              <a:rPr lang="en-US" sz="2900" dirty="0">
                <a:solidFill>
                  <a:srgbClr val="002060"/>
                </a:solidFill>
              </a:rPr>
              <a:t>1.4 Make a treatment plan based on the previous diagnosis (2-3) </a:t>
            </a:r>
          </a:p>
          <a:p>
            <a:pPr>
              <a:buNone/>
            </a:pPr>
            <a:r>
              <a:rPr lang="en-US" sz="2900" dirty="0">
                <a:solidFill>
                  <a:srgbClr val="002060"/>
                </a:solidFill>
              </a:rPr>
              <a:t>1.5 Formulate a complete diagnosis, make the necessary differential diagnosis (2-3)</a:t>
            </a:r>
          </a:p>
          <a:p>
            <a:pPr algn="ctr">
              <a:buNone/>
            </a:pPr>
            <a:r>
              <a:rPr lang="en-US" b="1" dirty="0">
                <a:solidFill>
                  <a:srgbClr val="002060"/>
                </a:solidFill>
              </a:rPr>
              <a:t>2. Instrumental research methods.</a:t>
            </a:r>
          </a:p>
          <a:p>
            <a:pPr>
              <a:buNone/>
            </a:pPr>
            <a:r>
              <a:rPr lang="en-US" sz="2600" dirty="0">
                <a:solidFill>
                  <a:srgbClr val="002060"/>
                </a:solidFill>
              </a:rPr>
              <a:t>2.1 Use of questionnaires for screening the most common ophthalmic diseases (3) </a:t>
            </a:r>
          </a:p>
          <a:p>
            <a:pPr>
              <a:buNone/>
            </a:pPr>
            <a:r>
              <a:rPr lang="en-US" sz="2600" dirty="0">
                <a:solidFill>
                  <a:srgbClr val="002060"/>
                </a:solidFill>
              </a:rPr>
              <a:t>2.2. </a:t>
            </a:r>
            <a:r>
              <a:rPr lang="en-US" sz="2600" dirty="0" err="1">
                <a:solidFill>
                  <a:srgbClr val="002060"/>
                </a:solidFill>
              </a:rPr>
              <a:t>Amsler's</a:t>
            </a:r>
            <a:r>
              <a:rPr lang="en-US" sz="2600" dirty="0">
                <a:solidFill>
                  <a:srgbClr val="002060"/>
                </a:solidFill>
              </a:rPr>
              <a:t> Grid (3) </a:t>
            </a:r>
          </a:p>
          <a:p>
            <a:pPr>
              <a:buNone/>
            </a:pPr>
            <a:r>
              <a:rPr lang="en-US" sz="2600" dirty="0">
                <a:solidFill>
                  <a:srgbClr val="002060"/>
                </a:solidFill>
              </a:rPr>
              <a:t>2.3. Special researches: computer perimetry (1-2) </a:t>
            </a:r>
          </a:p>
          <a:p>
            <a:pPr>
              <a:buNone/>
            </a:pPr>
            <a:r>
              <a:rPr lang="en-US" sz="2600" dirty="0">
                <a:solidFill>
                  <a:srgbClr val="002060"/>
                </a:solidFill>
              </a:rPr>
              <a:t>2.4. </a:t>
            </a:r>
            <a:r>
              <a:rPr lang="en-US" sz="2600" smtClean="0">
                <a:solidFill>
                  <a:srgbClr val="002060"/>
                </a:solidFill>
              </a:rPr>
              <a:t>OCT </a:t>
            </a:r>
            <a:r>
              <a:rPr lang="en-US" sz="2600" dirty="0">
                <a:solidFill>
                  <a:srgbClr val="002060"/>
                </a:solidFill>
              </a:rPr>
              <a:t>(1-2) 2.5. Ultrasound of the eye (1-2)</a:t>
            </a:r>
            <a:endParaRPr lang="ru-RU" sz="2600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1066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List of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practical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skills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200" b="1" dirty="0">
                <a:solidFill>
                  <a:srgbClr val="002060"/>
                </a:solidFill>
              </a:rPr>
              <a:t>3. Therapeutic and diagnostic procedures</a:t>
            </a:r>
            <a:endParaRPr lang="ru-RU" sz="22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3.1 Examination of visual acuity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3.2 Determination of the type and degree of refraction by subjective methods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3.3 Investigation of the field of view in an approximate way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3.4 Method of examination by lateral illumination of the anterior segment of the eye (1-2)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3.5 Methods of research in transmitted light (1-2)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3.6 Methods of examination of the fundus (ophthalmoscopy)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3.7 Method of determining intraocular pressure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3.9 First aid for emergencies: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Acute glaucoma attack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Visual trauma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Sudden loss of vision (2-3) 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</a:rPr>
              <a:t>Red eye syndrome (2-3)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List of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practical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skills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000" b="1" dirty="0">
                <a:solidFill>
                  <a:srgbClr val="002060"/>
                </a:solidFill>
              </a:rPr>
              <a:t/>
            </a:r>
            <a:br>
              <a:rPr lang="en-US" sz="2000" b="1" dirty="0">
                <a:solidFill>
                  <a:srgbClr val="002060"/>
                </a:solidFill>
              </a:rPr>
            </a:br>
            <a:r>
              <a:rPr lang="en-US" sz="2000" b="1" dirty="0">
                <a:solidFill>
                  <a:srgbClr val="002060"/>
                </a:solidFill>
              </a:rPr>
              <a:t>4. Documentation, organization of medical business</a:t>
            </a:r>
          </a:p>
          <a:p>
            <a:pPr>
              <a:buNone/>
            </a:pPr>
            <a:r>
              <a:rPr lang="en-US" sz="2000" dirty="0">
                <a:solidFill>
                  <a:srgbClr val="002060"/>
                </a:solidFill>
              </a:rPr>
              <a:t>4.1 Completion and maintenance of clinical history, extracts from medical history, referral to an ophthalmologist (3) </a:t>
            </a:r>
          </a:p>
          <a:p>
            <a:pPr>
              <a:buNone/>
            </a:pPr>
            <a:r>
              <a:rPr lang="en-US" sz="2000" dirty="0">
                <a:solidFill>
                  <a:srgbClr val="002060"/>
                </a:solidFill>
              </a:rPr>
              <a:t>4.2 Completion and maintenance of medical documentation of the outpatient card; certificate of incapacity for work; referral for hospitalization; sanatorium-resort card and others (2-3) </a:t>
            </a:r>
          </a:p>
          <a:p>
            <a:pPr>
              <a:buNone/>
            </a:pPr>
            <a:r>
              <a:rPr lang="en-US" sz="2000" dirty="0">
                <a:solidFill>
                  <a:srgbClr val="002060"/>
                </a:solidFill>
              </a:rPr>
              <a:t>4.3 Medical and social examination: - referral to MSC - making an informed decision on the state of working capacity - participation in the preparation of an individual program of rehabilitation measures for the prevention of disability (2-3) </a:t>
            </a:r>
          </a:p>
          <a:p>
            <a:pPr>
              <a:buNone/>
            </a:pPr>
            <a:r>
              <a:rPr lang="en-US" sz="2000" dirty="0">
                <a:solidFill>
                  <a:srgbClr val="002060"/>
                </a:solidFill>
              </a:rPr>
              <a:t>4.4 Organization of medical examination at the site, analysis morbidity with temporary disability (1-2)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Assessment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600" b="1" dirty="0">
                <a:solidFill>
                  <a:srgbClr val="002060"/>
                </a:solidFill>
              </a:rPr>
              <a:t>Final certification</a:t>
            </a:r>
            <a:r>
              <a:rPr lang="ru-RU" sz="2600" b="1" dirty="0">
                <a:solidFill>
                  <a:srgbClr val="002060"/>
                </a:solidFill>
              </a:rPr>
              <a:t> </a:t>
            </a:r>
            <a:r>
              <a:rPr lang="en-US" sz="2600" b="1" dirty="0">
                <a:solidFill>
                  <a:srgbClr val="002060"/>
                </a:solidFill>
              </a:rPr>
              <a:t>includes two parts</a:t>
            </a:r>
            <a:r>
              <a:rPr lang="ru-RU" sz="2600" b="1" dirty="0">
                <a:solidFill>
                  <a:srgbClr val="002060"/>
                </a:solidFill>
              </a:rPr>
              <a:t>:</a:t>
            </a:r>
          </a:p>
          <a:p>
            <a:pPr>
              <a:buNone/>
            </a:pPr>
            <a:r>
              <a:rPr lang="ru-RU" sz="2600" dirty="0">
                <a:solidFill>
                  <a:srgbClr val="002060"/>
                </a:solidFill>
              </a:rPr>
              <a:t>1</a:t>
            </a:r>
            <a:r>
              <a:rPr lang="en-US" sz="2600" baseline="30000" dirty="0" err="1">
                <a:solidFill>
                  <a:srgbClr val="002060"/>
                </a:solidFill>
              </a:rPr>
              <a:t>st</a:t>
            </a:r>
            <a:r>
              <a:rPr lang="en-US" sz="2600" dirty="0">
                <a:solidFill>
                  <a:srgbClr val="002060"/>
                </a:solidFill>
              </a:rPr>
              <a:t> part</a:t>
            </a:r>
            <a:r>
              <a:rPr lang="ru-RU" sz="2600" dirty="0">
                <a:solidFill>
                  <a:srgbClr val="002060"/>
                </a:solidFill>
              </a:rPr>
              <a:t>: </a:t>
            </a:r>
            <a:r>
              <a:rPr lang="en-US" sz="2600" dirty="0">
                <a:solidFill>
                  <a:srgbClr val="002060"/>
                </a:solidFill>
              </a:rPr>
              <a:t>Independent analysis of a clinical problem (attestation test of intermediate attestation, conducted orally with the use of telecommunication technologies).</a:t>
            </a:r>
            <a:endParaRPr lang="ru-RU" sz="26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600" dirty="0">
                <a:solidFill>
                  <a:srgbClr val="002060"/>
                </a:solidFill>
              </a:rPr>
              <a:t>2</a:t>
            </a:r>
            <a:r>
              <a:rPr lang="en-US" sz="2600" dirty="0">
                <a:solidFill>
                  <a:srgbClr val="002060"/>
                </a:solidFill>
              </a:rPr>
              <a:t> </a:t>
            </a:r>
            <a:r>
              <a:rPr lang="en-US" sz="2600" baseline="30000" dirty="0" err="1">
                <a:solidFill>
                  <a:srgbClr val="002060"/>
                </a:solidFill>
              </a:rPr>
              <a:t>nd</a:t>
            </a:r>
            <a:r>
              <a:rPr lang="en-US" sz="2600" dirty="0">
                <a:solidFill>
                  <a:srgbClr val="002060"/>
                </a:solidFill>
              </a:rPr>
              <a:t> </a:t>
            </a:r>
            <a:r>
              <a:rPr lang="ru-RU" sz="2600" dirty="0">
                <a:solidFill>
                  <a:srgbClr val="002060"/>
                </a:solidFill>
              </a:rPr>
              <a:t> </a:t>
            </a:r>
            <a:r>
              <a:rPr lang="en-US" sz="2600" dirty="0">
                <a:solidFill>
                  <a:srgbClr val="002060"/>
                </a:solidFill>
              </a:rPr>
              <a:t>part</a:t>
            </a:r>
            <a:r>
              <a:rPr lang="ru-RU" sz="2600" dirty="0">
                <a:solidFill>
                  <a:srgbClr val="002060"/>
                </a:solidFill>
              </a:rPr>
              <a:t>: </a:t>
            </a:r>
            <a:r>
              <a:rPr lang="en-US" sz="2600" dirty="0">
                <a:solidFill>
                  <a:srgbClr val="002060"/>
                </a:solidFill>
              </a:rPr>
              <a:t>performance of practice-oriented tasks (conducted in the simulation center)</a:t>
            </a:r>
            <a:r>
              <a:rPr lang="ru-RU" dirty="0">
                <a:solidFill>
                  <a:srgbClr val="002060"/>
                </a:solidFill>
              </a:rPr>
              <a:t>	</a:t>
            </a:r>
            <a:endParaRPr lang="en-US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dirty="0">
                <a:solidFill>
                  <a:srgbClr val="002060"/>
                </a:solidFill>
              </a:rPr>
              <a:t>The final grade for the exam is set by a group of teachers in the aggregate based on the evaluation of the results of the clinical task analysis and the implementation of practice-oriented part of the exam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6248400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14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295400" y="3886200"/>
            <a:ext cx="6553200" cy="1905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5561" y="2202181"/>
            <a:ext cx="3886200" cy="91440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>
                <a:solidFill>
                  <a:srgbClr val="002060"/>
                </a:solidFill>
              </a:rPr>
              <a:t>LOOKING FORFARD</a:t>
            </a:r>
          </a:p>
          <a:p>
            <a:pPr>
              <a:buNone/>
            </a:pPr>
            <a:r>
              <a:rPr lang="en-US" dirty="0">
                <a:solidFill>
                  <a:srgbClr val="002060"/>
                </a:solidFill>
              </a:rPr>
              <a:t>FOR MEETING YOU</a:t>
            </a:r>
            <a:r>
              <a:rPr lang="ru-RU" dirty="0">
                <a:solidFill>
                  <a:srgbClr val="002060"/>
                </a:solidFill>
              </a:rPr>
              <a:t>!</a:t>
            </a:r>
          </a:p>
        </p:txBody>
      </p:sp>
      <p:pic>
        <p:nvPicPr>
          <p:cNvPr id="1026" name="Picture 2" descr="Facebook — Выполните вход или зарегистрируйте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419600"/>
            <a:ext cx="457200" cy="457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09800" y="4351984"/>
            <a:ext cx="518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Department of Ophthalmology M. </a:t>
            </a:r>
            <a:r>
              <a:rPr lang="en-US" b="1" dirty="0" err="1">
                <a:solidFill>
                  <a:srgbClr val="002060"/>
                </a:solidFill>
              </a:rPr>
              <a:t>Pyrohova</a:t>
            </a:r>
            <a:r>
              <a:rPr lang="en-US" b="1" dirty="0">
                <a:solidFill>
                  <a:srgbClr val="002060"/>
                </a:solidFill>
              </a:rPr>
              <a:t> VNMU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19200" y="2057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19200" y="3200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Doc4r\Desktop\Votcup.com\Логотипи\Votc logo navi blu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181600"/>
            <a:ext cx="527312" cy="4064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33600" y="5181600"/>
            <a:ext cx="12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votcup.com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00200" y="3973470"/>
            <a:ext cx="1832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Where to find us?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457200"/>
            <a:ext cx="4055871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4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547</Words>
  <Application>Microsoft Macintosh PowerPoint</Application>
  <PresentationFormat>Экран (4:3)</PresentationFormat>
  <Paragraphs>79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Слайд 1</vt:lpstr>
      <vt:lpstr> Advantages of the course</vt:lpstr>
      <vt:lpstr>Слайд 3</vt:lpstr>
      <vt:lpstr>Even more!</vt:lpstr>
      <vt:lpstr>Sounds interesting?</vt:lpstr>
      <vt:lpstr>Contents of program materials</vt:lpstr>
      <vt:lpstr>Contents of program materials</vt:lpstr>
      <vt:lpstr>List of practical skills</vt:lpstr>
      <vt:lpstr>List of practical skills</vt:lpstr>
      <vt:lpstr>List of practical skills</vt:lpstr>
      <vt:lpstr>List of practical skills</vt:lpstr>
      <vt:lpstr>Assessment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Захворювання сітківки</dc:title>
  <dc:creator>Doc4r</dc:creator>
  <cp:lastModifiedBy>User</cp:lastModifiedBy>
  <cp:revision>55</cp:revision>
  <dcterms:created xsi:type="dcterms:W3CDTF">2020-12-16T10:08:12Z</dcterms:created>
  <dcterms:modified xsi:type="dcterms:W3CDTF">2021-01-11T08:50:28Z</dcterms:modified>
</cp:coreProperties>
</file>