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56" r:id="rId3"/>
    <p:sldId id="269" r:id="rId4"/>
    <p:sldId id="267" r:id="rId5"/>
    <p:sldId id="263" r:id="rId6"/>
    <p:sldId id="271" r:id="rId7"/>
    <p:sldId id="272" r:id="rId8"/>
    <p:sldId id="273" r:id="rId9"/>
    <p:sldId id="274" r:id="rId10"/>
    <p:sldId id="270" r:id="rId11"/>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Omelchuk"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3A8E5C"/>
    <a:srgbClr val="0099FF"/>
    <a:srgbClr val="43AFC0"/>
    <a:srgbClr val="1F4E79"/>
    <a:srgbClr val="B5DFEF"/>
    <a:srgbClr val="A3C989"/>
    <a:srgbClr val="BBE6F6"/>
    <a:srgbClr val="D9ABCB"/>
    <a:srgbClr val="C985D9"/>
    <a:srgbClr val="97BD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Помір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2C8C85-51F0-491E-9774-3900AFEF0FD7}" styleName="Світли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Помір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2838BEF-8BB2-4498-84A7-C5851F593DF1}" styleName="Помір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1" d="100"/>
          <a:sy n="111" d="100"/>
        </p:scale>
        <p:origin x="45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FF041E-70E9-4DEF-A8A0-5710D8A28CD8}" type="doc">
      <dgm:prSet loTypeId="urn:microsoft.com/office/officeart/2005/8/layout/hierarchy4" loCatId="list" qsTypeId="urn:microsoft.com/office/officeart/2005/8/quickstyle/simple5" qsCatId="simple" csTypeId="urn:microsoft.com/office/officeart/2005/8/colors/accent1_1" csCatId="accent1" phldr="1"/>
      <dgm:spPr/>
      <dgm:t>
        <a:bodyPr/>
        <a:lstStyle/>
        <a:p>
          <a:endParaRPr lang="ru-RU"/>
        </a:p>
      </dgm:t>
    </dgm:pt>
    <dgm:pt modelId="{6D2A7F49-2766-46C5-91AF-896BF8DCFFD3}">
      <dgm:prSet phldrT="[Текст]"/>
      <dgm:spPr>
        <a:ln w="38100">
          <a:solidFill>
            <a:schemeClr val="accent1">
              <a:lumMod val="75000"/>
            </a:schemeClr>
          </a:solidFill>
        </a:ln>
      </dgm:spPr>
      <dgm:t>
        <a:bodyPr/>
        <a:lstStyle/>
        <a:p>
          <a:r>
            <a:rPr lang="uk-UA" noProof="0" dirty="0" smtClean="0"/>
            <a:t>В Рекомендаціях Європейського Парламенту та Ради Європейського Союзу «Про основні компетентності для навчання протягом усього життя» від 17 січня 2018 року зазначено, що  володіння іноземною мовою є однією з восьми ключових </a:t>
          </a:r>
          <a:r>
            <a:rPr lang="uk-UA" noProof="0" dirty="0" err="1" smtClean="0"/>
            <a:t>компетентностей</a:t>
          </a:r>
          <a:r>
            <a:rPr lang="uk-UA" noProof="0" dirty="0" smtClean="0"/>
            <a:t>, необхідних для особистої реалізації, всебічного та сталого розвитку, працевлаштування, соціальної єдності та подальшого розвитку демократичної культури.</a:t>
          </a:r>
          <a:endParaRPr lang="uk-UA" noProof="0" dirty="0"/>
        </a:p>
      </dgm:t>
    </dgm:pt>
    <dgm:pt modelId="{AC015007-3FB6-4D12-B1D9-EB02571CD0B0}" type="parTrans" cxnId="{EACCD36B-F28F-4D10-B269-0C6350A433E6}">
      <dgm:prSet/>
      <dgm:spPr/>
      <dgm:t>
        <a:bodyPr/>
        <a:lstStyle/>
        <a:p>
          <a:endParaRPr lang="ru-RU"/>
        </a:p>
      </dgm:t>
    </dgm:pt>
    <dgm:pt modelId="{BC6BB6C6-8B93-4EC7-A0C2-9319154CBF44}" type="sibTrans" cxnId="{EACCD36B-F28F-4D10-B269-0C6350A433E6}">
      <dgm:prSet/>
      <dgm:spPr/>
      <dgm:t>
        <a:bodyPr/>
        <a:lstStyle/>
        <a:p>
          <a:endParaRPr lang="ru-RU"/>
        </a:p>
      </dgm:t>
    </dgm:pt>
    <dgm:pt modelId="{3C023125-5ADC-4437-B306-0974B67591B1}">
      <dgm:prSet phldrT="[Текст]"/>
      <dgm:spPr>
        <a:ln w="38100">
          <a:solidFill>
            <a:schemeClr val="accent1">
              <a:lumMod val="75000"/>
            </a:schemeClr>
          </a:solidFill>
        </a:ln>
      </dgm:spPr>
      <dgm:t>
        <a:bodyPr/>
        <a:lstStyle/>
        <a:p>
          <a:r>
            <a:rPr lang="uk-UA" noProof="0" dirty="0" smtClean="0"/>
            <a:t>В Стратегії реформування вищої освіти України стверджується, що однією з проблем цієї сфери, яка на даний час потребує вирішення, є низький рівень володіння англійською мовою здобувачів вищої освіти. </a:t>
          </a:r>
          <a:endParaRPr lang="uk-UA" noProof="0" dirty="0"/>
        </a:p>
      </dgm:t>
    </dgm:pt>
    <dgm:pt modelId="{E8ED5832-3FE3-491A-82CD-219797874C81}" type="parTrans" cxnId="{F4D1CED2-3C1C-4F89-B833-811E2BB60E8A}">
      <dgm:prSet/>
      <dgm:spPr/>
      <dgm:t>
        <a:bodyPr/>
        <a:lstStyle/>
        <a:p>
          <a:endParaRPr lang="ru-RU"/>
        </a:p>
      </dgm:t>
    </dgm:pt>
    <dgm:pt modelId="{325EC76F-D49B-4C86-B5BD-D1D82B71F11B}" type="sibTrans" cxnId="{F4D1CED2-3C1C-4F89-B833-811E2BB60E8A}">
      <dgm:prSet/>
      <dgm:spPr/>
      <dgm:t>
        <a:bodyPr/>
        <a:lstStyle/>
        <a:p>
          <a:endParaRPr lang="ru-RU"/>
        </a:p>
      </dgm:t>
    </dgm:pt>
    <dgm:pt modelId="{4488D437-E4C9-46EF-9659-2C7C97716304}">
      <dgm:prSet phldrT="[Текст]"/>
      <dgm:spPr>
        <a:ln w="38100">
          <a:solidFill>
            <a:schemeClr val="accent1">
              <a:lumMod val="75000"/>
            </a:schemeClr>
          </a:solidFill>
        </a:ln>
      </dgm:spPr>
      <dgm:t>
        <a:bodyPr/>
        <a:lstStyle/>
        <a:p>
          <a:r>
            <a:rPr lang="uk-UA" noProof="0" dirty="0" smtClean="0"/>
            <a:t>В Стратегії розвитку медичної освіти в Україні підкреслюється необхідність володіння англійською мовою для фахівців цієї галузі, що надає можливість слідкувати за швидким темпом розвитку науки у світі.</a:t>
          </a:r>
          <a:endParaRPr lang="uk-UA" noProof="0" dirty="0"/>
        </a:p>
      </dgm:t>
    </dgm:pt>
    <dgm:pt modelId="{FBB6A572-78E3-455B-9DB4-E3803BEA9B64}" type="parTrans" cxnId="{3881BE57-F514-41FA-8FBA-AE9D01063BA0}">
      <dgm:prSet/>
      <dgm:spPr/>
      <dgm:t>
        <a:bodyPr/>
        <a:lstStyle/>
        <a:p>
          <a:endParaRPr lang="ru-RU"/>
        </a:p>
      </dgm:t>
    </dgm:pt>
    <dgm:pt modelId="{7D60BD6B-C0DB-4A6A-A9E9-2708B9FC8270}" type="sibTrans" cxnId="{3881BE57-F514-41FA-8FBA-AE9D01063BA0}">
      <dgm:prSet/>
      <dgm:spPr/>
      <dgm:t>
        <a:bodyPr/>
        <a:lstStyle/>
        <a:p>
          <a:endParaRPr lang="ru-RU"/>
        </a:p>
      </dgm:t>
    </dgm:pt>
    <dgm:pt modelId="{31671FA5-D692-4B0C-BF83-777A59D150E6}">
      <dgm:prSet phldrT="[Текст]"/>
      <dgm:spPr>
        <a:ln w="38100">
          <a:solidFill>
            <a:schemeClr val="accent1">
              <a:lumMod val="75000"/>
            </a:schemeClr>
          </a:solidFill>
        </a:ln>
      </dgm:spPr>
      <dgm:t>
        <a:bodyPr/>
        <a:lstStyle/>
        <a:p>
          <a:r>
            <a:rPr lang="uk-UA" noProof="0" dirty="0" smtClean="0"/>
            <a:t>В Концептуальних засадах державної політики щодо розвитку англійської мови у сфері вищої освіти наголошується, що англійська мова є ключовою компетентністю сучасної людини, головним інструментом міжнародного спілкування в академічному та професійному житті, засобом доступу до знань, умовою ефективної світової інтеграції та фактором економічного зростання країни. Університетам рекомендується переглянути та збільшити кількість годин, виділених на курс англійської мови професійного спрямування. </a:t>
          </a:r>
          <a:endParaRPr lang="uk-UA" noProof="0" dirty="0"/>
        </a:p>
      </dgm:t>
    </dgm:pt>
    <dgm:pt modelId="{6C1D3AEE-E766-4A72-84EA-A88A85D83EBE}" type="parTrans" cxnId="{5E021C5C-D30E-44D7-BB25-BDB0C1FDA09F}">
      <dgm:prSet/>
      <dgm:spPr/>
      <dgm:t>
        <a:bodyPr/>
        <a:lstStyle/>
        <a:p>
          <a:endParaRPr lang="ru-RU"/>
        </a:p>
      </dgm:t>
    </dgm:pt>
    <dgm:pt modelId="{71828C92-EB69-4F9F-8A87-23977F46EF19}" type="sibTrans" cxnId="{5E021C5C-D30E-44D7-BB25-BDB0C1FDA09F}">
      <dgm:prSet/>
      <dgm:spPr/>
      <dgm:t>
        <a:bodyPr/>
        <a:lstStyle/>
        <a:p>
          <a:endParaRPr lang="ru-RU"/>
        </a:p>
      </dgm:t>
    </dgm:pt>
    <dgm:pt modelId="{255ACBBE-C99A-4B69-BD7E-F0FA08AD49A3}">
      <dgm:prSet phldrT="[Текст]"/>
      <dgm:spPr>
        <a:ln w="38100">
          <a:solidFill>
            <a:schemeClr val="accent1">
              <a:lumMod val="75000"/>
            </a:schemeClr>
          </a:solidFill>
        </a:ln>
      </dgm:spPr>
      <dgm:t>
        <a:bodyPr/>
        <a:lstStyle/>
        <a:p>
          <a:r>
            <a:rPr lang="uk-UA" noProof="0" dirty="0" smtClean="0"/>
            <a:t>Підвищення вимог до професійної іншомовної підготовки медиків призвело до включення до ліцензійних інтегрованих іспитів «Крок 1» </a:t>
          </a:r>
          <a:r>
            <a:rPr lang="uk-UA" noProof="0" dirty="0" err="1" smtClean="0"/>
            <a:t>субтесту</a:t>
          </a:r>
          <a:r>
            <a:rPr lang="uk-UA" noProof="0" dirty="0" smtClean="0"/>
            <a:t> із завдань англійською мовою. Підготовка студентів до успішного складання </a:t>
          </a:r>
          <a:r>
            <a:rPr lang="uk-UA" noProof="0" dirty="0" err="1" smtClean="0"/>
            <a:t>субтесту</a:t>
          </a:r>
          <a:r>
            <a:rPr lang="uk-UA" noProof="0" dirty="0" smtClean="0"/>
            <a:t> є важливою частиною освітнього процесу медичного університету і вимагає вдосконалення та підтримання необхідного рівня володіння англійською мовою, що можливо лише за умови постійної роботи та практики.</a:t>
          </a:r>
          <a:endParaRPr lang="uk-UA" noProof="0" dirty="0"/>
        </a:p>
      </dgm:t>
    </dgm:pt>
    <dgm:pt modelId="{1BC4A1E3-D322-4560-B1D0-6858E8092594}" type="parTrans" cxnId="{10000EE5-62FD-4CBE-B1CE-3B3187BE5881}">
      <dgm:prSet/>
      <dgm:spPr/>
      <dgm:t>
        <a:bodyPr/>
        <a:lstStyle/>
        <a:p>
          <a:endParaRPr lang="ru-RU"/>
        </a:p>
      </dgm:t>
    </dgm:pt>
    <dgm:pt modelId="{F94F6EC0-D1F0-4510-B225-B5E09E7745FD}" type="sibTrans" cxnId="{10000EE5-62FD-4CBE-B1CE-3B3187BE5881}">
      <dgm:prSet/>
      <dgm:spPr/>
      <dgm:t>
        <a:bodyPr/>
        <a:lstStyle/>
        <a:p>
          <a:endParaRPr lang="ru-RU"/>
        </a:p>
      </dgm:t>
    </dgm:pt>
    <dgm:pt modelId="{7B7D007B-0AE5-40F2-84FE-A0B83076EBAF}" type="pres">
      <dgm:prSet presAssocID="{20FF041E-70E9-4DEF-A8A0-5710D8A28CD8}" presName="Name0" presStyleCnt="0">
        <dgm:presLayoutVars>
          <dgm:chPref val="1"/>
          <dgm:dir/>
          <dgm:animOne val="branch"/>
          <dgm:animLvl val="lvl"/>
          <dgm:resizeHandles/>
        </dgm:presLayoutVars>
      </dgm:prSet>
      <dgm:spPr/>
    </dgm:pt>
    <dgm:pt modelId="{B8AAD5CD-8FCC-4075-A40C-442CF05D889F}" type="pres">
      <dgm:prSet presAssocID="{6D2A7F49-2766-46C5-91AF-896BF8DCFFD3}" presName="vertOne" presStyleCnt="0"/>
      <dgm:spPr/>
    </dgm:pt>
    <dgm:pt modelId="{02034A0A-F225-424B-B732-BC3FF64F4F35}" type="pres">
      <dgm:prSet presAssocID="{6D2A7F49-2766-46C5-91AF-896BF8DCFFD3}" presName="txOne" presStyleLbl="node0" presStyleIdx="0" presStyleCnt="5">
        <dgm:presLayoutVars>
          <dgm:chPref val="3"/>
        </dgm:presLayoutVars>
      </dgm:prSet>
      <dgm:spPr/>
    </dgm:pt>
    <dgm:pt modelId="{97A88152-9E57-456E-B10D-5F6CFE451239}" type="pres">
      <dgm:prSet presAssocID="{6D2A7F49-2766-46C5-91AF-896BF8DCFFD3}" presName="horzOne" presStyleCnt="0"/>
      <dgm:spPr/>
    </dgm:pt>
    <dgm:pt modelId="{2069CA5A-5023-468A-892E-F4FDDF6E2DD9}" type="pres">
      <dgm:prSet presAssocID="{BC6BB6C6-8B93-4EC7-A0C2-9319154CBF44}" presName="sibSpaceOne" presStyleCnt="0"/>
      <dgm:spPr/>
    </dgm:pt>
    <dgm:pt modelId="{E43AE566-CE66-4BE3-86E8-3898B7589CE7}" type="pres">
      <dgm:prSet presAssocID="{3C023125-5ADC-4437-B306-0974B67591B1}" presName="vertOne" presStyleCnt="0"/>
      <dgm:spPr/>
    </dgm:pt>
    <dgm:pt modelId="{1E6236A7-1F1E-41BB-A94B-0628CB916F75}" type="pres">
      <dgm:prSet presAssocID="{3C023125-5ADC-4437-B306-0974B67591B1}" presName="txOne" presStyleLbl="node0" presStyleIdx="1" presStyleCnt="5">
        <dgm:presLayoutVars>
          <dgm:chPref val="3"/>
        </dgm:presLayoutVars>
      </dgm:prSet>
      <dgm:spPr/>
    </dgm:pt>
    <dgm:pt modelId="{0C595294-AE46-4417-8E4A-E270B113F01D}" type="pres">
      <dgm:prSet presAssocID="{3C023125-5ADC-4437-B306-0974B67591B1}" presName="horzOne" presStyleCnt="0"/>
      <dgm:spPr/>
    </dgm:pt>
    <dgm:pt modelId="{7BDC712C-899C-404F-BFFF-9A521AC3428A}" type="pres">
      <dgm:prSet presAssocID="{325EC76F-D49B-4C86-B5BD-D1D82B71F11B}" presName="sibSpaceOne" presStyleCnt="0"/>
      <dgm:spPr/>
    </dgm:pt>
    <dgm:pt modelId="{0EF7645B-A353-4FA8-90D1-520F3C26D689}" type="pres">
      <dgm:prSet presAssocID="{4488D437-E4C9-46EF-9659-2C7C97716304}" presName="vertOne" presStyleCnt="0"/>
      <dgm:spPr/>
    </dgm:pt>
    <dgm:pt modelId="{7A0FAC05-CC00-4223-AD90-CD1C1C515184}" type="pres">
      <dgm:prSet presAssocID="{4488D437-E4C9-46EF-9659-2C7C97716304}" presName="txOne" presStyleLbl="node0" presStyleIdx="2" presStyleCnt="5">
        <dgm:presLayoutVars>
          <dgm:chPref val="3"/>
        </dgm:presLayoutVars>
      </dgm:prSet>
      <dgm:spPr/>
    </dgm:pt>
    <dgm:pt modelId="{4BFBF51E-A157-45FE-A1D8-E96DD7A9F65A}" type="pres">
      <dgm:prSet presAssocID="{4488D437-E4C9-46EF-9659-2C7C97716304}" presName="horzOne" presStyleCnt="0"/>
      <dgm:spPr/>
    </dgm:pt>
    <dgm:pt modelId="{3F46382D-7FA4-41EE-B305-F54B9CBE66E1}" type="pres">
      <dgm:prSet presAssocID="{7D60BD6B-C0DB-4A6A-A9E9-2708B9FC8270}" presName="sibSpaceOne" presStyleCnt="0"/>
      <dgm:spPr/>
    </dgm:pt>
    <dgm:pt modelId="{EA028EB9-FA95-478D-AEDF-508BA5AE486B}" type="pres">
      <dgm:prSet presAssocID="{31671FA5-D692-4B0C-BF83-777A59D150E6}" presName="vertOne" presStyleCnt="0"/>
      <dgm:spPr/>
    </dgm:pt>
    <dgm:pt modelId="{F6353FBF-FC66-42D0-AE07-25097E113F18}" type="pres">
      <dgm:prSet presAssocID="{31671FA5-D692-4B0C-BF83-777A59D150E6}" presName="txOne" presStyleLbl="node0" presStyleIdx="3" presStyleCnt="5">
        <dgm:presLayoutVars>
          <dgm:chPref val="3"/>
        </dgm:presLayoutVars>
      </dgm:prSet>
      <dgm:spPr/>
    </dgm:pt>
    <dgm:pt modelId="{CC375D78-C69F-4080-979B-072C0E470D91}" type="pres">
      <dgm:prSet presAssocID="{31671FA5-D692-4B0C-BF83-777A59D150E6}" presName="horzOne" presStyleCnt="0"/>
      <dgm:spPr/>
    </dgm:pt>
    <dgm:pt modelId="{FEEC7FFD-5B39-449F-B4AD-8F3F4AD8CF9D}" type="pres">
      <dgm:prSet presAssocID="{71828C92-EB69-4F9F-8A87-23977F46EF19}" presName="sibSpaceOne" presStyleCnt="0"/>
      <dgm:spPr/>
    </dgm:pt>
    <dgm:pt modelId="{AFD5DC0C-F765-4E9C-8947-B36540425B87}" type="pres">
      <dgm:prSet presAssocID="{255ACBBE-C99A-4B69-BD7E-F0FA08AD49A3}" presName="vertOne" presStyleCnt="0"/>
      <dgm:spPr/>
    </dgm:pt>
    <dgm:pt modelId="{91284283-1A48-46E9-9D2B-C98C3BD3C8D8}" type="pres">
      <dgm:prSet presAssocID="{255ACBBE-C99A-4B69-BD7E-F0FA08AD49A3}" presName="txOne" presStyleLbl="node0" presStyleIdx="4" presStyleCnt="5">
        <dgm:presLayoutVars>
          <dgm:chPref val="3"/>
        </dgm:presLayoutVars>
      </dgm:prSet>
      <dgm:spPr/>
    </dgm:pt>
    <dgm:pt modelId="{9DD6957B-9E67-4C98-82D8-F026D374AED1}" type="pres">
      <dgm:prSet presAssocID="{255ACBBE-C99A-4B69-BD7E-F0FA08AD49A3}" presName="horzOne" presStyleCnt="0"/>
      <dgm:spPr/>
    </dgm:pt>
  </dgm:ptLst>
  <dgm:cxnLst>
    <dgm:cxn modelId="{D853EE1F-E17E-46A7-B9EE-F937789E7C67}" type="presOf" srcId="{4488D437-E4C9-46EF-9659-2C7C97716304}" destId="{7A0FAC05-CC00-4223-AD90-CD1C1C515184}" srcOrd="0" destOrd="0" presId="urn:microsoft.com/office/officeart/2005/8/layout/hierarchy4"/>
    <dgm:cxn modelId="{5E021C5C-D30E-44D7-BB25-BDB0C1FDA09F}" srcId="{20FF041E-70E9-4DEF-A8A0-5710D8A28CD8}" destId="{31671FA5-D692-4B0C-BF83-777A59D150E6}" srcOrd="3" destOrd="0" parTransId="{6C1D3AEE-E766-4A72-84EA-A88A85D83EBE}" sibTransId="{71828C92-EB69-4F9F-8A87-23977F46EF19}"/>
    <dgm:cxn modelId="{F4D1CED2-3C1C-4F89-B833-811E2BB60E8A}" srcId="{20FF041E-70E9-4DEF-A8A0-5710D8A28CD8}" destId="{3C023125-5ADC-4437-B306-0974B67591B1}" srcOrd="1" destOrd="0" parTransId="{E8ED5832-3FE3-491A-82CD-219797874C81}" sibTransId="{325EC76F-D49B-4C86-B5BD-D1D82B71F11B}"/>
    <dgm:cxn modelId="{3881BE57-F514-41FA-8FBA-AE9D01063BA0}" srcId="{20FF041E-70E9-4DEF-A8A0-5710D8A28CD8}" destId="{4488D437-E4C9-46EF-9659-2C7C97716304}" srcOrd="2" destOrd="0" parTransId="{FBB6A572-78E3-455B-9DB4-E3803BEA9B64}" sibTransId="{7D60BD6B-C0DB-4A6A-A9E9-2708B9FC8270}"/>
    <dgm:cxn modelId="{EBFA4C1D-A348-45B0-BE4C-126A0D87149C}" type="presOf" srcId="{3C023125-5ADC-4437-B306-0974B67591B1}" destId="{1E6236A7-1F1E-41BB-A94B-0628CB916F75}" srcOrd="0" destOrd="0" presId="urn:microsoft.com/office/officeart/2005/8/layout/hierarchy4"/>
    <dgm:cxn modelId="{EACCD36B-F28F-4D10-B269-0C6350A433E6}" srcId="{20FF041E-70E9-4DEF-A8A0-5710D8A28CD8}" destId="{6D2A7F49-2766-46C5-91AF-896BF8DCFFD3}" srcOrd="0" destOrd="0" parTransId="{AC015007-3FB6-4D12-B1D9-EB02571CD0B0}" sibTransId="{BC6BB6C6-8B93-4EC7-A0C2-9319154CBF44}"/>
    <dgm:cxn modelId="{70C87D1A-5A6A-4024-BE39-E56BC3DEC68A}" type="presOf" srcId="{255ACBBE-C99A-4B69-BD7E-F0FA08AD49A3}" destId="{91284283-1A48-46E9-9D2B-C98C3BD3C8D8}" srcOrd="0" destOrd="0" presId="urn:microsoft.com/office/officeart/2005/8/layout/hierarchy4"/>
    <dgm:cxn modelId="{12ABCA69-00C9-481A-AB6F-BE4127797A44}" type="presOf" srcId="{31671FA5-D692-4B0C-BF83-777A59D150E6}" destId="{F6353FBF-FC66-42D0-AE07-25097E113F18}" srcOrd="0" destOrd="0" presId="urn:microsoft.com/office/officeart/2005/8/layout/hierarchy4"/>
    <dgm:cxn modelId="{54C1D3CE-B77C-41B4-B978-A3A81AE3E54D}" type="presOf" srcId="{20FF041E-70E9-4DEF-A8A0-5710D8A28CD8}" destId="{7B7D007B-0AE5-40F2-84FE-A0B83076EBAF}" srcOrd="0" destOrd="0" presId="urn:microsoft.com/office/officeart/2005/8/layout/hierarchy4"/>
    <dgm:cxn modelId="{251A9CB7-048A-4929-862D-88E34B13F5E2}" type="presOf" srcId="{6D2A7F49-2766-46C5-91AF-896BF8DCFFD3}" destId="{02034A0A-F225-424B-B732-BC3FF64F4F35}" srcOrd="0" destOrd="0" presId="urn:microsoft.com/office/officeart/2005/8/layout/hierarchy4"/>
    <dgm:cxn modelId="{10000EE5-62FD-4CBE-B1CE-3B3187BE5881}" srcId="{20FF041E-70E9-4DEF-A8A0-5710D8A28CD8}" destId="{255ACBBE-C99A-4B69-BD7E-F0FA08AD49A3}" srcOrd="4" destOrd="0" parTransId="{1BC4A1E3-D322-4560-B1D0-6858E8092594}" sibTransId="{F94F6EC0-D1F0-4510-B225-B5E09E7745FD}"/>
    <dgm:cxn modelId="{7F22A095-F2CC-40CC-897B-AB1D8EF8CA66}" type="presParOf" srcId="{7B7D007B-0AE5-40F2-84FE-A0B83076EBAF}" destId="{B8AAD5CD-8FCC-4075-A40C-442CF05D889F}" srcOrd="0" destOrd="0" presId="urn:microsoft.com/office/officeart/2005/8/layout/hierarchy4"/>
    <dgm:cxn modelId="{7191BB54-BEF1-4867-9AAC-C735D7411D5D}" type="presParOf" srcId="{B8AAD5CD-8FCC-4075-A40C-442CF05D889F}" destId="{02034A0A-F225-424B-B732-BC3FF64F4F35}" srcOrd="0" destOrd="0" presId="urn:microsoft.com/office/officeart/2005/8/layout/hierarchy4"/>
    <dgm:cxn modelId="{290CE1D0-A8B0-4B91-8720-FCBD40E999C2}" type="presParOf" srcId="{B8AAD5CD-8FCC-4075-A40C-442CF05D889F}" destId="{97A88152-9E57-456E-B10D-5F6CFE451239}" srcOrd="1" destOrd="0" presId="urn:microsoft.com/office/officeart/2005/8/layout/hierarchy4"/>
    <dgm:cxn modelId="{FFC51C41-2C57-4A98-89BB-CC322E780F1C}" type="presParOf" srcId="{7B7D007B-0AE5-40F2-84FE-A0B83076EBAF}" destId="{2069CA5A-5023-468A-892E-F4FDDF6E2DD9}" srcOrd="1" destOrd="0" presId="urn:microsoft.com/office/officeart/2005/8/layout/hierarchy4"/>
    <dgm:cxn modelId="{DC56139C-198F-4C6A-8758-2564ECDB1AD8}" type="presParOf" srcId="{7B7D007B-0AE5-40F2-84FE-A0B83076EBAF}" destId="{E43AE566-CE66-4BE3-86E8-3898B7589CE7}" srcOrd="2" destOrd="0" presId="urn:microsoft.com/office/officeart/2005/8/layout/hierarchy4"/>
    <dgm:cxn modelId="{04692632-65E8-4667-98CC-4A85AD6BE4F4}" type="presParOf" srcId="{E43AE566-CE66-4BE3-86E8-3898B7589CE7}" destId="{1E6236A7-1F1E-41BB-A94B-0628CB916F75}" srcOrd="0" destOrd="0" presId="urn:microsoft.com/office/officeart/2005/8/layout/hierarchy4"/>
    <dgm:cxn modelId="{822BD48E-17E5-42F8-9273-C902828B4F36}" type="presParOf" srcId="{E43AE566-CE66-4BE3-86E8-3898B7589CE7}" destId="{0C595294-AE46-4417-8E4A-E270B113F01D}" srcOrd="1" destOrd="0" presId="urn:microsoft.com/office/officeart/2005/8/layout/hierarchy4"/>
    <dgm:cxn modelId="{E813D94A-6415-4694-BBDB-D7B13B71680F}" type="presParOf" srcId="{7B7D007B-0AE5-40F2-84FE-A0B83076EBAF}" destId="{7BDC712C-899C-404F-BFFF-9A521AC3428A}" srcOrd="3" destOrd="0" presId="urn:microsoft.com/office/officeart/2005/8/layout/hierarchy4"/>
    <dgm:cxn modelId="{3894A997-B284-42CE-9FF6-42B56B7A1CB3}" type="presParOf" srcId="{7B7D007B-0AE5-40F2-84FE-A0B83076EBAF}" destId="{0EF7645B-A353-4FA8-90D1-520F3C26D689}" srcOrd="4" destOrd="0" presId="urn:microsoft.com/office/officeart/2005/8/layout/hierarchy4"/>
    <dgm:cxn modelId="{0E8340C4-0EDB-4169-B116-FB5217338CFF}" type="presParOf" srcId="{0EF7645B-A353-4FA8-90D1-520F3C26D689}" destId="{7A0FAC05-CC00-4223-AD90-CD1C1C515184}" srcOrd="0" destOrd="0" presId="urn:microsoft.com/office/officeart/2005/8/layout/hierarchy4"/>
    <dgm:cxn modelId="{1D4C6634-9BBF-4FCB-8E9C-D53520372CCA}" type="presParOf" srcId="{0EF7645B-A353-4FA8-90D1-520F3C26D689}" destId="{4BFBF51E-A157-45FE-A1D8-E96DD7A9F65A}" srcOrd="1" destOrd="0" presId="urn:microsoft.com/office/officeart/2005/8/layout/hierarchy4"/>
    <dgm:cxn modelId="{1C9AC70A-8631-4573-8A87-43E390935B0F}" type="presParOf" srcId="{7B7D007B-0AE5-40F2-84FE-A0B83076EBAF}" destId="{3F46382D-7FA4-41EE-B305-F54B9CBE66E1}" srcOrd="5" destOrd="0" presId="urn:microsoft.com/office/officeart/2005/8/layout/hierarchy4"/>
    <dgm:cxn modelId="{5B2A6362-B7F8-4E51-A847-3283209BA77B}" type="presParOf" srcId="{7B7D007B-0AE5-40F2-84FE-A0B83076EBAF}" destId="{EA028EB9-FA95-478D-AEDF-508BA5AE486B}" srcOrd="6" destOrd="0" presId="urn:microsoft.com/office/officeart/2005/8/layout/hierarchy4"/>
    <dgm:cxn modelId="{2A725FD8-F443-42DE-8A5C-B6AB371A6748}" type="presParOf" srcId="{EA028EB9-FA95-478D-AEDF-508BA5AE486B}" destId="{F6353FBF-FC66-42D0-AE07-25097E113F18}" srcOrd="0" destOrd="0" presId="urn:microsoft.com/office/officeart/2005/8/layout/hierarchy4"/>
    <dgm:cxn modelId="{B765A090-D500-45D6-AE3D-69CAFAF78AAF}" type="presParOf" srcId="{EA028EB9-FA95-478D-AEDF-508BA5AE486B}" destId="{CC375D78-C69F-4080-979B-072C0E470D91}" srcOrd="1" destOrd="0" presId="urn:microsoft.com/office/officeart/2005/8/layout/hierarchy4"/>
    <dgm:cxn modelId="{A2FF93BA-1A81-4094-9AB6-5236A3CDB8F1}" type="presParOf" srcId="{7B7D007B-0AE5-40F2-84FE-A0B83076EBAF}" destId="{FEEC7FFD-5B39-449F-B4AD-8F3F4AD8CF9D}" srcOrd="7" destOrd="0" presId="urn:microsoft.com/office/officeart/2005/8/layout/hierarchy4"/>
    <dgm:cxn modelId="{FCB31188-5C1B-409B-AFB3-A7DDEA3EF6B1}" type="presParOf" srcId="{7B7D007B-0AE5-40F2-84FE-A0B83076EBAF}" destId="{AFD5DC0C-F765-4E9C-8947-B36540425B87}" srcOrd="8" destOrd="0" presId="urn:microsoft.com/office/officeart/2005/8/layout/hierarchy4"/>
    <dgm:cxn modelId="{DDD53ED6-908F-467F-8A8B-CAFEE4BE627B}" type="presParOf" srcId="{AFD5DC0C-F765-4E9C-8947-B36540425B87}" destId="{91284283-1A48-46E9-9D2B-C98C3BD3C8D8}" srcOrd="0" destOrd="0" presId="urn:microsoft.com/office/officeart/2005/8/layout/hierarchy4"/>
    <dgm:cxn modelId="{CDF57196-D62E-4B75-8E2A-55736B1B34FD}" type="presParOf" srcId="{AFD5DC0C-F765-4E9C-8947-B36540425B87}" destId="{9DD6957B-9E67-4C98-82D8-F026D374AED1}"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034A0A-F225-424B-B732-BC3FF64F4F35}">
      <dsp:nvSpPr>
        <dsp:cNvPr id="0" name=""/>
        <dsp:cNvSpPr/>
      </dsp:nvSpPr>
      <dsp:spPr>
        <a:xfrm>
          <a:off x="1000" y="0"/>
          <a:ext cx="1770624" cy="5418667"/>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38100">
          <a:solidFill>
            <a:schemeClr val="accent1">
              <a:lumMod val="75000"/>
            </a:schemeClr>
          </a:solid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uk-UA" sz="1200" kern="1200" noProof="0" dirty="0" smtClean="0"/>
            <a:t>В Рекомендаціях Європейського Парламенту та Ради Європейського Союзу «Про основні компетентності для навчання протягом усього життя» від 17 січня 2018 року зазначено, що  володіння іноземною мовою є однією з восьми ключових </a:t>
          </a:r>
          <a:r>
            <a:rPr lang="uk-UA" sz="1200" kern="1200" noProof="0" dirty="0" err="1" smtClean="0"/>
            <a:t>компетентностей</a:t>
          </a:r>
          <a:r>
            <a:rPr lang="uk-UA" sz="1200" kern="1200" noProof="0" dirty="0" smtClean="0"/>
            <a:t>, необхідних для особистої реалізації, всебічного та сталого розвитку, працевлаштування, соціальної єдності та подальшого розвитку демократичної культури.</a:t>
          </a:r>
          <a:endParaRPr lang="uk-UA" sz="1200" kern="1200" noProof="0" dirty="0"/>
        </a:p>
      </dsp:txBody>
      <dsp:txXfrm>
        <a:off x="52860" y="51860"/>
        <a:ext cx="1666904" cy="5314947"/>
      </dsp:txXfrm>
    </dsp:sp>
    <dsp:sp modelId="{1E6236A7-1F1E-41BB-A94B-0628CB916F75}">
      <dsp:nvSpPr>
        <dsp:cNvPr id="0" name=""/>
        <dsp:cNvSpPr/>
      </dsp:nvSpPr>
      <dsp:spPr>
        <a:xfrm>
          <a:off x="2069089" y="0"/>
          <a:ext cx="1770624" cy="5418667"/>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38100">
          <a:solidFill>
            <a:schemeClr val="accent1">
              <a:lumMod val="75000"/>
            </a:schemeClr>
          </a:solid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uk-UA" sz="1200" kern="1200" noProof="0" dirty="0" smtClean="0"/>
            <a:t>В Стратегії реформування вищої освіти України стверджується, що однією з проблем цієї сфери, яка на даний час потребує вирішення, є низький рівень володіння англійською мовою здобувачів вищої освіти. </a:t>
          </a:r>
          <a:endParaRPr lang="uk-UA" sz="1200" kern="1200" noProof="0" dirty="0"/>
        </a:p>
      </dsp:txBody>
      <dsp:txXfrm>
        <a:off x="2120949" y="51860"/>
        <a:ext cx="1666904" cy="5314947"/>
      </dsp:txXfrm>
    </dsp:sp>
    <dsp:sp modelId="{7A0FAC05-CC00-4223-AD90-CD1C1C515184}">
      <dsp:nvSpPr>
        <dsp:cNvPr id="0" name=""/>
        <dsp:cNvSpPr/>
      </dsp:nvSpPr>
      <dsp:spPr>
        <a:xfrm>
          <a:off x="4137178" y="0"/>
          <a:ext cx="1770624" cy="5418667"/>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38100">
          <a:solidFill>
            <a:schemeClr val="accent1">
              <a:lumMod val="75000"/>
            </a:schemeClr>
          </a:solid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uk-UA" sz="1200" kern="1200" noProof="0" dirty="0" smtClean="0"/>
            <a:t>В Стратегії розвитку медичної освіти в Україні підкреслюється необхідність володіння англійською мовою для фахівців цієї галузі, що надає можливість слідкувати за швидким темпом розвитку науки у світі.</a:t>
          </a:r>
          <a:endParaRPr lang="uk-UA" sz="1200" kern="1200" noProof="0" dirty="0"/>
        </a:p>
      </dsp:txBody>
      <dsp:txXfrm>
        <a:off x="4189038" y="51860"/>
        <a:ext cx="1666904" cy="5314947"/>
      </dsp:txXfrm>
    </dsp:sp>
    <dsp:sp modelId="{F6353FBF-FC66-42D0-AE07-25097E113F18}">
      <dsp:nvSpPr>
        <dsp:cNvPr id="0" name=""/>
        <dsp:cNvSpPr/>
      </dsp:nvSpPr>
      <dsp:spPr>
        <a:xfrm>
          <a:off x="6205267" y="0"/>
          <a:ext cx="1770624" cy="5418667"/>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38100">
          <a:solidFill>
            <a:schemeClr val="accent1">
              <a:lumMod val="75000"/>
            </a:schemeClr>
          </a:solid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uk-UA" sz="1200" kern="1200" noProof="0" dirty="0" smtClean="0"/>
            <a:t>В Концептуальних засадах державної політики щодо розвитку англійської мови у сфері вищої освіти наголошується, що англійська мова є ключовою компетентністю сучасної людини, головним інструментом міжнародного спілкування в академічному та професійному житті, засобом доступу до знань, умовою ефективної світової інтеграції та фактором економічного зростання країни. Університетам рекомендується переглянути та збільшити кількість годин, виділених на курс англійської мови професійного спрямування. </a:t>
          </a:r>
          <a:endParaRPr lang="uk-UA" sz="1200" kern="1200" noProof="0" dirty="0"/>
        </a:p>
      </dsp:txBody>
      <dsp:txXfrm>
        <a:off x="6257127" y="51860"/>
        <a:ext cx="1666904" cy="5314947"/>
      </dsp:txXfrm>
    </dsp:sp>
    <dsp:sp modelId="{91284283-1A48-46E9-9D2B-C98C3BD3C8D8}">
      <dsp:nvSpPr>
        <dsp:cNvPr id="0" name=""/>
        <dsp:cNvSpPr/>
      </dsp:nvSpPr>
      <dsp:spPr>
        <a:xfrm>
          <a:off x="8273356" y="0"/>
          <a:ext cx="1770624" cy="5418667"/>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38100">
          <a:solidFill>
            <a:schemeClr val="accent1">
              <a:lumMod val="75000"/>
            </a:schemeClr>
          </a:solid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uk-UA" sz="1200" kern="1200" noProof="0" dirty="0" smtClean="0"/>
            <a:t>Підвищення вимог до професійної іншомовної підготовки медиків призвело до включення до ліцензійних інтегрованих іспитів «Крок 1» </a:t>
          </a:r>
          <a:r>
            <a:rPr lang="uk-UA" sz="1200" kern="1200" noProof="0" dirty="0" err="1" smtClean="0"/>
            <a:t>субтесту</a:t>
          </a:r>
          <a:r>
            <a:rPr lang="uk-UA" sz="1200" kern="1200" noProof="0" dirty="0" smtClean="0"/>
            <a:t> із завдань англійською мовою. Підготовка студентів до успішного складання </a:t>
          </a:r>
          <a:r>
            <a:rPr lang="uk-UA" sz="1200" kern="1200" noProof="0" dirty="0" err="1" smtClean="0"/>
            <a:t>субтесту</a:t>
          </a:r>
          <a:r>
            <a:rPr lang="uk-UA" sz="1200" kern="1200" noProof="0" dirty="0" smtClean="0"/>
            <a:t> є важливою частиною освітнього процесу медичного університету і вимагає вдосконалення та підтримання необхідного рівня володіння англійською мовою, що можливо лише за умови постійної роботи та практики.</a:t>
          </a:r>
          <a:endParaRPr lang="uk-UA" sz="1200" kern="1200" noProof="0" dirty="0"/>
        </a:p>
      </dsp:txBody>
      <dsp:txXfrm>
        <a:off x="8325216" y="51860"/>
        <a:ext cx="1666904" cy="53149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uk-UA" smtClean="0"/>
              <a:t>Зразок заголовка</a:t>
            </a:r>
            <a:endParaRPr lang="uk-UA"/>
          </a:p>
        </p:txBody>
      </p:sp>
      <p:sp>
        <p:nvSpPr>
          <p:cNvPr id="3" name="Пі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smtClean="0"/>
              <a:t>Клацніть, щоб редагувати стиль зразка підзаголовка</a:t>
            </a:r>
            <a:endParaRPr lang="uk-UA"/>
          </a:p>
        </p:txBody>
      </p:sp>
      <p:sp>
        <p:nvSpPr>
          <p:cNvPr id="4" name="Місце для дати 3"/>
          <p:cNvSpPr>
            <a:spLocks noGrp="1"/>
          </p:cNvSpPr>
          <p:nvPr>
            <p:ph type="dt" sz="half" idx="10"/>
          </p:nvPr>
        </p:nvSpPr>
        <p:spPr/>
        <p:txBody>
          <a:bodyPr/>
          <a:lstStyle/>
          <a:p>
            <a:fld id="{50A8B899-FCC0-470F-AE32-4FF85DFF42B5}" type="datetimeFigureOut">
              <a:rPr lang="uk-UA" smtClean="0"/>
              <a:t>21.12.2020</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772816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місту 2"/>
          <p:cNvSpPr>
            <a:spLocks noGrp="1"/>
          </p:cNvSpPr>
          <p:nvPr>
            <p:ph idx="1"/>
          </p:nvPr>
        </p:nvSpPr>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50A8B899-FCC0-470F-AE32-4FF85DFF42B5}" type="datetimeFigureOut">
              <a:rPr lang="uk-UA" smtClean="0"/>
              <a:t>21.12.2020</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34396170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uk-UA" smtClean="0"/>
              <a:t>Зразок заголовка</a:t>
            </a:r>
            <a:endParaRPr lang="uk-UA"/>
          </a:p>
        </p:txBody>
      </p:sp>
      <p:sp>
        <p:nvSpPr>
          <p:cNvPr id="3" name="Місце для тексту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smtClean="0"/>
              <a:t>Редагувати стиль зразка тексту</a:t>
            </a:r>
          </a:p>
        </p:txBody>
      </p:sp>
      <p:sp>
        <p:nvSpPr>
          <p:cNvPr id="4" name="Місце для дати 3"/>
          <p:cNvSpPr>
            <a:spLocks noGrp="1"/>
          </p:cNvSpPr>
          <p:nvPr>
            <p:ph type="dt" sz="half" idx="10"/>
          </p:nvPr>
        </p:nvSpPr>
        <p:spPr/>
        <p:txBody>
          <a:bodyPr/>
          <a:lstStyle/>
          <a:p>
            <a:fld id="{50A8B899-FCC0-470F-AE32-4FF85DFF42B5}" type="datetimeFigureOut">
              <a:rPr lang="uk-UA" smtClean="0"/>
              <a:t>21.12.2020</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168914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місту 2"/>
          <p:cNvSpPr>
            <a:spLocks noGrp="1"/>
          </p:cNvSpPr>
          <p:nvPr>
            <p:ph sz="half" idx="1"/>
          </p:nvPr>
        </p:nvSpPr>
        <p:spPr>
          <a:xfrm>
            <a:off x="838200" y="1825625"/>
            <a:ext cx="5181600" cy="435133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вмісту 3"/>
          <p:cNvSpPr>
            <a:spLocks noGrp="1"/>
          </p:cNvSpPr>
          <p:nvPr>
            <p:ph sz="half" idx="2"/>
          </p:nvPr>
        </p:nvSpPr>
        <p:spPr>
          <a:xfrm>
            <a:off x="6172200" y="1825625"/>
            <a:ext cx="5181600" cy="435133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5" name="Місце для дати 4"/>
          <p:cNvSpPr>
            <a:spLocks noGrp="1"/>
          </p:cNvSpPr>
          <p:nvPr>
            <p:ph type="dt" sz="half" idx="10"/>
          </p:nvPr>
        </p:nvSpPr>
        <p:spPr/>
        <p:txBody>
          <a:bodyPr/>
          <a:lstStyle/>
          <a:p>
            <a:fld id="{50A8B899-FCC0-470F-AE32-4FF85DFF42B5}" type="datetimeFigureOut">
              <a:rPr lang="uk-UA" smtClean="0"/>
              <a:t>21.12.2020</a:t>
            </a:fld>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190670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uk-UA" smtClean="0"/>
              <a:t>Зразок заголовка</a:t>
            </a:r>
            <a:endParaRPr lang="uk-UA"/>
          </a:p>
        </p:txBody>
      </p:sp>
      <p:sp>
        <p:nvSpPr>
          <p:cNvPr id="3" name="Місце для тексту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4" name="Місце для вмісту 3"/>
          <p:cNvSpPr>
            <a:spLocks noGrp="1"/>
          </p:cNvSpPr>
          <p:nvPr>
            <p:ph sz="half" idx="2"/>
          </p:nvPr>
        </p:nvSpPr>
        <p:spPr>
          <a:xfrm>
            <a:off x="839788" y="2505075"/>
            <a:ext cx="5157787" cy="368458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5" name="Місце для тексту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6" name="Місце для вмісту 5"/>
          <p:cNvSpPr>
            <a:spLocks noGrp="1"/>
          </p:cNvSpPr>
          <p:nvPr>
            <p:ph sz="quarter" idx="4"/>
          </p:nvPr>
        </p:nvSpPr>
        <p:spPr>
          <a:xfrm>
            <a:off x="6172200" y="2505075"/>
            <a:ext cx="5183188" cy="368458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7" name="Місце для дати 6"/>
          <p:cNvSpPr>
            <a:spLocks noGrp="1"/>
          </p:cNvSpPr>
          <p:nvPr>
            <p:ph type="dt" sz="half" idx="10"/>
          </p:nvPr>
        </p:nvSpPr>
        <p:spPr/>
        <p:txBody>
          <a:bodyPr/>
          <a:lstStyle/>
          <a:p>
            <a:fld id="{50A8B899-FCC0-470F-AE32-4FF85DFF42B5}" type="datetimeFigureOut">
              <a:rPr lang="uk-UA" smtClean="0"/>
              <a:t>21.12.2020</a:t>
            </a:fld>
            <a:endParaRPr lang="uk-UA"/>
          </a:p>
        </p:txBody>
      </p:sp>
      <p:sp>
        <p:nvSpPr>
          <p:cNvPr id="8" name="Місце для нижнього колонтитула 7"/>
          <p:cNvSpPr>
            <a:spLocks noGrp="1"/>
          </p:cNvSpPr>
          <p:nvPr>
            <p:ph type="ftr" sz="quarter" idx="11"/>
          </p:nvPr>
        </p:nvSpPr>
        <p:spPr/>
        <p:txBody>
          <a:bodyPr/>
          <a:lstStyle/>
          <a:p>
            <a:endParaRPr lang="uk-UA"/>
          </a:p>
        </p:txBody>
      </p:sp>
      <p:sp>
        <p:nvSpPr>
          <p:cNvPr id="9" name="Місце для номера слайда 8"/>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875151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дати 2"/>
          <p:cNvSpPr>
            <a:spLocks noGrp="1"/>
          </p:cNvSpPr>
          <p:nvPr>
            <p:ph type="dt" sz="half" idx="10"/>
          </p:nvPr>
        </p:nvSpPr>
        <p:spPr/>
        <p:txBody>
          <a:bodyPr/>
          <a:lstStyle/>
          <a:p>
            <a:fld id="{50A8B899-FCC0-470F-AE32-4FF85DFF42B5}" type="datetimeFigureOut">
              <a:rPr lang="uk-UA" smtClean="0"/>
              <a:t>21.12.2020</a:t>
            </a:fld>
            <a:endParaRPr lang="uk-UA"/>
          </a:p>
        </p:txBody>
      </p:sp>
      <p:sp>
        <p:nvSpPr>
          <p:cNvPr id="4" name="Місце для нижнього колонтитула 3"/>
          <p:cNvSpPr>
            <a:spLocks noGrp="1"/>
          </p:cNvSpPr>
          <p:nvPr>
            <p:ph type="ftr" sz="quarter" idx="11"/>
          </p:nvPr>
        </p:nvSpPr>
        <p:spPr/>
        <p:txBody>
          <a:bodyPr/>
          <a:lstStyle/>
          <a:p>
            <a:endParaRPr lang="uk-UA"/>
          </a:p>
        </p:txBody>
      </p:sp>
      <p:sp>
        <p:nvSpPr>
          <p:cNvPr id="5" name="Місце для номера слайда 4"/>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1972477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Місце для дати 1"/>
          <p:cNvSpPr>
            <a:spLocks noGrp="1"/>
          </p:cNvSpPr>
          <p:nvPr>
            <p:ph type="dt" sz="half" idx="10"/>
          </p:nvPr>
        </p:nvSpPr>
        <p:spPr/>
        <p:txBody>
          <a:bodyPr/>
          <a:lstStyle/>
          <a:p>
            <a:fld id="{50A8B899-FCC0-470F-AE32-4FF85DFF42B5}" type="datetimeFigureOut">
              <a:rPr lang="uk-UA" smtClean="0"/>
              <a:t>21.12.2020</a:t>
            </a:fld>
            <a:endParaRPr lang="uk-UA"/>
          </a:p>
        </p:txBody>
      </p:sp>
      <p:sp>
        <p:nvSpPr>
          <p:cNvPr id="3" name="Місце для нижнього колонтитула 2"/>
          <p:cNvSpPr>
            <a:spLocks noGrp="1"/>
          </p:cNvSpPr>
          <p:nvPr>
            <p:ph type="ftr" sz="quarter" idx="11"/>
          </p:nvPr>
        </p:nvSpPr>
        <p:spPr/>
        <p:txBody>
          <a:bodyPr/>
          <a:lstStyle/>
          <a:p>
            <a:endParaRPr lang="uk-UA"/>
          </a:p>
        </p:txBody>
      </p:sp>
      <p:sp>
        <p:nvSpPr>
          <p:cNvPr id="4" name="Місце для номера слайда 3"/>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12797619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uk-UA" smtClean="0"/>
              <a:t>Зразок заголовка</a:t>
            </a:r>
            <a:endParaRPr lang="uk-UA"/>
          </a:p>
        </p:txBody>
      </p:sp>
      <p:sp>
        <p:nvSpPr>
          <p:cNvPr id="3" name="Місце для вмісту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тексту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Редагувати стиль зразка тексту</a:t>
            </a:r>
          </a:p>
        </p:txBody>
      </p:sp>
      <p:sp>
        <p:nvSpPr>
          <p:cNvPr id="5" name="Місце для дати 4"/>
          <p:cNvSpPr>
            <a:spLocks noGrp="1"/>
          </p:cNvSpPr>
          <p:nvPr>
            <p:ph type="dt" sz="half" idx="10"/>
          </p:nvPr>
        </p:nvSpPr>
        <p:spPr/>
        <p:txBody>
          <a:bodyPr/>
          <a:lstStyle/>
          <a:p>
            <a:fld id="{50A8B899-FCC0-470F-AE32-4FF85DFF42B5}" type="datetimeFigureOut">
              <a:rPr lang="uk-UA" smtClean="0"/>
              <a:t>21.12.2020</a:t>
            </a:fld>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2065226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uk-UA" smtClean="0"/>
              <a:t>Зразок заголовка</a:t>
            </a:r>
            <a:endParaRPr lang="uk-UA"/>
          </a:p>
        </p:txBody>
      </p:sp>
      <p:sp>
        <p:nvSpPr>
          <p:cNvPr id="3" name="Місце для зображення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Місце для тексту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Редагувати стиль зразка тексту</a:t>
            </a:r>
          </a:p>
        </p:txBody>
      </p:sp>
      <p:sp>
        <p:nvSpPr>
          <p:cNvPr id="5" name="Місце для дати 4"/>
          <p:cNvSpPr>
            <a:spLocks noGrp="1"/>
          </p:cNvSpPr>
          <p:nvPr>
            <p:ph type="dt" sz="half" idx="10"/>
          </p:nvPr>
        </p:nvSpPr>
        <p:spPr/>
        <p:txBody>
          <a:bodyPr/>
          <a:lstStyle/>
          <a:p>
            <a:fld id="{50A8B899-FCC0-470F-AE32-4FF85DFF42B5}" type="datetimeFigureOut">
              <a:rPr lang="uk-UA" smtClean="0"/>
              <a:t>21.12.2020</a:t>
            </a:fld>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29573664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ертикального тексту 2"/>
          <p:cNvSpPr>
            <a:spLocks noGrp="1"/>
          </p:cNvSpPr>
          <p:nvPr>
            <p:ph type="body" orient="vert" idx="1"/>
          </p:nvPr>
        </p:nvSpPr>
        <p:spPr/>
        <p:txBody>
          <a:bodyPr vert="eaVe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50A8B899-FCC0-470F-AE32-4FF85DFF42B5}" type="datetimeFigureOut">
              <a:rPr lang="uk-UA" smtClean="0"/>
              <a:t>21.12.2020</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1549024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p:cNvSpPr>
            <a:spLocks noGrp="1"/>
          </p:cNvSpPr>
          <p:nvPr>
            <p:ph type="title" orient="vert"/>
          </p:nvPr>
        </p:nvSpPr>
        <p:spPr>
          <a:xfrm>
            <a:off x="8724900" y="365125"/>
            <a:ext cx="2628900" cy="5811838"/>
          </a:xfrm>
        </p:spPr>
        <p:txBody>
          <a:bodyPr vert="eaVert"/>
          <a:lstStyle/>
          <a:p>
            <a:r>
              <a:rPr lang="uk-UA" smtClean="0"/>
              <a:t>Зразок заголовка</a:t>
            </a:r>
            <a:endParaRPr lang="uk-UA"/>
          </a:p>
        </p:txBody>
      </p:sp>
      <p:sp>
        <p:nvSpPr>
          <p:cNvPr id="3" name="Місце для вертикального тексту 2"/>
          <p:cNvSpPr>
            <a:spLocks noGrp="1"/>
          </p:cNvSpPr>
          <p:nvPr>
            <p:ph type="body" orient="vert" idx="1"/>
          </p:nvPr>
        </p:nvSpPr>
        <p:spPr>
          <a:xfrm>
            <a:off x="838200" y="365125"/>
            <a:ext cx="7734300" cy="5811838"/>
          </a:xfrm>
        </p:spPr>
        <p:txBody>
          <a:bodyPr vert="eaVe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50A8B899-FCC0-470F-AE32-4FF85DFF42B5}" type="datetimeFigureOut">
              <a:rPr lang="uk-UA" smtClean="0"/>
              <a:t>21.12.2020</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3530279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заголовка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uk-UA" smtClean="0"/>
              <a:t>Зразок заголовка</a:t>
            </a:r>
            <a:endParaRPr lang="uk-UA"/>
          </a:p>
        </p:txBody>
      </p:sp>
      <p:sp>
        <p:nvSpPr>
          <p:cNvPr id="3" name="Місце для тексту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A8B899-FCC0-470F-AE32-4FF85DFF42B5}" type="datetimeFigureOut">
              <a:rPr lang="uk-UA" smtClean="0"/>
              <a:t>21.12.2020</a:t>
            </a:fld>
            <a:endParaRPr lang="uk-UA"/>
          </a:p>
        </p:txBody>
      </p:sp>
      <p:sp>
        <p:nvSpPr>
          <p:cNvPr id="5" name="Місце для нижнього колонтитула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Місце для номера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11BA6F-7DAD-4A4E-A97B-3E37D745731E}" type="slidenum">
              <a:rPr lang="uk-UA" smtClean="0"/>
              <a:t>‹#›</a:t>
            </a:fld>
            <a:endParaRPr lang="uk-UA"/>
          </a:p>
        </p:txBody>
      </p:sp>
    </p:spTree>
    <p:extLst>
      <p:ext uri="{BB962C8B-B14F-4D97-AF65-F5344CB8AC3E}">
        <p14:creationId xmlns:p14="http://schemas.microsoft.com/office/powerpoint/2010/main" val="13431014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r="34876"/>
          <a:stretch/>
        </p:blipFill>
        <p:spPr>
          <a:xfrm>
            <a:off x="0" y="0"/>
            <a:ext cx="12250057" cy="6858000"/>
          </a:xfrm>
          <a:prstGeom prst="rect">
            <a:avLst/>
          </a:prstGeom>
        </p:spPr>
      </p:pic>
      <p:sp>
        <p:nvSpPr>
          <p:cNvPr id="5" name="Прямоугольник 2"/>
          <p:cNvSpPr/>
          <p:nvPr/>
        </p:nvSpPr>
        <p:spPr>
          <a:xfrm>
            <a:off x="2525487" y="851379"/>
            <a:ext cx="9489990" cy="4093428"/>
          </a:xfrm>
          <a:prstGeom prst="rect">
            <a:avLst/>
          </a:prstGeom>
        </p:spPr>
        <p:txBody>
          <a:bodyPr wrap="square">
            <a:spAutoFit/>
          </a:bodyPr>
          <a:lstStyle/>
          <a:p>
            <a:pPr algn="ctr"/>
            <a:r>
              <a:rPr lang="uk-UA" sz="3200" b="1" i="1" dirty="0" smtClean="0">
                <a:solidFill>
                  <a:schemeClr val="accent1">
                    <a:lumMod val="50000"/>
                  </a:schemeClr>
                </a:solidFill>
                <a:latin typeface="Times New Roman" pitchFamily="18" charset="0"/>
                <a:cs typeface="Times New Roman" pitchFamily="18" charset="0"/>
              </a:rPr>
              <a:t>Кафедра іноземних мов з курсом латинської мови та медичної термінології</a:t>
            </a:r>
          </a:p>
          <a:p>
            <a:pPr algn="ctr"/>
            <a:endParaRPr lang="uk-UA" sz="3200" b="1" i="1" dirty="0" smtClean="0">
              <a:solidFill>
                <a:schemeClr val="accent1">
                  <a:lumMod val="50000"/>
                </a:schemeClr>
              </a:solidFill>
              <a:latin typeface="Times New Roman" pitchFamily="18" charset="0"/>
              <a:cs typeface="Times New Roman" pitchFamily="18" charset="0"/>
            </a:endParaRPr>
          </a:p>
          <a:p>
            <a:pPr algn="ctr"/>
            <a:r>
              <a:rPr lang="uk-UA" sz="4000" b="1" i="1" dirty="0" smtClean="0">
                <a:solidFill>
                  <a:schemeClr val="accent1">
                    <a:lumMod val="50000"/>
                  </a:schemeClr>
                </a:solidFill>
                <a:latin typeface="Times New Roman" pitchFamily="18" charset="0"/>
                <a:cs typeface="Times New Roman" pitchFamily="18" charset="0"/>
              </a:rPr>
              <a:t>Вибіркова навчальна дисципліна для студентів 3 курсу </a:t>
            </a:r>
          </a:p>
          <a:p>
            <a:pPr algn="ctr"/>
            <a:endParaRPr lang="uk-UA" sz="4000" b="1" i="1" dirty="0" smtClean="0">
              <a:solidFill>
                <a:schemeClr val="accent1">
                  <a:lumMod val="50000"/>
                </a:schemeClr>
              </a:solidFill>
              <a:latin typeface="Times New Roman" pitchFamily="18" charset="0"/>
              <a:cs typeface="Times New Roman" pitchFamily="18" charset="0"/>
            </a:endParaRPr>
          </a:p>
          <a:p>
            <a:pPr algn="ctr"/>
            <a:r>
              <a:rPr lang="uk-UA" sz="4400" b="1" i="1" dirty="0" smtClean="0">
                <a:solidFill>
                  <a:schemeClr val="accent1">
                    <a:lumMod val="50000"/>
                  </a:schemeClr>
                </a:solidFill>
                <a:latin typeface="Times New Roman" pitchFamily="18" charset="0"/>
                <a:cs typeface="Times New Roman" pitchFamily="18" charset="0"/>
              </a:rPr>
              <a:t>«Медична англійська мова»</a:t>
            </a:r>
            <a:endParaRPr lang="uk-UA" sz="4400" b="1" i="1" dirty="0">
              <a:solidFill>
                <a:schemeClr val="accent1">
                  <a:lumMod val="50000"/>
                </a:schemeClr>
              </a:solidFill>
            </a:endParaRPr>
          </a:p>
        </p:txBody>
      </p:sp>
    </p:spTree>
    <p:extLst>
      <p:ext uri="{BB962C8B-B14F-4D97-AF65-F5344CB8AC3E}">
        <p14:creationId xmlns:p14="http://schemas.microsoft.com/office/powerpoint/2010/main" val="8847383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5" name="Прямоугольник 2"/>
          <p:cNvSpPr/>
          <p:nvPr/>
        </p:nvSpPr>
        <p:spPr>
          <a:xfrm>
            <a:off x="3604115" y="549551"/>
            <a:ext cx="8208161" cy="1631216"/>
          </a:xfrm>
          <a:prstGeom prst="rect">
            <a:avLst/>
          </a:prstGeom>
        </p:spPr>
        <p:txBody>
          <a:bodyPr wrap="square">
            <a:spAutoFit/>
          </a:bodyPr>
          <a:lstStyle/>
          <a:p>
            <a:pPr algn="ctr"/>
            <a:r>
              <a:rPr lang="uk-UA" sz="5000" b="1" i="1" dirty="0" smtClean="0">
                <a:solidFill>
                  <a:schemeClr val="accent1">
                    <a:lumMod val="50000"/>
                  </a:schemeClr>
                </a:solidFill>
                <a:latin typeface="Times New Roman" pitchFamily="18" charset="0"/>
                <a:cs typeface="Times New Roman" pitchFamily="18" charset="0"/>
              </a:rPr>
              <a:t>«Медична англійська мова (курс за вибором)»</a:t>
            </a:r>
            <a:endParaRPr lang="uk-UA" sz="5000" b="1" i="1" dirty="0">
              <a:solidFill>
                <a:schemeClr val="accent1">
                  <a:lumMod val="50000"/>
                </a:schemeClr>
              </a:solidFill>
            </a:endParaRPr>
          </a:p>
        </p:txBody>
      </p:sp>
      <p:sp>
        <p:nvSpPr>
          <p:cNvPr id="3" name="TextBox 2"/>
          <p:cNvSpPr txBox="1"/>
          <p:nvPr/>
        </p:nvSpPr>
        <p:spPr>
          <a:xfrm>
            <a:off x="3543730" y="2507641"/>
            <a:ext cx="8126083" cy="3621441"/>
          </a:xfrm>
          <a:prstGeom prst="rect">
            <a:avLst/>
          </a:prstGeom>
          <a:noFill/>
        </p:spPr>
        <p:txBody>
          <a:bodyPr wrap="square" rtlCol="0">
            <a:spAutoFit/>
          </a:bodyPr>
          <a:lstStyle/>
          <a:p>
            <a:pPr marL="85725" lvl="1" algn="just">
              <a:lnSpc>
                <a:spcPct val="150000"/>
              </a:lnSpc>
            </a:pPr>
            <a:r>
              <a:rPr lang="uk-UA" sz="2600" b="1" i="1" dirty="0">
                <a:solidFill>
                  <a:srgbClr val="1F4E79"/>
                </a:solidFill>
                <a:latin typeface="Times New Roman" panose="02020603050405020304" pitchFamily="18" charset="0"/>
                <a:cs typeface="Times New Roman" panose="02020603050405020304" pitchFamily="18" charset="0"/>
              </a:rPr>
              <a:t>як навчальна дисципліна закладає основи знань медичної термінології з перспективою їх подальшого використання під час виконання </a:t>
            </a:r>
            <a:r>
              <a:rPr lang="uk-UA" sz="2600" b="1" i="1" dirty="0" err="1">
                <a:solidFill>
                  <a:srgbClr val="1F4E79"/>
                </a:solidFill>
                <a:latin typeface="Times New Roman" panose="02020603050405020304" pitchFamily="18" charset="0"/>
                <a:cs typeface="Times New Roman" panose="02020603050405020304" pitchFamily="18" charset="0"/>
              </a:rPr>
              <a:t>субтесту</a:t>
            </a:r>
            <a:r>
              <a:rPr lang="uk-UA" sz="2600" b="1" i="1" dirty="0">
                <a:solidFill>
                  <a:srgbClr val="1F4E79"/>
                </a:solidFill>
                <a:latin typeface="Times New Roman" panose="02020603050405020304" pitchFamily="18" charset="0"/>
                <a:cs typeface="Times New Roman" panose="02020603050405020304" pitchFamily="18" charset="0"/>
              </a:rPr>
              <a:t> з англійської мови професійного спрямування ліцензійного іспиту «Крок 1», а також у навчальному процесі та у професійній діяльності.</a:t>
            </a:r>
          </a:p>
        </p:txBody>
      </p:sp>
      <p:pic>
        <p:nvPicPr>
          <p:cNvPr id="9" name="Рисунок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261" y="2273704"/>
            <a:ext cx="1902456" cy="4297425"/>
          </a:xfrm>
          <a:prstGeom prst="rect">
            <a:avLst/>
          </a:prstGeom>
        </p:spPr>
      </p:pic>
    </p:spTree>
    <p:extLst>
      <p:ext uri="{BB962C8B-B14F-4D97-AF65-F5344CB8AC3E}">
        <p14:creationId xmlns:p14="http://schemas.microsoft.com/office/powerpoint/2010/main" val="2408355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6" name="Прямоугольник 2"/>
          <p:cNvSpPr/>
          <p:nvPr/>
        </p:nvSpPr>
        <p:spPr>
          <a:xfrm>
            <a:off x="2294625" y="499589"/>
            <a:ext cx="9554667" cy="1077218"/>
          </a:xfrm>
          <a:prstGeom prst="rect">
            <a:avLst/>
          </a:prstGeom>
        </p:spPr>
        <p:txBody>
          <a:bodyPr wrap="square">
            <a:spAutoFit/>
          </a:bodyPr>
          <a:lstStyle/>
          <a:p>
            <a:pPr algn="ctr"/>
            <a:r>
              <a:rPr lang="uk-UA" sz="3200" b="1" i="1" dirty="0" smtClean="0">
                <a:solidFill>
                  <a:schemeClr val="accent1">
                    <a:lumMod val="50000"/>
                  </a:schemeClr>
                </a:solidFill>
                <a:latin typeface="Times New Roman" pitchFamily="18" charset="0"/>
                <a:cs typeface="Times New Roman" pitchFamily="18" charset="0"/>
              </a:rPr>
              <a:t>Курс за вибором пропонується </a:t>
            </a:r>
            <a:endParaRPr lang="uk-UA" sz="3200" b="1" i="1" dirty="0" smtClean="0">
              <a:solidFill>
                <a:schemeClr val="accent1">
                  <a:lumMod val="50000"/>
                </a:schemeClr>
              </a:solidFill>
              <a:latin typeface="Times New Roman" pitchFamily="18" charset="0"/>
              <a:cs typeface="Times New Roman" pitchFamily="18" charset="0"/>
            </a:endParaRPr>
          </a:p>
          <a:p>
            <a:pPr algn="ctr"/>
            <a:r>
              <a:rPr lang="uk-UA" sz="3200" b="1" i="1" dirty="0" smtClean="0">
                <a:solidFill>
                  <a:schemeClr val="accent1">
                    <a:lumMod val="50000"/>
                  </a:schemeClr>
                </a:solidFill>
                <a:latin typeface="Times New Roman" pitchFamily="18" charset="0"/>
                <a:cs typeface="Times New Roman" pitchFamily="18" charset="0"/>
              </a:rPr>
              <a:t>студентам </a:t>
            </a:r>
            <a:r>
              <a:rPr lang="uk-UA" sz="3200" b="1" i="1" dirty="0" smtClean="0">
                <a:solidFill>
                  <a:schemeClr val="accent1">
                    <a:lumMod val="50000"/>
                  </a:schemeClr>
                </a:solidFill>
                <a:latin typeface="Times New Roman" pitchFamily="18" charset="0"/>
                <a:cs typeface="Times New Roman" pitchFamily="18" charset="0"/>
              </a:rPr>
              <a:t>3 курсу, спеціальностей:</a:t>
            </a:r>
            <a:endParaRPr lang="uk-UA" sz="3200" b="1" i="1" dirty="0">
              <a:solidFill>
                <a:schemeClr val="accent1">
                  <a:lumMod val="50000"/>
                </a:schemeClr>
              </a:solidFill>
            </a:endParaRPr>
          </a:p>
        </p:txBody>
      </p:sp>
      <p:sp>
        <p:nvSpPr>
          <p:cNvPr id="9" name="Полілінія 8"/>
          <p:cNvSpPr/>
          <p:nvPr/>
        </p:nvSpPr>
        <p:spPr>
          <a:xfrm>
            <a:off x="1817498" y="2586583"/>
            <a:ext cx="3606877" cy="1070646"/>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1838336"/>
              <a:satOff val="-2557"/>
              <a:lumOff val="-981"/>
              <a:alphaOff val="0"/>
            </a:schemeClr>
          </a:fillRef>
          <a:effectRef idx="2">
            <a:schemeClr val="accent5">
              <a:hueOff val="-1838336"/>
              <a:satOff val="-2557"/>
              <a:lumOff val="-981"/>
              <a:alphaOff val="0"/>
            </a:schemeClr>
          </a:effectRef>
          <a:fontRef idx="minor">
            <a:schemeClr val="lt1"/>
          </a:fontRef>
        </p:style>
        <p:txBody>
          <a:bodyPr spcFirstLastPara="0" vert="horz" wrap="square" lIns="162755" tIns="107510" rIns="162755" bIns="107510" numCol="1" spcCol="1270" anchor="ctr" anchorCtr="0">
            <a:noAutofit/>
          </a:bodyPr>
          <a:lstStyle/>
          <a:p>
            <a:pPr lvl="0" algn="ctr" defTabSz="1289050">
              <a:lnSpc>
                <a:spcPct val="90000"/>
              </a:lnSpc>
              <a:spcBef>
                <a:spcPct val="0"/>
              </a:spcBef>
              <a:spcAft>
                <a:spcPct val="35000"/>
              </a:spcAft>
            </a:pPr>
            <a:r>
              <a:rPr lang="uk-UA" sz="2900" i="1" kern="1200" dirty="0" smtClean="0">
                <a:latin typeface="Times New Roman" panose="02020603050405020304" pitchFamily="18" charset="0"/>
                <a:cs typeface="Times New Roman" panose="02020603050405020304" pitchFamily="18" charset="0"/>
              </a:rPr>
              <a:t>Медицина</a:t>
            </a:r>
            <a:endParaRPr lang="uk-UA" sz="2900" i="1" kern="1200" dirty="0">
              <a:latin typeface="Times New Roman" panose="02020603050405020304" pitchFamily="18" charset="0"/>
              <a:cs typeface="Times New Roman" panose="02020603050405020304" pitchFamily="18" charset="0"/>
            </a:endParaRPr>
          </a:p>
        </p:txBody>
      </p:sp>
      <p:sp>
        <p:nvSpPr>
          <p:cNvPr id="11" name="Полілінія 10"/>
          <p:cNvSpPr/>
          <p:nvPr/>
        </p:nvSpPr>
        <p:spPr>
          <a:xfrm>
            <a:off x="6793777" y="2586583"/>
            <a:ext cx="3606877" cy="1070646"/>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3676672"/>
              <a:satOff val="-5114"/>
              <a:lumOff val="-1961"/>
              <a:alphaOff val="0"/>
            </a:schemeClr>
          </a:fillRef>
          <a:effectRef idx="2">
            <a:schemeClr val="accent5">
              <a:hueOff val="-3676672"/>
              <a:satOff val="-5114"/>
              <a:lumOff val="-1961"/>
              <a:alphaOff val="0"/>
            </a:schemeClr>
          </a:effectRef>
          <a:fontRef idx="minor">
            <a:schemeClr val="lt1"/>
          </a:fontRef>
        </p:style>
        <p:txBody>
          <a:bodyPr spcFirstLastPara="0" vert="horz" wrap="square" lIns="162755" tIns="107510" rIns="162755" bIns="107510" numCol="1" spcCol="1270" anchor="ctr" anchorCtr="0">
            <a:noAutofit/>
          </a:bodyPr>
          <a:lstStyle/>
          <a:p>
            <a:pPr lvl="0" algn="ctr" defTabSz="1289050">
              <a:lnSpc>
                <a:spcPct val="90000"/>
              </a:lnSpc>
              <a:spcBef>
                <a:spcPct val="0"/>
              </a:spcBef>
              <a:spcAft>
                <a:spcPct val="35000"/>
              </a:spcAft>
            </a:pPr>
            <a:r>
              <a:rPr lang="uk-UA" sz="2900" i="1" kern="1200" dirty="0" smtClean="0">
                <a:latin typeface="Times New Roman" panose="02020603050405020304" pitchFamily="18" charset="0"/>
                <a:cs typeface="Times New Roman" panose="02020603050405020304" pitchFamily="18" charset="0"/>
              </a:rPr>
              <a:t>Педіатрія  </a:t>
            </a:r>
            <a:endParaRPr lang="uk-UA" sz="2900" i="1" kern="1200" dirty="0">
              <a:latin typeface="Times New Roman" panose="02020603050405020304" pitchFamily="18" charset="0"/>
              <a:cs typeface="Times New Roman" panose="02020603050405020304" pitchFamily="18" charset="0"/>
            </a:endParaRPr>
          </a:p>
        </p:txBody>
      </p:sp>
      <p:sp>
        <p:nvSpPr>
          <p:cNvPr id="13" name="Полілінія 12"/>
          <p:cNvSpPr/>
          <p:nvPr/>
        </p:nvSpPr>
        <p:spPr>
          <a:xfrm>
            <a:off x="1817498" y="4614499"/>
            <a:ext cx="3606877" cy="1070646"/>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5515009"/>
              <a:satOff val="-7671"/>
              <a:lumOff val="-2942"/>
              <a:alphaOff val="0"/>
            </a:schemeClr>
          </a:fillRef>
          <a:effectRef idx="2">
            <a:schemeClr val="accent5">
              <a:hueOff val="-5515009"/>
              <a:satOff val="-7671"/>
              <a:lumOff val="-2942"/>
              <a:alphaOff val="0"/>
            </a:schemeClr>
          </a:effectRef>
          <a:fontRef idx="minor">
            <a:schemeClr val="lt1"/>
          </a:fontRef>
        </p:style>
        <p:txBody>
          <a:bodyPr spcFirstLastPara="0" vert="horz" wrap="square" lIns="162755" tIns="107510" rIns="162755" bIns="107510" numCol="1" spcCol="1270" anchor="ctr" anchorCtr="0">
            <a:noAutofit/>
          </a:bodyPr>
          <a:lstStyle/>
          <a:p>
            <a:pPr lvl="0" algn="ctr" defTabSz="1289050">
              <a:lnSpc>
                <a:spcPct val="90000"/>
              </a:lnSpc>
              <a:spcBef>
                <a:spcPct val="0"/>
              </a:spcBef>
              <a:spcAft>
                <a:spcPct val="35000"/>
              </a:spcAft>
            </a:pPr>
            <a:r>
              <a:rPr lang="uk-UA" sz="2900" i="1" kern="1200" dirty="0" smtClean="0">
                <a:latin typeface="Times New Roman" panose="02020603050405020304" pitchFamily="18" charset="0"/>
                <a:cs typeface="Times New Roman" panose="02020603050405020304" pitchFamily="18" charset="0"/>
              </a:rPr>
              <a:t>Медична психологія </a:t>
            </a:r>
            <a:endParaRPr lang="uk-UA" sz="2900" i="1" kern="1200" dirty="0">
              <a:latin typeface="Times New Roman" panose="02020603050405020304" pitchFamily="18" charset="0"/>
              <a:cs typeface="Times New Roman" panose="02020603050405020304" pitchFamily="18" charset="0"/>
            </a:endParaRPr>
          </a:p>
        </p:txBody>
      </p:sp>
      <p:sp>
        <p:nvSpPr>
          <p:cNvPr id="15" name="Полілінія 14"/>
          <p:cNvSpPr/>
          <p:nvPr/>
        </p:nvSpPr>
        <p:spPr>
          <a:xfrm>
            <a:off x="6793776" y="4614499"/>
            <a:ext cx="3606877" cy="1070646"/>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7353344"/>
              <a:satOff val="-10228"/>
              <a:lumOff val="-3922"/>
              <a:alphaOff val="0"/>
            </a:schemeClr>
          </a:fillRef>
          <a:effectRef idx="2">
            <a:schemeClr val="accent5">
              <a:hueOff val="-7353344"/>
              <a:satOff val="-10228"/>
              <a:lumOff val="-3922"/>
              <a:alphaOff val="0"/>
            </a:schemeClr>
          </a:effectRef>
          <a:fontRef idx="minor">
            <a:schemeClr val="lt1"/>
          </a:fontRef>
        </p:style>
        <p:txBody>
          <a:bodyPr spcFirstLastPara="0" vert="horz" wrap="square" lIns="162755" tIns="107510" rIns="162755" bIns="107510" numCol="1" spcCol="1270" anchor="ctr" anchorCtr="0">
            <a:noAutofit/>
          </a:bodyPr>
          <a:lstStyle/>
          <a:p>
            <a:pPr lvl="0" algn="ctr" defTabSz="1289050">
              <a:lnSpc>
                <a:spcPct val="90000"/>
              </a:lnSpc>
              <a:spcBef>
                <a:spcPct val="0"/>
              </a:spcBef>
              <a:spcAft>
                <a:spcPct val="35000"/>
              </a:spcAft>
            </a:pPr>
            <a:r>
              <a:rPr lang="uk-UA" sz="2900" i="1" kern="1200" dirty="0" smtClean="0">
                <a:latin typeface="Times New Roman" panose="02020603050405020304" pitchFamily="18" charset="0"/>
                <a:cs typeface="Times New Roman" panose="02020603050405020304" pitchFamily="18" charset="0"/>
              </a:rPr>
              <a:t>Стоматологія</a:t>
            </a:r>
            <a:endParaRPr lang="uk-UA" sz="2900" i="1" kern="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7269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42" presetClass="entr" presetSubtype="0" fill="hold" grpId="0" nodeType="afterEffect">
                                  <p:stCondLst>
                                    <p:cond delay="5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grpId="0" nodeType="afterEffect">
                                  <p:stCondLst>
                                    <p:cond delay="50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4500"/>
                            </p:stCondLst>
                            <p:childTnLst>
                              <p:par>
                                <p:cTn id="23" presetID="42" presetClass="entr" presetSubtype="0" fill="hold" grpId="0" nodeType="afterEffect">
                                  <p:stCondLst>
                                    <p:cond delay="5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6" name="Прямоугольник 2"/>
          <p:cNvSpPr/>
          <p:nvPr/>
        </p:nvSpPr>
        <p:spPr>
          <a:xfrm>
            <a:off x="2732224" y="483263"/>
            <a:ext cx="9459776" cy="1015663"/>
          </a:xfrm>
          <a:prstGeom prst="rect">
            <a:avLst/>
          </a:prstGeom>
        </p:spPr>
        <p:txBody>
          <a:bodyPr wrap="square">
            <a:spAutoFit/>
          </a:bodyPr>
          <a:lstStyle/>
          <a:p>
            <a:pPr algn="ctr"/>
            <a:r>
              <a:rPr lang="uk-UA" sz="3000" b="1" i="1" dirty="0" smtClean="0">
                <a:solidFill>
                  <a:schemeClr val="accent1">
                    <a:lumMod val="50000"/>
                  </a:schemeClr>
                </a:solidFill>
                <a:latin typeface="Times New Roman" pitchFamily="18" charset="0"/>
                <a:cs typeface="Times New Roman" pitchFamily="18" charset="0"/>
              </a:rPr>
              <a:t>Метою викладання навчальної дисципліни </a:t>
            </a:r>
          </a:p>
          <a:p>
            <a:pPr algn="ctr"/>
            <a:r>
              <a:rPr lang="uk-UA" sz="3000" b="1" i="1" dirty="0" smtClean="0">
                <a:solidFill>
                  <a:schemeClr val="accent1">
                    <a:lumMod val="50000"/>
                  </a:schemeClr>
                </a:solidFill>
                <a:latin typeface="Times New Roman" pitchFamily="18" charset="0"/>
                <a:cs typeface="Times New Roman" pitchFamily="18" charset="0"/>
              </a:rPr>
              <a:t>«Медична англійська мова (курс за вибором)» є:</a:t>
            </a:r>
            <a:endParaRPr lang="uk-UA" sz="3000" b="1" i="1" dirty="0">
              <a:solidFill>
                <a:schemeClr val="accent1">
                  <a:lumMod val="50000"/>
                </a:schemeClr>
              </a:solidFill>
            </a:endParaRPr>
          </a:p>
        </p:txBody>
      </p:sp>
      <p:sp>
        <p:nvSpPr>
          <p:cNvPr id="7" name="Округлений прямокутник 6"/>
          <p:cNvSpPr/>
          <p:nvPr/>
        </p:nvSpPr>
        <p:spPr>
          <a:xfrm>
            <a:off x="2197309" y="2029408"/>
            <a:ext cx="2387600" cy="1140577"/>
          </a:xfrm>
          <a:prstGeom prst="roundRect">
            <a:avLst>
              <a:gd name="adj" fmla="val 10000"/>
            </a:avLst>
          </a:prstGeom>
          <a:blipFill>
            <a:blip r:embed="rId3" cstate="print">
              <a:extLst>
                <a:ext uri="{28A0092B-C50C-407E-A947-70E740481C1C}">
                  <a14:useLocalDpi xmlns:a14="http://schemas.microsoft.com/office/drawing/2010/main" val="0"/>
                </a:ext>
              </a:extLst>
            </a:blip>
            <a:srcRect/>
            <a:stretch>
              <a:fillRect/>
            </a:stretch>
          </a:blipFill>
          <a:ln w="28575">
            <a:solidFill>
              <a:schemeClr val="bg1">
                <a:lumMod val="65000"/>
              </a:schemeClr>
            </a:solidFill>
          </a:ln>
        </p:spPr>
        <p:style>
          <a:lnRef idx="0">
            <a:schemeClr val="lt1">
              <a:hueOff val="0"/>
              <a:satOff val="0"/>
              <a:lumOff val="0"/>
              <a:alphaOff val="0"/>
            </a:schemeClr>
          </a:lnRef>
          <a:fillRef idx="1">
            <a:scrgbClr r="0" g="0" b="0"/>
          </a:fillRef>
          <a:effectRef idx="3">
            <a:schemeClr val="accent5">
              <a:tint val="50000"/>
              <a:hueOff val="0"/>
              <a:satOff val="0"/>
              <a:lumOff val="0"/>
              <a:alphaOff val="0"/>
            </a:schemeClr>
          </a:effectRef>
          <a:fontRef idx="minor">
            <a:schemeClr val="lt1">
              <a:hueOff val="0"/>
              <a:satOff val="0"/>
              <a:lumOff val="0"/>
              <a:alphaOff val="0"/>
            </a:schemeClr>
          </a:fontRef>
        </p:style>
      </p:sp>
      <p:sp>
        <p:nvSpPr>
          <p:cNvPr id="8" name="Полілінія 7"/>
          <p:cNvSpPr/>
          <p:nvPr/>
        </p:nvSpPr>
        <p:spPr>
          <a:xfrm>
            <a:off x="1086928" y="3379339"/>
            <a:ext cx="4608363" cy="2980266"/>
          </a:xfrm>
          <a:custGeom>
            <a:avLst/>
            <a:gdLst>
              <a:gd name="connsiteX0" fmla="*/ 250698 w 2387600"/>
              <a:gd name="connsiteY0" fmla="*/ 0 h 2980266"/>
              <a:gd name="connsiteX1" fmla="*/ 2136902 w 2387600"/>
              <a:gd name="connsiteY1" fmla="*/ 0 h 2980266"/>
              <a:gd name="connsiteX2" fmla="*/ 2387600 w 2387600"/>
              <a:gd name="connsiteY2" fmla="*/ 250698 h 2980266"/>
              <a:gd name="connsiteX3" fmla="*/ 2387600 w 2387600"/>
              <a:gd name="connsiteY3" fmla="*/ 2980266 h 2980266"/>
              <a:gd name="connsiteX4" fmla="*/ 2387600 w 2387600"/>
              <a:gd name="connsiteY4" fmla="*/ 2980266 h 2980266"/>
              <a:gd name="connsiteX5" fmla="*/ 0 w 2387600"/>
              <a:gd name="connsiteY5" fmla="*/ 2980266 h 2980266"/>
              <a:gd name="connsiteX6" fmla="*/ 0 w 2387600"/>
              <a:gd name="connsiteY6" fmla="*/ 2980266 h 2980266"/>
              <a:gd name="connsiteX7" fmla="*/ 0 w 2387600"/>
              <a:gd name="connsiteY7" fmla="*/ 250698 h 2980266"/>
              <a:gd name="connsiteX8" fmla="*/ 250698 w 2387600"/>
              <a:gd name="connsiteY8" fmla="*/ 0 h 298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87600" h="2980266">
                <a:moveTo>
                  <a:pt x="2136902" y="2980266"/>
                </a:moveTo>
                <a:lnTo>
                  <a:pt x="250698" y="2980266"/>
                </a:lnTo>
                <a:cubicBezTo>
                  <a:pt x="112241" y="2980266"/>
                  <a:pt x="0" y="2868025"/>
                  <a:pt x="0" y="2729568"/>
                </a:cubicBezTo>
                <a:lnTo>
                  <a:pt x="0" y="0"/>
                </a:lnTo>
                <a:lnTo>
                  <a:pt x="0" y="0"/>
                </a:lnTo>
                <a:lnTo>
                  <a:pt x="2387600" y="0"/>
                </a:lnTo>
                <a:lnTo>
                  <a:pt x="2387600" y="0"/>
                </a:lnTo>
                <a:lnTo>
                  <a:pt x="2387600" y="2729568"/>
                </a:lnTo>
                <a:cubicBezTo>
                  <a:pt x="2387600" y="2868025"/>
                  <a:pt x="2275359" y="2980266"/>
                  <a:pt x="2136902" y="2980266"/>
                </a:cubicBezTo>
                <a:close/>
              </a:path>
            </a:pathLst>
          </a:custGeom>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txBody>
          <a:bodyPr spcFirstLastPara="0" vert="horz" wrap="square" lIns="244115" tIns="170688" rIns="244115" bIns="244115" numCol="1" spcCol="1270" anchor="t" anchorCtr="0">
            <a:noAutofit/>
          </a:bodyPr>
          <a:lstStyle/>
          <a:p>
            <a:pPr lvl="0" algn="ctr" defTabSz="1066800">
              <a:lnSpc>
                <a:spcPct val="90000"/>
              </a:lnSpc>
              <a:spcBef>
                <a:spcPct val="0"/>
              </a:spcBef>
              <a:spcAft>
                <a:spcPct val="35000"/>
              </a:spcAft>
            </a:pPr>
            <a:r>
              <a:rPr lang="uk-UA" sz="2400" dirty="0" smtClean="0">
                <a:latin typeface="Times New Roman" panose="02020603050405020304" pitchFamily="18" charset="0"/>
                <a:cs typeface="Times New Roman" panose="02020603050405020304" pitchFamily="18" charset="0"/>
              </a:rPr>
              <a:t>формування у студентів іншомовної </a:t>
            </a:r>
            <a:r>
              <a:rPr lang="uk-UA" sz="2400" dirty="0" err="1" smtClean="0">
                <a:latin typeface="Times New Roman" panose="02020603050405020304" pitchFamily="18" charset="0"/>
                <a:cs typeface="Times New Roman" panose="02020603050405020304" pitchFamily="18" charset="0"/>
              </a:rPr>
              <a:t>професійно</a:t>
            </a:r>
            <a:r>
              <a:rPr lang="uk-UA" sz="2400" dirty="0" smtClean="0">
                <a:latin typeface="Times New Roman" panose="02020603050405020304" pitchFamily="18" charset="0"/>
                <a:cs typeface="Times New Roman" panose="02020603050405020304" pitchFamily="18" charset="0"/>
              </a:rPr>
              <a:t> орієнтованої комунікативної компетентності;</a:t>
            </a:r>
            <a:endParaRPr lang="uk-UA" sz="2400" kern="1200" dirty="0">
              <a:latin typeface="Times New Roman" panose="02020603050405020304" pitchFamily="18" charset="0"/>
              <a:cs typeface="Times New Roman" panose="02020603050405020304" pitchFamily="18" charset="0"/>
            </a:endParaRPr>
          </a:p>
        </p:txBody>
      </p:sp>
      <p:sp>
        <p:nvSpPr>
          <p:cNvPr id="9" name="Округлений прямокутник 8"/>
          <p:cNvSpPr/>
          <p:nvPr/>
        </p:nvSpPr>
        <p:spPr>
          <a:xfrm>
            <a:off x="7600830" y="2029408"/>
            <a:ext cx="2387600" cy="1140577"/>
          </a:xfrm>
          <a:prstGeom prst="roundRect">
            <a:avLst>
              <a:gd name="adj" fmla="val 10000"/>
            </a:avLst>
          </a:prstGeom>
          <a:blipFill>
            <a:blip r:embed="rId4">
              <a:extLst>
                <a:ext uri="{28A0092B-C50C-407E-A947-70E740481C1C}">
                  <a14:useLocalDpi xmlns:a14="http://schemas.microsoft.com/office/drawing/2010/main" val="0"/>
                </a:ext>
              </a:extLst>
            </a:blip>
            <a:srcRect/>
            <a:stretch>
              <a:fillRect t="-20000" b="-20000"/>
            </a:stretch>
          </a:blipFill>
          <a:ln w="28575">
            <a:solidFill>
              <a:schemeClr val="bg1">
                <a:lumMod val="65000"/>
              </a:schemeClr>
            </a:solidFill>
          </a:ln>
        </p:spPr>
        <p:style>
          <a:lnRef idx="0">
            <a:schemeClr val="lt1">
              <a:hueOff val="0"/>
              <a:satOff val="0"/>
              <a:lumOff val="0"/>
              <a:alphaOff val="0"/>
            </a:schemeClr>
          </a:lnRef>
          <a:fillRef idx="1">
            <a:scrgbClr r="0" g="0" b="0"/>
          </a:fillRef>
          <a:effectRef idx="3">
            <a:schemeClr val="accent5">
              <a:tint val="50000"/>
              <a:hueOff val="-3694485"/>
              <a:satOff val="-6499"/>
              <a:lumOff val="-836"/>
              <a:alphaOff val="0"/>
            </a:schemeClr>
          </a:effectRef>
          <a:fontRef idx="minor">
            <a:schemeClr val="lt1">
              <a:hueOff val="0"/>
              <a:satOff val="0"/>
              <a:lumOff val="0"/>
              <a:alphaOff val="0"/>
            </a:schemeClr>
          </a:fontRef>
        </p:style>
      </p:sp>
      <p:sp>
        <p:nvSpPr>
          <p:cNvPr id="10" name="Полілінія 9"/>
          <p:cNvSpPr/>
          <p:nvPr/>
        </p:nvSpPr>
        <p:spPr>
          <a:xfrm>
            <a:off x="6366294" y="3379338"/>
            <a:ext cx="4856672" cy="2980267"/>
          </a:xfrm>
          <a:custGeom>
            <a:avLst/>
            <a:gdLst>
              <a:gd name="connsiteX0" fmla="*/ 250698 w 2387600"/>
              <a:gd name="connsiteY0" fmla="*/ 0 h 2980266"/>
              <a:gd name="connsiteX1" fmla="*/ 2136902 w 2387600"/>
              <a:gd name="connsiteY1" fmla="*/ 0 h 2980266"/>
              <a:gd name="connsiteX2" fmla="*/ 2387600 w 2387600"/>
              <a:gd name="connsiteY2" fmla="*/ 250698 h 2980266"/>
              <a:gd name="connsiteX3" fmla="*/ 2387600 w 2387600"/>
              <a:gd name="connsiteY3" fmla="*/ 2980266 h 2980266"/>
              <a:gd name="connsiteX4" fmla="*/ 2387600 w 2387600"/>
              <a:gd name="connsiteY4" fmla="*/ 2980266 h 2980266"/>
              <a:gd name="connsiteX5" fmla="*/ 0 w 2387600"/>
              <a:gd name="connsiteY5" fmla="*/ 2980266 h 2980266"/>
              <a:gd name="connsiteX6" fmla="*/ 0 w 2387600"/>
              <a:gd name="connsiteY6" fmla="*/ 2980266 h 2980266"/>
              <a:gd name="connsiteX7" fmla="*/ 0 w 2387600"/>
              <a:gd name="connsiteY7" fmla="*/ 250698 h 2980266"/>
              <a:gd name="connsiteX8" fmla="*/ 250698 w 2387600"/>
              <a:gd name="connsiteY8" fmla="*/ 0 h 298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87600" h="2980266">
                <a:moveTo>
                  <a:pt x="2136902" y="2980266"/>
                </a:moveTo>
                <a:lnTo>
                  <a:pt x="250698" y="2980266"/>
                </a:lnTo>
                <a:cubicBezTo>
                  <a:pt x="112241" y="2980266"/>
                  <a:pt x="0" y="2868025"/>
                  <a:pt x="0" y="2729568"/>
                </a:cubicBezTo>
                <a:lnTo>
                  <a:pt x="0" y="0"/>
                </a:lnTo>
                <a:lnTo>
                  <a:pt x="0" y="0"/>
                </a:lnTo>
                <a:lnTo>
                  <a:pt x="2387600" y="0"/>
                </a:lnTo>
                <a:lnTo>
                  <a:pt x="2387600" y="0"/>
                </a:lnTo>
                <a:lnTo>
                  <a:pt x="2387600" y="2729568"/>
                </a:lnTo>
                <a:cubicBezTo>
                  <a:pt x="2387600" y="2868025"/>
                  <a:pt x="2275359" y="2980266"/>
                  <a:pt x="2136902" y="2980266"/>
                </a:cubicBezTo>
                <a:close/>
              </a:path>
            </a:pathLst>
          </a:custGeom>
        </p:spPr>
        <p:style>
          <a:lnRef idx="0">
            <a:schemeClr val="lt1">
              <a:hueOff val="0"/>
              <a:satOff val="0"/>
              <a:lumOff val="0"/>
              <a:alphaOff val="0"/>
            </a:schemeClr>
          </a:lnRef>
          <a:fillRef idx="3">
            <a:schemeClr val="accent5">
              <a:hueOff val="-3676672"/>
              <a:satOff val="-5114"/>
              <a:lumOff val="-1961"/>
              <a:alphaOff val="0"/>
            </a:schemeClr>
          </a:fillRef>
          <a:effectRef idx="3">
            <a:schemeClr val="accent5">
              <a:hueOff val="-3676672"/>
              <a:satOff val="-5114"/>
              <a:lumOff val="-1961"/>
              <a:alphaOff val="0"/>
            </a:schemeClr>
          </a:effectRef>
          <a:fontRef idx="minor">
            <a:schemeClr val="lt1"/>
          </a:fontRef>
        </p:style>
        <p:txBody>
          <a:bodyPr spcFirstLastPara="0" vert="horz" wrap="square" lIns="222779" tIns="149353" rIns="222779" bIns="222779" numCol="1" spcCol="1270" anchor="t" anchorCtr="0">
            <a:noAutofit/>
          </a:bodyPr>
          <a:lstStyle/>
          <a:p>
            <a:pPr lvl="0" algn="ctr" defTabSz="933450">
              <a:lnSpc>
                <a:spcPct val="90000"/>
              </a:lnSpc>
              <a:spcBef>
                <a:spcPct val="0"/>
              </a:spcBef>
              <a:spcAft>
                <a:spcPct val="35000"/>
              </a:spcAft>
            </a:pPr>
            <a:r>
              <a:rPr lang="uk-UA" sz="2000" dirty="0">
                <a:latin typeface="Times New Roman" panose="02020603050405020304" pitchFamily="18" charset="0"/>
                <a:cs typeface="Times New Roman" panose="02020603050405020304" pitchFamily="18" charset="0"/>
              </a:rPr>
              <a:t>підготовка студентів до складання іспиту з англійської мови професійного спрямування відповідно до Порядку здійснення єдиного державного кваліфікаційного іспиту для здобувачів ступеня вищої освіти магістр за спеціальностями галузі знань «22 Охорона здоров’я», затвердженого постановою Кабінету Міністрів України від 28.03.2018 № 334.</a:t>
            </a:r>
            <a:endParaRPr lang="uk-UA" sz="2000" kern="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668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Effect transition="in" filter="fade">
                                      <p:cBhvr>
                                        <p:cTn id="9" dur="1000"/>
                                        <p:tgtEl>
                                          <p:spTgt spid="7"/>
                                        </p:tgtEl>
                                      </p:cBhvr>
                                    </p:animEffect>
                                  </p:childTnLst>
                                </p:cTn>
                              </p:par>
                            </p:childTnLst>
                          </p:cTn>
                        </p:par>
                        <p:par>
                          <p:cTn id="10" fill="hold">
                            <p:stCondLst>
                              <p:cond delay="2000"/>
                            </p:stCondLst>
                            <p:childTnLst>
                              <p:par>
                                <p:cTn id="11" presetID="2" presetClass="entr" presetSubtype="4" fill="hold" grpId="0" nodeType="afterEffect">
                                  <p:stCondLst>
                                    <p:cond delay="100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1000" fill="hold"/>
                                        <p:tgtEl>
                                          <p:spTgt spid="8"/>
                                        </p:tgtEl>
                                        <p:attrNameLst>
                                          <p:attrName>ppt_x</p:attrName>
                                        </p:attrNameLst>
                                      </p:cBhvr>
                                      <p:tavLst>
                                        <p:tav tm="0">
                                          <p:val>
                                            <p:strVal val="#ppt_x"/>
                                          </p:val>
                                        </p:tav>
                                        <p:tav tm="100000">
                                          <p:val>
                                            <p:strVal val="#ppt_x"/>
                                          </p:val>
                                        </p:tav>
                                      </p:tavLst>
                                    </p:anim>
                                    <p:anim calcmode="lin" valueType="num">
                                      <p:cBhvr additive="base">
                                        <p:cTn id="14" dur="1000" fill="hold"/>
                                        <p:tgtEl>
                                          <p:spTgt spid="8"/>
                                        </p:tgtEl>
                                        <p:attrNameLst>
                                          <p:attrName>ppt_y</p:attrName>
                                        </p:attrNameLst>
                                      </p:cBhvr>
                                      <p:tavLst>
                                        <p:tav tm="0">
                                          <p:val>
                                            <p:strVal val="1+#ppt_h/2"/>
                                          </p:val>
                                        </p:tav>
                                        <p:tav tm="100000">
                                          <p:val>
                                            <p:strVal val="#ppt_y"/>
                                          </p:val>
                                        </p:tav>
                                      </p:tavLst>
                                    </p:anim>
                                  </p:childTnLst>
                                </p:cTn>
                              </p:par>
                            </p:childTnLst>
                          </p:cTn>
                        </p:par>
                        <p:par>
                          <p:cTn id="15" fill="hold">
                            <p:stCondLst>
                              <p:cond delay="4000"/>
                            </p:stCondLst>
                            <p:childTnLst>
                              <p:par>
                                <p:cTn id="16" presetID="53" presetClass="entr" presetSubtype="16" fill="hold" nodeType="afterEffect">
                                  <p:stCondLst>
                                    <p:cond delay="1000"/>
                                  </p:stCondLst>
                                  <p:childTnLst>
                                    <p:set>
                                      <p:cBhvr>
                                        <p:cTn id="17" dur="1" fill="hold">
                                          <p:stCondLst>
                                            <p:cond delay="0"/>
                                          </p:stCondLst>
                                        </p:cTn>
                                        <p:tgtEl>
                                          <p:spTgt spid="9"/>
                                        </p:tgtEl>
                                        <p:attrNameLst>
                                          <p:attrName>style.visibility</p:attrName>
                                        </p:attrNameLst>
                                      </p:cBhvr>
                                      <p:to>
                                        <p:strVal val="visible"/>
                                      </p:to>
                                    </p:set>
                                    <p:anim calcmode="lin" valueType="num">
                                      <p:cBhvr>
                                        <p:cTn id="18" dur="1000" fill="hold"/>
                                        <p:tgtEl>
                                          <p:spTgt spid="9"/>
                                        </p:tgtEl>
                                        <p:attrNameLst>
                                          <p:attrName>ppt_w</p:attrName>
                                        </p:attrNameLst>
                                      </p:cBhvr>
                                      <p:tavLst>
                                        <p:tav tm="0">
                                          <p:val>
                                            <p:fltVal val="0"/>
                                          </p:val>
                                        </p:tav>
                                        <p:tav tm="100000">
                                          <p:val>
                                            <p:strVal val="#ppt_w"/>
                                          </p:val>
                                        </p:tav>
                                      </p:tavLst>
                                    </p:anim>
                                    <p:anim calcmode="lin" valueType="num">
                                      <p:cBhvr>
                                        <p:cTn id="19" dur="1000" fill="hold"/>
                                        <p:tgtEl>
                                          <p:spTgt spid="9"/>
                                        </p:tgtEl>
                                        <p:attrNameLst>
                                          <p:attrName>ppt_h</p:attrName>
                                        </p:attrNameLst>
                                      </p:cBhvr>
                                      <p:tavLst>
                                        <p:tav tm="0">
                                          <p:val>
                                            <p:fltVal val="0"/>
                                          </p:val>
                                        </p:tav>
                                        <p:tav tm="100000">
                                          <p:val>
                                            <p:strVal val="#ppt_h"/>
                                          </p:val>
                                        </p:tav>
                                      </p:tavLst>
                                    </p:anim>
                                    <p:animEffect transition="in" filter="fade">
                                      <p:cBhvr>
                                        <p:cTn id="20" dur="1000"/>
                                        <p:tgtEl>
                                          <p:spTgt spid="9"/>
                                        </p:tgtEl>
                                      </p:cBhvr>
                                    </p:animEffect>
                                  </p:childTnLst>
                                </p:cTn>
                              </p:par>
                            </p:childTnLst>
                          </p:cTn>
                        </p:par>
                        <p:par>
                          <p:cTn id="21" fill="hold">
                            <p:stCondLst>
                              <p:cond delay="6000"/>
                            </p:stCondLst>
                            <p:childTnLst>
                              <p:par>
                                <p:cTn id="22" presetID="2" presetClass="entr" presetSubtype="4" fill="hold" grpId="0" nodeType="afterEffect">
                                  <p:stCondLst>
                                    <p:cond delay="10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1000" fill="hold"/>
                                        <p:tgtEl>
                                          <p:spTgt spid="10"/>
                                        </p:tgtEl>
                                        <p:attrNameLst>
                                          <p:attrName>ppt_x</p:attrName>
                                        </p:attrNameLst>
                                      </p:cBhvr>
                                      <p:tavLst>
                                        <p:tav tm="0">
                                          <p:val>
                                            <p:strVal val="#ppt_x"/>
                                          </p:val>
                                        </p:tav>
                                        <p:tav tm="100000">
                                          <p:val>
                                            <p:strVal val="#ppt_x"/>
                                          </p:val>
                                        </p:tav>
                                      </p:tavLst>
                                    </p:anim>
                                    <p:anim calcmode="lin" valueType="num">
                                      <p:cBhvr additive="base">
                                        <p:cTn id="25"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6" name="Прямоугольник 2"/>
          <p:cNvSpPr/>
          <p:nvPr/>
        </p:nvSpPr>
        <p:spPr>
          <a:xfrm>
            <a:off x="3295292" y="394927"/>
            <a:ext cx="8778288" cy="1077218"/>
          </a:xfrm>
          <a:prstGeom prst="rect">
            <a:avLst/>
          </a:prstGeom>
        </p:spPr>
        <p:txBody>
          <a:bodyPr wrap="square">
            <a:spAutoFit/>
          </a:bodyPr>
          <a:lstStyle/>
          <a:p>
            <a:pPr algn="ctr"/>
            <a:r>
              <a:rPr lang="uk-UA" sz="3200" b="1" i="1" dirty="0" smtClean="0">
                <a:solidFill>
                  <a:schemeClr val="accent1">
                    <a:lumMod val="50000"/>
                  </a:schemeClr>
                </a:solidFill>
                <a:latin typeface="Times New Roman" pitchFamily="18" charset="0"/>
                <a:cs typeface="Times New Roman" pitchFamily="18" charset="0"/>
              </a:rPr>
              <a:t>Основними завданнями вивчення дисципліни «Медична англійська мова (курс за вибором)» є:</a:t>
            </a:r>
            <a:endParaRPr lang="uk-UA" sz="3200" b="1" i="1" dirty="0">
              <a:solidFill>
                <a:schemeClr val="accent1">
                  <a:lumMod val="50000"/>
                </a:schemeClr>
              </a:solidFill>
            </a:endParaRPr>
          </a:p>
        </p:txBody>
      </p:sp>
      <p:sp>
        <p:nvSpPr>
          <p:cNvPr id="3" name="Арка 2"/>
          <p:cNvSpPr/>
          <p:nvPr/>
        </p:nvSpPr>
        <p:spPr>
          <a:xfrm>
            <a:off x="-5112902" y="597577"/>
            <a:ext cx="7293488" cy="7293488"/>
          </a:xfrm>
          <a:prstGeom prst="blockArc">
            <a:avLst>
              <a:gd name="adj1" fmla="val 18900000"/>
              <a:gd name="adj2" fmla="val 2700000"/>
              <a:gd name="adj3" fmla="val 296"/>
            </a:avLst>
          </a:prstGeom>
        </p:spPr>
        <p:style>
          <a:lnRef idx="2">
            <a:schemeClr val="accent6">
              <a:hueOff val="0"/>
              <a:satOff val="0"/>
              <a:lumOff val="0"/>
              <a:alphaOff val="0"/>
            </a:schemeClr>
          </a:lnRef>
          <a:fillRef idx="0">
            <a:schemeClr val="accent6">
              <a:tint val="90000"/>
              <a:hueOff val="0"/>
              <a:satOff val="0"/>
              <a:lumOff val="0"/>
              <a:alphaOff val="0"/>
            </a:schemeClr>
          </a:fillRef>
          <a:effectRef idx="0">
            <a:schemeClr val="accent6">
              <a:tint val="90000"/>
              <a:hueOff val="0"/>
              <a:satOff val="0"/>
              <a:lumOff val="0"/>
              <a:alphaOff val="0"/>
            </a:schemeClr>
          </a:effectRef>
          <a:fontRef idx="minor">
            <a:schemeClr val="tx1">
              <a:hueOff val="0"/>
              <a:satOff val="0"/>
              <a:lumOff val="0"/>
              <a:alphaOff val="0"/>
            </a:schemeClr>
          </a:fontRef>
        </p:style>
      </p:sp>
      <p:sp>
        <p:nvSpPr>
          <p:cNvPr id="5" name="Полілінія 4"/>
          <p:cNvSpPr/>
          <p:nvPr/>
        </p:nvSpPr>
        <p:spPr>
          <a:xfrm>
            <a:off x="1624583" y="1951574"/>
            <a:ext cx="10039381" cy="833607"/>
          </a:xfrm>
          <a:custGeom>
            <a:avLst/>
            <a:gdLst>
              <a:gd name="connsiteX0" fmla="*/ 0 w 10039381"/>
              <a:gd name="connsiteY0" fmla="*/ 0 h 833607"/>
              <a:gd name="connsiteX1" fmla="*/ 10039381 w 10039381"/>
              <a:gd name="connsiteY1" fmla="*/ 0 h 833607"/>
              <a:gd name="connsiteX2" fmla="*/ 10039381 w 10039381"/>
              <a:gd name="connsiteY2" fmla="*/ 833607 h 833607"/>
              <a:gd name="connsiteX3" fmla="*/ 0 w 10039381"/>
              <a:gd name="connsiteY3" fmla="*/ 833607 h 833607"/>
              <a:gd name="connsiteX4" fmla="*/ 0 w 10039381"/>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9381" h="833607">
                <a:moveTo>
                  <a:pt x="0" y="0"/>
                </a:moveTo>
                <a:lnTo>
                  <a:pt x="10039381" y="0"/>
                </a:lnTo>
                <a:lnTo>
                  <a:pt x="10039381" y="833607"/>
                </a:lnTo>
                <a:lnTo>
                  <a:pt x="0" y="833607"/>
                </a:lnTo>
                <a:lnTo>
                  <a:pt x="0" y="0"/>
                </a:lnTo>
                <a:close/>
              </a:path>
            </a:pathLst>
          </a:custGeom>
          <a:solidFill>
            <a:srgbClr val="0099FF"/>
          </a:solidFill>
        </p:spPr>
        <p:style>
          <a:lnRef idx="2">
            <a:schemeClr val="lt1">
              <a:hueOff val="0"/>
              <a:satOff val="0"/>
              <a:lumOff val="0"/>
              <a:alphaOff val="0"/>
            </a:schemeClr>
          </a:lnRef>
          <a:fillRef idx="1">
            <a:scrgbClr r="0" g="0" b="0"/>
          </a:fillRef>
          <a:effectRef idx="0">
            <a:schemeClr val="accent5">
              <a:hueOff val="0"/>
              <a:satOff val="0"/>
              <a:lumOff val="0"/>
              <a:alphaOff val="0"/>
            </a:schemeClr>
          </a:effectRef>
          <a:fontRef idx="minor">
            <a:schemeClr val="lt1"/>
          </a:fontRef>
        </p:style>
        <p:txBody>
          <a:bodyPr spcFirstLastPara="0" vert="horz" wrap="square" lIns="661676" tIns="45720" rIns="45720" bIns="45720" numCol="1" spcCol="1270" anchor="ctr" anchorCtr="0">
            <a:noAutofit/>
          </a:bodyPr>
          <a:lstStyle/>
          <a:p>
            <a:pPr lvl="0" defTabSz="800100">
              <a:lnSpc>
                <a:spcPct val="90000"/>
              </a:lnSpc>
              <a:spcBef>
                <a:spcPct val="0"/>
              </a:spcBef>
              <a:spcAft>
                <a:spcPct val="35000"/>
              </a:spcAft>
            </a:pPr>
            <a:r>
              <a:rPr lang="uk-UA" sz="2400" dirty="0" smtClean="0">
                <a:latin typeface="Times New Roman" panose="02020603050405020304" pitchFamily="18" charset="0"/>
                <a:cs typeface="Times New Roman" panose="02020603050405020304" pitchFamily="18" charset="0"/>
              </a:rPr>
              <a:t>інтерпретувати зміст загальнонаукової літератури англійською мовою;</a:t>
            </a:r>
            <a:endParaRPr lang="uk-UA" sz="2400" kern="1200" dirty="0">
              <a:latin typeface="Times New Roman" panose="02020603050405020304" pitchFamily="18" charset="0"/>
              <a:cs typeface="Times New Roman" panose="02020603050405020304" pitchFamily="18" charset="0"/>
            </a:endParaRPr>
          </a:p>
        </p:txBody>
      </p:sp>
      <p:sp>
        <p:nvSpPr>
          <p:cNvPr id="7" name="Овал 6"/>
          <p:cNvSpPr/>
          <p:nvPr/>
        </p:nvSpPr>
        <p:spPr>
          <a:xfrm>
            <a:off x="1103579" y="1847373"/>
            <a:ext cx="1042009" cy="1042009"/>
          </a:xfrm>
          <a:prstGeom prst="ellipse">
            <a:avLst/>
          </a:prstGeom>
        </p:spPr>
        <p:style>
          <a:lnRef idx="2">
            <a:schemeClr val="accent5">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8" name="Полілінія 7"/>
          <p:cNvSpPr/>
          <p:nvPr/>
        </p:nvSpPr>
        <p:spPr>
          <a:xfrm>
            <a:off x="2102510" y="3202202"/>
            <a:ext cx="9561454" cy="833607"/>
          </a:xfrm>
          <a:custGeom>
            <a:avLst/>
            <a:gdLst>
              <a:gd name="connsiteX0" fmla="*/ 0 w 9561454"/>
              <a:gd name="connsiteY0" fmla="*/ 0 h 833607"/>
              <a:gd name="connsiteX1" fmla="*/ 9561454 w 9561454"/>
              <a:gd name="connsiteY1" fmla="*/ 0 h 833607"/>
              <a:gd name="connsiteX2" fmla="*/ 9561454 w 9561454"/>
              <a:gd name="connsiteY2" fmla="*/ 833607 h 833607"/>
              <a:gd name="connsiteX3" fmla="*/ 0 w 9561454"/>
              <a:gd name="connsiteY3" fmla="*/ 833607 h 833607"/>
              <a:gd name="connsiteX4" fmla="*/ 0 w 9561454"/>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61454" h="833607">
                <a:moveTo>
                  <a:pt x="0" y="0"/>
                </a:moveTo>
                <a:lnTo>
                  <a:pt x="9561454" y="0"/>
                </a:lnTo>
                <a:lnTo>
                  <a:pt x="9561454" y="833607"/>
                </a:lnTo>
                <a:lnTo>
                  <a:pt x="0" y="833607"/>
                </a:lnTo>
                <a:lnTo>
                  <a:pt x="0" y="0"/>
                </a:lnTo>
                <a:close/>
              </a:path>
            </a:pathLst>
          </a:custGeom>
        </p:spPr>
        <p:style>
          <a:lnRef idx="2">
            <a:schemeClr val="lt1">
              <a:hueOff val="0"/>
              <a:satOff val="0"/>
              <a:lumOff val="0"/>
              <a:alphaOff val="0"/>
            </a:schemeClr>
          </a:lnRef>
          <a:fillRef idx="1">
            <a:schemeClr val="accent5">
              <a:hueOff val="-2451115"/>
              <a:satOff val="-3409"/>
              <a:lumOff val="-1307"/>
              <a:alphaOff val="0"/>
            </a:schemeClr>
          </a:fillRef>
          <a:effectRef idx="0">
            <a:schemeClr val="accent5">
              <a:hueOff val="-2451115"/>
              <a:satOff val="-3409"/>
              <a:lumOff val="-1307"/>
              <a:alphaOff val="0"/>
            </a:schemeClr>
          </a:effectRef>
          <a:fontRef idx="minor">
            <a:schemeClr val="lt1"/>
          </a:fontRef>
        </p:style>
        <p:txBody>
          <a:bodyPr spcFirstLastPara="0" vert="horz" wrap="square" lIns="661676" tIns="45720" rIns="45720" bIns="45720" numCol="1" spcCol="1270" anchor="ctr" anchorCtr="0">
            <a:noAutofit/>
          </a:bodyPr>
          <a:lstStyle/>
          <a:p>
            <a:pPr lvl="0" defTabSz="800100">
              <a:lnSpc>
                <a:spcPct val="90000"/>
              </a:lnSpc>
              <a:spcBef>
                <a:spcPct val="0"/>
              </a:spcBef>
              <a:spcAft>
                <a:spcPct val="35000"/>
              </a:spcAft>
            </a:pPr>
            <a:r>
              <a:rPr lang="uk-UA" sz="2400" dirty="0" smtClean="0">
                <a:latin typeface="Times New Roman" panose="02020603050405020304" pitchFamily="18" charset="0"/>
                <a:cs typeface="Times New Roman" panose="02020603050405020304" pitchFamily="18" charset="0"/>
              </a:rPr>
              <a:t>демонструвати вміння спілкуватися англійською мовою в усній та письмовій формах;</a:t>
            </a:r>
            <a:endParaRPr lang="uk-UA" sz="2400" kern="1200" dirty="0">
              <a:latin typeface="Times New Roman" panose="02020603050405020304" pitchFamily="18" charset="0"/>
              <a:cs typeface="Times New Roman" panose="02020603050405020304" pitchFamily="18" charset="0"/>
            </a:endParaRPr>
          </a:p>
        </p:txBody>
      </p:sp>
      <p:sp>
        <p:nvSpPr>
          <p:cNvPr id="9" name="Овал 8"/>
          <p:cNvSpPr/>
          <p:nvPr/>
        </p:nvSpPr>
        <p:spPr>
          <a:xfrm>
            <a:off x="1581505" y="3098001"/>
            <a:ext cx="1042009" cy="1042009"/>
          </a:xfrm>
          <a:prstGeom prst="ellipse">
            <a:avLst/>
          </a:prstGeom>
        </p:spPr>
        <p:style>
          <a:lnRef idx="2">
            <a:schemeClr val="accent5">
              <a:hueOff val="-2451115"/>
              <a:satOff val="-3409"/>
              <a:lumOff val="-1307"/>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0" name="Полілінія 9"/>
          <p:cNvSpPr/>
          <p:nvPr/>
        </p:nvSpPr>
        <p:spPr>
          <a:xfrm>
            <a:off x="2102510" y="4452830"/>
            <a:ext cx="9561454" cy="833607"/>
          </a:xfrm>
          <a:custGeom>
            <a:avLst/>
            <a:gdLst>
              <a:gd name="connsiteX0" fmla="*/ 0 w 9561454"/>
              <a:gd name="connsiteY0" fmla="*/ 0 h 833607"/>
              <a:gd name="connsiteX1" fmla="*/ 9561454 w 9561454"/>
              <a:gd name="connsiteY1" fmla="*/ 0 h 833607"/>
              <a:gd name="connsiteX2" fmla="*/ 9561454 w 9561454"/>
              <a:gd name="connsiteY2" fmla="*/ 833607 h 833607"/>
              <a:gd name="connsiteX3" fmla="*/ 0 w 9561454"/>
              <a:gd name="connsiteY3" fmla="*/ 833607 h 833607"/>
              <a:gd name="connsiteX4" fmla="*/ 0 w 9561454"/>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61454" h="833607">
                <a:moveTo>
                  <a:pt x="0" y="0"/>
                </a:moveTo>
                <a:lnTo>
                  <a:pt x="9561454" y="0"/>
                </a:lnTo>
                <a:lnTo>
                  <a:pt x="9561454" y="833607"/>
                </a:lnTo>
                <a:lnTo>
                  <a:pt x="0" y="833607"/>
                </a:lnTo>
                <a:lnTo>
                  <a:pt x="0" y="0"/>
                </a:lnTo>
                <a:close/>
              </a:path>
            </a:pathLst>
          </a:custGeom>
        </p:spPr>
        <p:style>
          <a:lnRef idx="2">
            <a:schemeClr val="lt1">
              <a:hueOff val="0"/>
              <a:satOff val="0"/>
              <a:lumOff val="0"/>
              <a:alphaOff val="0"/>
            </a:schemeClr>
          </a:lnRef>
          <a:fillRef idx="1">
            <a:schemeClr val="accent5">
              <a:hueOff val="-4902230"/>
              <a:satOff val="-6819"/>
              <a:lumOff val="-2615"/>
              <a:alphaOff val="0"/>
            </a:schemeClr>
          </a:fillRef>
          <a:effectRef idx="0">
            <a:schemeClr val="accent5">
              <a:hueOff val="-4902230"/>
              <a:satOff val="-6819"/>
              <a:lumOff val="-2615"/>
              <a:alphaOff val="0"/>
            </a:schemeClr>
          </a:effectRef>
          <a:fontRef idx="minor">
            <a:schemeClr val="lt1"/>
          </a:fontRef>
        </p:style>
        <p:txBody>
          <a:bodyPr spcFirstLastPara="0" vert="horz" wrap="square" lIns="661676" tIns="45720" rIns="45720" bIns="45720" numCol="1" spcCol="1270" anchor="ctr" anchorCtr="0">
            <a:noAutofit/>
          </a:bodyPr>
          <a:lstStyle/>
          <a:p>
            <a:pPr lvl="0" defTabSz="800100">
              <a:lnSpc>
                <a:spcPct val="90000"/>
              </a:lnSpc>
              <a:spcBef>
                <a:spcPct val="0"/>
              </a:spcBef>
              <a:spcAft>
                <a:spcPct val="35000"/>
              </a:spcAft>
            </a:pPr>
            <a:r>
              <a:rPr lang="uk-UA" sz="2400" dirty="0" smtClean="0">
                <a:latin typeface="Times New Roman" panose="02020603050405020304" pitchFamily="18" charset="0"/>
                <a:cs typeface="Times New Roman" panose="02020603050405020304" pitchFamily="18" charset="0"/>
              </a:rPr>
              <a:t>розвивати іншомовні комунікативні навички загальноосвітнього, фахового та культурологічного характеру;</a:t>
            </a:r>
            <a:endParaRPr lang="uk-UA" sz="2400" kern="1200" dirty="0">
              <a:latin typeface="Times New Roman" panose="02020603050405020304" pitchFamily="18" charset="0"/>
              <a:cs typeface="Times New Roman" panose="02020603050405020304" pitchFamily="18" charset="0"/>
            </a:endParaRPr>
          </a:p>
        </p:txBody>
      </p:sp>
      <p:sp>
        <p:nvSpPr>
          <p:cNvPr id="11" name="Овал 10"/>
          <p:cNvSpPr/>
          <p:nvPr/>
        </p:nvSpPr>
        <p:spPr>
          <a:xfrm>
            <a:off x="1581505" y="4348629"/>
            <a:ext cx="1042009" cy="1042009"/>
          </a:xfrm>
          <a:prstGeom prst="ellipse">
            <a:avLst/>
          </a:prstGeom>
        </p:spPr>
        <p:style>
          <a:lnRef idx="2">
            <a:schemeClr val="accent5">
              <a:hueOff val="-4902230"/>
              <a:satOff val="-6819"/>
              <a:lumOff val="-2615"/>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7" name="Полілінія 16"/>
          <p:cNvSpPr/>
          <p:nvPr/>
        </p:nvSpPr>
        <p:spPr>
          <a:xfrm>
            <a:off x="1624583" y="5703459"/>
            <a:ext cx="10039381" cy="833607"/>
          </a:xfrm>
          <a:custGeom>
            <a:avLst/>
            <a:gdLst>
              <a:gd name="connsiteX0" fmla="*/ 0 w 10039381"/>
              <a:gd name="connsiteY0" fmla="*/ 0 h 833607"/>
              <a:gd name="connsiteX1" fmla="*/ 10039381 w 10039381"/>
              <a:gd name="connsiteY1" fmla="*/ 0 h 833607"/>
              <a:gd name="connsiteX2" fmla="*/ 10039381 w 10039381"/>
              <a:gd name="connsiteY2" fmla="*/ 833607 h 833607"/>
              <a:gd name="connsiteX3" fmla="*/ 0 w 10039381"/>
              <a:gd name="connsiteY3" fmla="*/ 833607 h 833607"/>
              <a:gd name="connsiteX4" fmla="*/ 0 w 10039381"/>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9381" h="833607">
                <a:moveTo>
                  <a:pt x="0" y="0"/>
                </a:moveTo>
                <a:lnTo>
                  <a:pt x="10039381" y="0"/>
                </a:lnTo>
                <a:lnTo>
                  <a:pt x="10039381" y="833607"/>
                </a:lnTo>
                <a:lnTo>
                  <a:pt x="0" y="833607"/>
                </a:lnTo>
                <a:lnTo>
                  <a:pt x="0" y="0"/>
                </a:lnTo>
                <a:close/>
              </a:path>
            </a:pathLst>
          </a:custGeom>
        </p:spPr>
        <p:style>
          <a:lnRef idx="2">
            <a:schemeClr val="lt1">
              <a:hueOff val="0"/>
              <a:satOff val="0"/>
              <a:lumOff val="0"/>
              <a:alphaOff val="0"/>
            </a:schemeClr>
          </a:lnRef>
          <a:fillRef idx="1">
            <a:schemeClr val="accent5">
              <a:hueOff val="-7353344"/>
              <a:satOff val="-10228"/>
              <a:lumOff val="-3922"/>
              <a:alphaOff val="0"/>
            </a:schemeClr>
          </a:fillRef>
          <a:effectRef idx="0">
            <a:schemeClr val="accent5">
              <a:hueOff val="-7353344"/>
              <a:satOff val="-10228"/>
              <a:lumOff val="-3922"/>
              <a:alphaOff val="0"/>
            </a:schemeClr>
          </a:effectRef>
          <a:fontRef idx="minor">
            <a:schemeClr val="lt1"/>
          </a:fontRef>
        </p:style>
        <p:txBody>
          <a:bodyPr spcFirstLastPara="0" vert="horz" wrap="square" lIns="661676" tIns="45720" rIns="45720" bIns="45720" numCol="1" spcCol="1270" anchor="ctr" anchorCtr="0">
            <a:noAutofit/>
          </a:bodyPr>
          <a:lstStyle/>
          <a:p>
            <a:pPr lvl="0" defTabSz="800100">
              <a:lnSpc>
                <a:spcPct val="90000"/>
              </a:lnSpc>
              <a:spcBef>
                <a:spcPct val="0"/>
              </a:spcBef>
              <a:spcAft>
                <a:spcPct val="35000"/>
              </a:spcAft>
            </a:pPr>
            <a:r>
              <a:rPr lang="uk-UA" sz="2000" dirty="0">
                <a:latin typeface="Times New Roman" panose="02020603050405020304" pitchFamily="18" charset="0"/>
                <a:cs typeface="Times New Roman" panose="02020603050405020304" pitchFamily="18" charset="0"/>
              </a:rPr>
              <a:t>демонструвати базові знання англійської мови професійного спрямування під час з виконання </a:t>
            </a:r>
            <a:r>
              <a:rPr lang="uk-UA" sz="2000" dirty="0" err="1">
                <a:latin typeface="Times New Roman" panose="02020603050405020304" pitchFamily="18" charset="0"/>
                <a:cs typeface="Times New Roman" panose="02020603050405020304" pitchFamily="18" charset="0"/>
              </a:rPr>
              <a:t>субтесту</a:t>
            </a:r>
            <a:r>
              <a:rPr lang="uk-UA" sz="2000" dirty="0">
                <a:latin typeface="Times New Roman" panose="02020603050405020304" pitchFamily="18" charset="0"/>
                <a:cs typeface="Times New Roman" panose="02020603050405020304" pitchFamily="18" charset="0"/>
              </a:rPr>
              <a:t> з англійської мови професійного спрямування ліцензійного іспиту «Крок 1».</a:t>
            </a:r>
            <a:endParaRPr lang="uk-UA" sz="2000" kern="1200" dirty="0">
              <a:latin typeface="Times New Roman" panose="02020603050405020304" pitchFamily="18" charset="0"/>
              <a:cs typeface="Times New Roman" panose="02020603050405020304" pitchFamily="18" charset="0"/>
            </a:endParaRPr>
          </a:p>
        </p:txBody>
      </p:sp>
      <p:sp>
        <p:nvSpPr>
          <p:cNvPr id="19" name="Овал 18"/>
          <p:cNvSpPr/>
          <p:nvPr/>
        </p:nvSpPr>
        <p:spPr>
          <a:xfrm>
            <a:off x="1103579" y="5599258"/>
            <a:ext cx="1042009" cy="1042009"/>
          </a:xfrm>
          <a:prstGeom prst="ellipse">
            <a:avLst/>
          </a:prstGeom>
        </p:spPr>
        <p:style>
          <a:lnRef idx="2">
            <a:schemeClr val="accent5">
              <a:hueOff val="-7353344"/>
              <a:satOff val="-10228"/>
              <a:lumOff val="-3922"/>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pic>
        <p:nvPicPr>
          <p:cNvPr id="13" name="Рисунок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88319" y="1798715"/>
            <a:ext cx="785534" cy="858469"/>
          </a:xfrm>
          <a:prstGeom prst="rect">
            <a:avLst/>
          </a:prstGeom>
        </p:spPr>
      </p:pic>
      <p:pic>
        <p:nvPicPr>
          <p:cNvPr id="15" name="Рисунок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49011" y="3026500"/>
            <a:ext cx="785534" cy="858469"/>
          </a:xfrm>
          <a:prstGeom prst="rect">
            <a:avLst/>
          </a:prstGeom>
        </p:spPr>
      </p:pic>
      <p:pic>
        <p:nvPicPr>
          <p:cNvPr id="16" name="Рисунок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47925" y="4254285"/>
            <a:ext cx="785534" cy="858469"/>
          </a:xfrm>
          <a:prstGeom prst="rect">
            <a:avLst/>
          </a:prstGeom>
        </p:spPr>
      </p:pic>
      <p:pic>
        <p:nvPicPr>
          <p:cNvPr id="18" name="Рисунок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88319" y="5482070"/>
            <a:ext cx="785534" cy="858469"/>
          </a:xfrm>
          <a:prstGeom prst="rect">
            <a:avLst/>
          </a:prstGeom>
        </p:spPr>
      </p:pic>
    </p:spTree>
    <p:extLst>
      <p:ext uri="{BB962C8B-B14F-4D97-AF65-F5344CB8AC3E}">
        <p14:creationId xmlns:p14="http://schemas.microsoft.com/office/powerpoint/2010/main" val="355686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1000"/>
                                        <p:tgtEl>
                                          <p:spTgt spid="3"/>
                                        </p:tgtEl>
                                      </p:cBhvr>
                                    </p:animEffect>
                                  </p:childTnLst>
                                </p:cTn>
                              </p:par>
                            </p:childTnLst>
                          </p:cTn>
                        </p:par>
                        <p:par>
                          <p:cTn id="8" fill="hold">
                            <p:stCondLst>
                              <p:cond delay="1000"/>
                            </p:stCondLst>
                            <p:childTnLst>
                              <p:par>
                                <p:cTn id="9" presetID="31"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 calcmode="lin" valueType="num">
                                      <p:cBhvr>
                                        <p:cTn id="13" dur="500" fill="hold"/>
                                        <p:tgtEl>
                                          <p:spTgt spid="7"/>
                                        </p:tgtEl>
                                        <p:attrNameLst>
                                          <p:attrName>style.rotation</p:attrName>
                                        </p:attrNameLst>
                                      </p:cBhvr>
                                      <p:tavLst>
                                        <p:tav tm="0">
                                          <p:val>
                                            <p:fltVal val="90"/>
                                          </p:val>
                                        </p:tav>
                                        <p:tav tm="100000">
                                          <p:val>
                                            <p:fltVal val="0"/>
                                          </p:val>
                                        </p:tav>
                                      </p:tavLst>
                                    </p:anim>
                                    <p:animEffect transition="in" filter="fade">
                                      <p:cBhvr>
                                        <p:cTn id="14" dur="500"/>
                                        <p:tgtEl>
                                          <p:spTgt spid="7"/>
                                        </p:tgtEl>
                                      </p:cBhvr>
                                    </p:animEffect>
                                  </p:childTnLst>
                                </p:cTn>
                              </p:par>
                            </p:childTnLst>
                          </p:cTn>
                        </p:par>
                        <p:par>
                          <p:cTn id="15" fill="hold">
                            <p:stCondLst>
                              <p:cond delay="1500"/>
                            </p:stCondLst>
                            <p:childTnLst>
                              <p:par>
                                <p:cTn id="16" presetID="31" presetClass="entr" presetSubtype="0"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 calcmode="lin" valueType="num">
                                      <p:cBhvr>
                                        <p:cTn id="20" dur="500" fill="hold"/>
                                        <p:tgtEl>
                                          <p:spTgt spid="9"/>
                                        </p:tgtEl>
                                        <p:attrNameLst>
                                          <p:attrName>style.rotation</p:attrName>
                                        </p:attrNameLst>
                                      </p:cBhvr>
                                      <p:tavLst>
                                        <p:tav tm="0">
                                          <p:val>
                                            <p:fltVal val="90"/>
                                          </p:val>
                                        </p:tav>
                                        <p:tav tm="100000">
                                          <p:val>
                                            <p:fltVal val="0"/>
                                          </p:val>
                                        </p:tav>
                                      </p:tavLst>
                                    </p:anim>
                                    <p:animEffect transition="in" filter="fade">
                                      <p:cBhvr>
                                        <p:cTn id="21" dur="500"/>
                                        <p:tgtEl>
                                          <p:spTgt spid="9"/>
                                        </p:tgtEl>
                                      </p:cBhvr>
                                    </p:animEffect>
                                  </p:childTnLst>
                                </p:cTn>
                              </p:par>
                            </p:childTnLst>
                          </p:cTn>
                        </p:par>
                        <p:par>
                          <p:cTn id="22" fill="hold">
                            <p:stCondLst>
                              <p:cond delay="2000"/>
                            </p:stCondLst>
                            <p:childTnLst>
                              <p:par>
                                <p:cTn id="23" presetID="31"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 calcmode="lin" valueType="num">
                                      <p:cBhvr>
                                        <p:cTn id="27" dur="500" fill="hold"/>
                                        <p:tgtEl>
                                          <p:spTgt spid="11"/>
                                        </p:tgtEl>
                                        <p:attrNameLst>
                                          <p:attrName>style.rotation</p:attrName>
                                        </p:attrNameLst>
                                      </p:cBhvr>
                                      <p:tavLst>
                                        <p:tav tm="0">
                                          <p:val>
                                            <p:fltVal val="90"/>
                                          </p:val>
                                        </p:tav>
                                        <p:tav tm="100000">
                                          <p:val>
                                            <p:fltVal val="0"/>
                                          </p:val>
                                        </p:tav>
                                      </p:tavLst>
                                    </p:anim>
                                    <p:animEffect transition="in" filter="fade">
                                      <p:cBhvr>
                                        <p:cTn id="28" dur="500"/>
                                        <p:tgtEl>
                                          <p:spTgt spid="11"/>
                                        </p:tgtEl>
                                      </p:cBhvr>
                                    </p:animEffect>
                                  </p:childTnLst>
                                </p:cTn>
                              </p:par>
                            </p:childTnLst>
                          </p:cTn>
                        </p:par>
                        <p:par>
                          <p:cTn id="29" fill="hold">
                            <p:stCondLst>
                              <p:cond delay="2500"/>
                            </p:stCondLst>
                            <p:childTnLst>
                              <p:par>
                                <p:cTn id="30" presetID="31" presetClass="entr" presetSubtype="0"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 calcmode="lin" valueType="num">
                                      <p:cBhvr>
                                        <p:cTn id="34" dur="500" fill="hold"/>
                                        <p:tgtEl>
                                          <p:spTgt spid="19"/>
                                        </p:tgtEl>
                                        <p:attrNameLst>
                                          <p:attrName>style.rotation</p:attrName>
                                        </p:attrNameLst>
                                      </p:cBhvr>
                                      <p:tavLst>
                                        <p:tav tm="0">
                                          <p:val>
                                            <p:fltVal val="90"/>
                                          </p:val>
                                        </p:tav>
                                        <p:tav tm="100000">
                                          <p:val>
                                            <p:fltVal val="0"/>
                                          </p:val>
                                        </p:tav>
                                      </p:tavLst>
                                    </p:anim>
                                    <p:animEffect transition="in" filter="fade">
                                      <p:cBhvr>
                                        <p:cTn id="35" dur="500"/>
                                        <p:tgtEl>
                                          <p:spTgt spid="19"/>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1000" fill="hold"/>
                                        <p:tgtEl>
                                          <p:spTgt spid="5"/>
                                        </p:tgtEl>
                                        <p:attrNameLst>
                                          <p:attrName>ppt_w</p:attrName>
                                        </p:attrNameLst>
                                      </p:cBhvr>
                                      <p:tavLst>
                                        <p:tav tm="0">
                                          <p:val>
                                            <p:fltVal val="0"/>
                                          </p:val>
                                        </p:tav>
                                        <p:tav tm="100000">
                                          <p:val>
                                            <p:strVal val="#ppt_w"/>
                                          </p:val>
                                        </p:tav>
                                      </p:tavLst>
                                    </p:anim>
                                    <p:anim calcmode="lin" valueType="num">
                                      <p:cBhvr>
                                        <p:cTn id="40" dur="1000" fill="hold"/>
                                        <p:tgtEl>
                                          <p:spTgt spid="5"/>
                                        </p:tgtEl>
                                        <p:attrNameLst>
                                          <p:attrName>ppt_h</p:attrName>
                                        </p:attrNameLst>
                                      </p:cBhvr>
                                      <p:tavLst>
                                        <p:tav tm="0">
                                          <p:val>
                                            <p:fltVal val="0"/>
                                          </p:val>
                                        </p:tav>
                                        <p:tav tm="100000">
                                          <p:val>
                                            <p:strVal val="#ppt_h"/>
                                          </p:val>
                                        </p:tav>
                                      </p:tavLst>
                                    </p:anim>
                                    <p:animEffect transition="in" filter="fade">
                                      <p:cBhvr>
                                        <p:cTn id="41" dur="1000"/>
                                        <p:tgtEl>
                                          <p:spTgt spid="5"/>
                                        </p:tgtEl>
                                      </p:cBhvr>
                                    </p:animEffect>
                                  </p:childTnLst>
                                </p:cTn>
                              </p:par>
                            </p:childTnLst>
                          </p:cTn>
                        </p:par>
                        <p:par>
                          <p:cTn id="42" fill="hold">
                            <p:stCondLst>
                              <p:cond delay="4000"/>
                            </p:stCondLst>
                            <p:childTnLst>
                              <p:par>
                                <p:cTn id="43" presetID="10" presetClass="entr" presetSubtype="0"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1000" fill="hold"/>
                                        <p:tgtEl>
                                          <p:spTgt spid="8"/>
                                        </p:tgtEl>
                                        <p:attrNameLst>
                                          <p:attrName>ppt_w</p:attrName>
                                        </p:attrNameLst>
                                      </p:cBhvr>
                                      <p:tavLst>
                                        <p:tav tm="0">
                                          <p:val>
                                            <p:fltVal val="0"/>
                                          </p:val>
                                        </p:tav>
                                        <p:tav tm="100000">
                                          <p:val>
                                            <p:strVal val="#ppt_w"/>
                                          </p:val>
                                        </p:tav>
                                      </p:tavLst>
                                    </p:anim>
                                    <p:anim calcmode="lin" valueType="num">
                                      <p:cBhvr>
                                        <p:cTn id="50" dur="1000" fill="hold"/>
                                        <p:tgtEl>
                                          <p:spTgt spid="8"/>
                                        </p:tgtEl>
                                        <p:attrNameLst>
                                          <p:attrName>ppt_h</p:attrName>
                                        </p:attrNameLst>
                                      </p:cBhvr>
                                      <p:tavLst>
                                        <p:tav tm="0">
                                          <p:val>
                                            <p:fltVal val="0"/>
                                          </p:val>
                                        </p:tav>
                                        <p:tav tm="100000">
                                          <p:val>
                                            <p:strVal val="#ppt_h"/>
                                          </p:val>
                                        </p:tav>
                                      </p:tavLst>
                                    </p:anim>
                                    <p:animEffect transition="in" filter="fade">
                                      <p:cBhvr>
                                        <p:cTn id="51" dur="1000"/>
                                        <p:tgtEl>
                                          <p:spTgt spid="8"/>
                                        </p:tgtEl>
                                      </p:cBhvr>
                                    </p:animEffect>
                                  </p:childTnLst>
                                </p:cTn>
                              </p:par>
                            </p:childTnLst>
                          </p:cTn>
                        </p:par>
                        <p:par>
                          <p:cTn id="52" fill="hold">
                            <p:stCondLst>
                              <p:cond delay="5500"/>
                            </p:stCondLst>
                            <p:childTnLst>
                              <p:par>
                                <p:cTn id="53" presetID="10" presetClass="entr" presetSubtype="0"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par>
                          <p:cTn id="56" fill="hold">
                            <p:stCondLst>
                              <p:cond delay="6000"/>
                            </p:stCondLst>
                            <p:childTnLst>
                              <p:par>
                                <p:cTn id="57" presetID="53" presetClass="entr" presetSubtype="16" fill="hold" grpId="0" nodeType="after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1000" fill="hold"/>
                                        <p:tgtEl>
                                          <p:spTgt spid="10"/>
                                        </p:tgtEl>
                                        <p:attrNameLst>
                                          <p:attrName>ppt_w</p:attrName>
                                        </p:attrNameLst>
                                      </p:cBhvr>
                                      <p:tavLst>
                                        <p:tav tm="0">
                                          <p:val>
                                            <p:fltVal val="0"/>
                                          </p:val>
                                        </p:tav>
                                        <p:tav tm="100000">
                                          <p:val>
                                            <p:strVal val="#ppt_w"/>
                                          </p:val>
                                        </p:tav>
                                      </p:tavLst>
                                    </p:anim>
                                    <p:anim calcmode="lin" valueType="num">
                                      <p:cBhvr>
                                        <p:cTn id="60" dur="1000" fill="hold"/>
                                        <p:tgtEl>
                                          <p:spTgt spid="10"/>
                                        </p:tgtEl>
                                        <p:attrNameLst>
                                          <p:attrName>ppt_h</p:attrName>
                                        </p:attrNameLst>
                                      </p:cBhvr>
                                      <p:tavLst>
                                        <p:tav tm="0">
                                          <p:val>
                                            <p:fltVal val="0"/>
                                          </p:val>
                                        </p:tav>
                                        <p:tav tm="100000">
                                          <p:val>
                                            <p:strVal val="#ppt_h"/>
                                          </p:val>
                                        </p:tav>
                                      </p:tavLst>
                                    </p:anim>
                                    <p:animEffect transition="in" filter="fade">
                                      <p:cBhvr>
                                        <p:cTn id="61" dur="1000"/>
                                        <p:tgtEl>
                                          <p:spTgt spid="10"/>
                                        </p:tgtEl>
                                      </p:cBhvr>
                                    </p:animEffect>
                                  </p:childTnLst>
                                </p:cTn>
                              </p:par>
                            </p:childTnLst>
                          </p:cTn>
                        </p:par>
                        <p:par>
                          <p:cTn id="62" fill="hold">
                            <p:stCondLst>
                              <p:cond delay="7000"/>
                            </p:stCondLst>
                            <p:childTnLst>
                              <p:par>
                                <p:cTn id="63" presetID="10" presetClass="entr" presetSubtype="0" fill="hold" nodeType="after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childTnLst>
                          </p:cTn>
                        </p:par>
                        <p:par>
                          <p:cTn id="66" fill="hold">
                            <p:stCondLst>
                              <p:cond delay="7500"/>
                            </p:stCondLst>
                            <p:childTnLst>
                              <p:par>
                                <p:cTn id="67" presetID="53" presetClass="entr" presetSubtype="16" fill="hold" grpId="0" nodeType="after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p:cTn id="69" dur="1000" fill="hold"/>
                                        <p:tgtEl>
                                          <p:spTgt spid="17"/>
                                        </p:tgtEl>
                                        <p:attrNameLst>
                                          <p:attrName>ppt_w</p:attrName>
                                        </p:attrNameLst>
                                      </p:cBhvr>
                                      <p:tavLst>
                                        <p:tav tm="0">
                                          <p:val>
                                            <p:fltVal val="0"/>
                                          </p:val>
                                        </p:tav>
                                        <p:tav tm="100000">
                                          <p:val>
                                            <p:strVal val="#ppt_w"/>
                                          </p:val>
                                        </p:tav>
                                      </p:tavLst>
                                    </p:anim>
                                    <p:anim calcmode="lin" valueType="num">
                                      <p:cBhvr>
                                        <p:cTn id="70" dur="1000" fill="hold"/>
                                        <p:tgtEl>
                                          <p:spTgt spid="17"/>
                                        </p:tgtEl>
                                        <p:attrNameLst>
                                          <p:attrName>ppt_h</p:attrName>
                                        </p:attrNameLst>
                                      </p:cBhvr>
                                      <p:tavLst>
                                        <p:tav tm="0">
                                          <p:val>
                                            <p:fltVal val="0"/>
                                          </p:val>
                                        </p:tav>
                                        <p:tav tm="100000">
                                          <p:val>
                                            <p:strVal val="#ppt_h"/>
                                          </p:val>
                                        </p:tav>
                                      </p:tavLst>
                                    </p:anim>
                                    <p:animEffect transition="in" filter="fade">
                                      <p:cBhvr>
                                        <p:cTn id="71" dur="1000"/>
                                        <p:tgtEl>
                                          <p:spTgt spid="17"/>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fade">
                                      <p:cBhvr>
                                        <p:cTn id="7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0" grpId="0" animBg="1"/>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11" name="Полілінія 10"/>
          <p:cNvSpPr/>
          <p:nvPr/>
        </p:nvSpPr>
        <p:spPr>
          <a:xfrm>
            <a:off x="2631056" y="1532324"/>
            <a:ext cx="6970143" cy="5066884"/>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p:spPr>
        <p:style>
          <a:lnRef idx="0">
            <a:schemeClr val="accent5"/>
          </a:lnRef>
          <a:fillRef idx="3">
            <a:schemeClr val="accent5"/>
          </a:fillRef>
          <a:effectRef idx="3">
            <a:schemeClr val="accent5"/>
          </a:effectRef>
          <a:fontRef idx="minor">
            <a:schemeClr val="lt1"/>
          </a:fontRef>
        </p:style>
        <p:txBody>
          <a:bodyPr spcFirstLastPara="0" vert="horz" wrap="square" lIns="162755" tIns="107510" rIns="162755" bIns="107510" numCol="1" spcCol="1270" anchor="ctr" anchorCtr="0">
            <a:noAutofit/>
          </a:bodyPr>
          <a:lstStyle/>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 Хімічні елементи тіла.</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2. Морфологія клітини.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3. Фізіологія крові.</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4. Патофізіологія системи крові.</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5. Анатомія та фізіологія серцево-судинної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6. Патологія серцево-судинної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7. Анатомія та фізіологія травної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8. Патофізіологія травлення.</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9. Гормони. Гормонна регуляція та секреція.</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10. Анатомія та фізіологія ендокринної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11. Хвороби ендокринної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12. Анатомія та фізіологія покривної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13. Клітини та хімічні речовини лімфатичної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14. Порушення обміну речовин і їх метаболізму. Некроз. </a:t>
            </a:r>
            <a:r>
              <a:rPr lang="uk-UA" sz="1600" i="1" dirty="0" err="1">
                <a:latin typeface="Times New Roman" panose="02020603050405020304" pitchFamily="18" charset="0"/>
                <a:cs typeface="Times New Roman" panose="02020603050405020304" pitchFamily="18" charset="0"/>
              </a:rPr>
              <a:t>Апоптоз</a:t>
            </a:r>
            <a:r>
              <a:rPr lang="uk-UA" sz="1600" i="1" dirty="0">
                <a:latin typeface="Times New Roman" panose="02020603050405020304" pitchFamily="18" charset="0"/>
                <a:cs typeface="Times New Roman" panose="02020603050405020304" pitchFamily="18" charset="0"/>
              </a:rPr>
              <a:t>.</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15. Гіпертрофії. Гіперплазії. Дистрофії. Запалення. </a:t>
            </a:r>
            <a:endParaRPr lang="uk-UA" sz="1600" i="1" kern="1200" dirty="0">
              <a:latin typeface="Times New Roman" panose="02020603050405020304" pitchFamily="18" charset="0"/>
              <a:cs typeface="Times New Roman" panose="02020603050405020304" pitchFamily="18" charset="0"/>
            </a:endParaRPr>
          </a:p>
        </p:txBody>
      </p:sp>
      <p:sp>
        <p:nvSpPr>
          <p:cNvPr id="16" name="Прямоугольник 2"/>
          <p:cNvSpPr/>
          <p:nvPr/>
        </p:nvSpPr>
        <p:spPr>
          <a:xfrm>
            <a:off x="2924355" y="345252"/>
            <a:ext cx="6383547" cy="1000274"/>
          </a:xfrm>
          <a:prstGeom prst="rect">
            <a:avLst/>
          </a:prstGeom>
        </p:spPr>
        <p:txBody>
          <a:bodyPr wrap="square">
            <a:spAutoFit/>
          </a:bodyPr>
          <a:lstStyle/>
          <a:p>
            <a:pPr algn="ctr"/>
            <a:r>
              <a:rPr lang="uk-UA" sz="3200" b="1" i="1" dirty="0" smtClean="0">
                <a:solidFill>
                  <a:schemeClr val="accent1">
                    <a:lumMod val="50000"/>
                  </a:schemeClr>
                </a:solidFill>
                <a:latin typeface="Times New Roman" pitchFamily="18" charset="0"/>
                <a:cs typeface="Times New Roman" pitchFamily="18" charset="0"/>
              </a:rPr>
              <a:t>Основні теми курсу </a:t>
            </a:r>
          </a:p>
          <a:p>
            <a:pPr algn="ctr"/>
            <a:r>
              <a:rPr lang="uk-UA" sz="2700" b="1" i="1" dirty="0" smtClean="0">
                <a:solidFill>
                  <a:schemeClr val="accent1">
                    <a:lumMod val="50000"/>
                  </a:schemeClr>
                </a:solidFill>
                <a:latin typeface="Times New Roman" pitchFamily="18" charset="0"/>
                <a:cs typeface="Times New Roman" pitchFamily="18" charset="0"/>
              </a:rPr>
              <a:t>Змістовий модуль 1.</a:t>
            </a:r>
            <a:endParaRPr lang="uk-UA" sz="2700" b="1" i="1" dirty="0">
              <a:solidFill>
                <a:schemeClr val="accent1">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093787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13" name="Полілінія 12"/>
          <p:cNvSpPr/>
          <p:nvPr/>
        </p:nvSpPr>
        <p:spPr>
          <a:xfrm>
            <a:off x="2140784" y="1595888"/>
            <a:ext cx="7802116" cy="5020572"/>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olidFill>
            <a:srgbClr val="3A8E5C"/>
          </a:solidFill>
        </p:spPr>
        <p:style>
          <a:lnRef idx="0">
            <a:schemeClr val="accent6"/>
          </a:lnRef>
          <a:fillRef idx="3">
            <a:schemeClr val="accent6"/>
          </a:fillRef>
          <a:effectRef idx="3">
            <a:schemeClr val="accent6"/>
          </a:effectRef>
          <a:fontRef idx="minor">
            <a:schemeClr val="lt1"/>
          </a:fontRef>
        </p:style>
        <p:txBody>
          <a:bodyPr spcFirstLastPara="0" vert="horz" wrap="square" lIns="162755" tIns="107510" rIns="162755" bIns="107510" numCol="1" spcCol="1270" anchor="ctr" anchorCtr="0">
            <a:noAutofit/>
          </a:bodyPr>
          <a:lstStyle/>
          <a:p>
            <a:pPr lvl="0" indent="361950" defTabSz="1289050">
              <a:lnSpc>
                <a:spcPct val="90000"/>
              </a:lnSpc>
              <a:spcBef>
                <a:spcPct val="0"/>
              </a:spcBef>
              <a:spcAft>
                <a:spcPct val="35000"/>
              </a:spcAft>
            </a:pPr>
            <a:endParaRPr lang="uk-UA" sz="1600" i="1" dirty="0" smtClean="0">
              <a:latin typeface="Times New Roman" panose="02020603050405020304" pitchFamily="18" charset="0"/>
              <a:cs typeface="Times New Roman" panose="02020603050405020304" pitchFamily="18" charset="0"/>
            </a:endParaRPr>
          </a:p>
          <a:p>
            <a:pPr lvl="0" indent="361950" defTabSz="1289050">
              <a:lnSpc>
                <a:spcPct val="90000"/>
              </a:lnSpc>
              <a:spcBef>
                <a:spcPct val="0"/>
              </a:spcBef>
              <a:spcAft>
                <a:spcPct val="35000"/>
              </a:spcAft>
            </a:pPr>
            <a:r>
              <a:rPr lang="uk-UA" sz="1600" i="1" dirty="0" smtClean="0">
                <a:latin typeface="Times New Roman" panose="02020603050405020304" pitchFamily="18" charset="0"/>
                <a:cs typeface="Times New Roman" panose="02020603050405020304" pitchFamily="18" charset="0"/>
              </a:rPr>
              <a:t>Тема </a:t>
            </a:r>
            <a:r>
              <a:rPr lang="uk-UA" sz="1600" i="1" dirty="0">
                <a:latin typeface="Times New Roman" panose="02020603050405020304" pitchFamily="18" charset="0"/>
                <a:cs typeface="Times New Roman" panose="02020603050405020304" pitchFamily="18" charset="0"/>
              </a:rPr>
              <a:t>1. Типи м’язів. М’язові скорочення.</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2. Нервові клітини. Синапси. </a:t>
            </a:r>
            <a:r>
              <a:rPr lang="uk-UA" sz="1600" i="1" dirty="0" err="1">
                <a:latin typeface="Times New Roman" panose="02020603050405020304" pitchFamily="18" charset="0"/>
                <a:cs typeface="Times New Roman" panose="02020603050405020304" pitchFamily="18" charset="0"/>
              </a:rPr>
              <a:t>Нейромедіатори</a:t>
            </a:r>
            <a:r>
              <a:rPr lang="uk-UA" sz="1600" i="1" dirty="0">
                <a:latin typeface="Times New Roman" panose="02020603050405020304" pitchFamily="18" charset="0"/>
                <a:cs typeface="Times New Roman" panose="02020603050405020304" pitchFamily="18" charset="0"/>
              </a:rPr>
              <a:t>.</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3. Анатомія та фізіологія нервової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4. Нейродегенеративні хвороби. </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5. Анатомія та фізіологія дихальної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6. Хвороби органів дихання. </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7. Анатомія та фізіологія </a:t>
            </a:r>
            <a:r>
              <a:rPr lang="uk-UA" i="1" dirty="0">
                <a:latin typeface="Times New Roman" panose="02020603050405020304" pitchFamily="18" charset="0"/>
                <a:cs typeface="Times New Roman" panose="02020603050405020304" pitchFamily="18" charset="0"/>
              </a:rPr>
              <a:t>скелетної системи</a:t>
            </a:r>
            <a:r>
              <a:rPr lang="uk-UA" sz="1600" i="1" dirty="0">
                <a:latin typeface="Times New Roman" panose="02020603050405020304" pitchFamily="18" charset="0"/>
                <a:cs typeface="Times New Roman" panose="02020603050405020304" pitchFamily="18" charset="0"/>
              </a:rPr>
              <a:t>.</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8. Анатомія та фізіологія сечовидільної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9. Бактерії. Бактеріальні </a:t>
            </a:r>
            <a:r>
              <a:rPr lang="uk-UA" sz="1600" i="1" dirty="0" smtClean="0">
                <a:latin typeface="Times New Roman" panose="02020603050405020304" pitchFamily="18" charset="0"/>
                <a:cs typeface="Times New Roman" panose="02020603050405020304" pitchFamily="18" charset="0"/>
              </a:rPr>
              <a:t>інфекції </a:t>
            </a:r>
            <a:r>
              <a:rPr lang="uk-UA" sz="1600" i="1" dirty="0">
                <a:latin typeface="Times New Roman" panose="02020603050405020304" pitchFamily="18" charset="0"/>
                <a:cs typeface="Times New Roman" panose="02020603050405020304" pitchFamily="18" charset="0"/>
              </a:rPr>
              <a:t>(кишкові, шкірні, дихальних шляхів).</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10. Патогенні коки. Мікобактерії. Туберкульоз.</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11. Патогенні найпростіші. Грибкові захворювання.</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12. Віруси. Сказ, енцефаліт, поліомієліт, гепатит. </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13. Анальгетики. Антибіотики. Антисептики і </a:t>
            </a:r>
            <a:r>
              <a:rPr lang="uk-UA" sz="1600" i="1" dirty="0" err="1">
                <a:latin typeface="Times New Roman" panose="02020603050405020304" pitchFamily="18" charset="0"/>
                <a:cs typeface="Times New Roman" panose="02020603050405020304" pitchFamily="18" charset="0"/>
              </a:rPr>
              <a:t>дезинфікуючі</a:t>
            </a:r>
            <a:r>
              <a:rPr lang="uk-UA" sz="1600" i="1" dirty="0">
                <a:latin typeface="Times New Roman" panose="02020603050405020304" pitchFamily="18" charset="0"/>
                <a:cs typeface="Times New Roman" panose="02020603050405020304" pitchFamily="18" charset="0"/>
              </a:rPr>
              <a:t> засоби.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14. Гіпотензивні засоби. </a:t>
            </a:r>
            <a:r>
              <a:rPr lang="uk-UA" sz="1600" i="1" dirty="0" err="1">
                <a:latin typeface="Times New Roman" panose="02020603050405020304" pitchFamily="18" charset="0"/>
                <a:cs typeface="Times New Roman" panose="02020603050405020304" pitchFamily="18" charset="0"/>
              </a:rPr>
              <a:t>Гормонопрепарати</a:t>
            </a:r>
            <a:r>
              <a:rPr lang="uk-UA" sz="1600" i="1" dirty="0">
                <a:latin typeface="Times New Roman" panose="02020603050405020304" pitchFamily="18" charset="0"/>
                <a:cs typeface="Times New Roman" panose="02020603050405020304" pitchFamily="18" charset="0"/>
              </a:rPr>
              <a:t>.</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15. </a:t>
            </a:r>
            <a:r>
              <a:rPr lang="uk-UA" sz="1600" i="1" dirty="0" err="1">
                <a:latin typeface="Times New Roman" panose="02020603050405020304" pitchFamily="18" charset="0"/>
                <a:cs typeface="Times New Roman" panose="02020603050405020304" pitchFamily="18" charset="0"/>
              </a:rPr>
              <a:t>Протипротозойні</a:t>
            </a:r>
            <a:r>
              <a:rPr lang="uk-UA" sz="1600" i="1" dirty="0">
                <a:latin typeface="Times New Roman" panose="02020603050405020304" pitchFamily="18" charset="0"/>
                <a:cs typeface="Times New Roman" panose="02020603050405020304" pitchFamily="18" charset="0"/>
              </a:rPr>
              <a:t>, </a:t>
            </a:r>
            <a:r>
              <a:rPr lang="uk-UA" sz="1600" i="1" dirty="0" err="1">
                <a:latin typeface="Times New Roman" panose="02020603050405020304" pitchFamily="18" charset="0"/>
                <a:cs typeface="Times New Roman" panose="02020603050405020304" pitchFamily="18" charset="0"/>
              </a:rPr>
              <a:t>протигельмінтні</a:t>
            </a:r>
            <a:r>
              <a:rPr lang="uk-UA" sz="1600" i="1" dirty="0">
                <a:latin typeface="Times New Roman" panose="02020603050405020304" pitchFamily="18" charset="0"/>
                <a:cs typeface="Times New Roman" panose="02020603050405020304" pitchFamily="18" charset="0"/>
              </a:rPr>
              <a:t> та протитуберкульозні засоби. </a:t>
            </a:r>
          </a:p>
          <a:p>
            <a:pPr lvl="0" defTabSz="1289050">
              <a:lnSpc>
                <a:spcPct val="90000"/>
              </a:lnSpc>
              <a:spcBef>
                <a:spcPct val="0"/>
              </a:spcBef>
              <a:spcAft>
                <a:spcPct val="35000"/>
              </a:spcAft>
            </a:pPr>
            <a:r>
              <a:rPr lang="ru-RU" sz="2700" i="1" dirty="0" smtClean="0">
                <a:latin typeface="Times New Roman" panose="02020603050405020304" pitchFamily="18" charset="0"/>
                <a:cs typeface="Times New Roman" panose="02020603050405020304" pitchFamily="18" charset="0"/>
              </a:rPr>
              <a:t>.</a:t>
            </a:r>
            <a:endParaRPr lang="uk-UA" sz="2700" i="1" kern="1200" dirty="0">
              <a:latin typeface="Times New Roman" panose="02020603050405020304" pitchFamily="18" charset="0"/>
              <a:cs typeface="Times New Roman" panose="02020603050405020304" pitchFamily="18" charset="0"/>
            </a:endParaRPr>
          </a:p>
        </p:txBody>
      </p:sp>
      <p:sp>
        <p:nvSpPr>
          <p:cNvPr id="16" name="Прямоугольник 2"/>
          <p:cNvSpPr/>
          <p:nvPr/>
        </p:nvSpPr>
        <p:spPr>
          <a:xfrm>
            <a:off x="1730073" y="336279"/>
            <a:ext cx="8623538" cy="923330"/>
          </a:xfrm>
          <a:prstGeom prst="rect">
            <a:avLst/>
          </a:prstGeom>
        </p:spPr>
        <p:txBody>
          <a:bodyPr wrap="square">
            <a:spAutoFit/>
          </a:bodyPr>
          <a:lstStyle/>
          <a:p>
            <a:pPr algn="ctr"/>
            <a:r>
              <a:rPr lang="uk-UA" sz="2700" b="1" i="1" dirty="0">
                <a:solidFill>
                  <a:schemeClr val="accent1">
                    <a:lumMod val="50000"/>
                  </a:schemeClr>
                </a:solidFill>
                <a:latin typeface="Times New Roman" pitchFamily="18" charset="0"/>
                <a:cs typeface="Times New Roman" pitchFamily="18" charset="0"/>
              </a:rPr>
              <a:t>Основні теми курсу </a:t>
            </a:r>
          </a:p>
          <a:p>
            <a:pPr algn="ctr"/>
            <a:r>
              <a:rPr lang="uk-UA" sz="2700" b="1" i="1" dirty="0">
                <a:solidFill>
                  <a:schemeClr val="accent1">
                    <a:lumMod val="50000"/>
                  </a:schemeClr>
                </a:solidFill>
                <a:latin typeface="Times New Roman" pitchFamily="18" charset="0"/>
                <a:cs typeface="Times New Roman" pitchFamily="18" charset="0"/>
              </a:rPr>
              <a:t>Змістовий модуль 2.</a:t>
            </a:r>
          </a:p>
        </p:txBody>
      </p:sp>
    </p:spTree>
    <p:extLst>
      <p:ext uri="{BB962C8B-B14F-4D97-AF65-F5344CB8AC3E}">
        <p14:creationId xmlns:p14="http://schemas.microsoft.com/office/powerpoint/2010/main" val="3099021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9" name="Полілінія 8"/>
          <p:cNvSpPr/>
          <p:nvPr/>
        </p:nvSpPr>
        <p:spPr>
          <a:xfrm>
            <a:off x="953696" y="2127367"/>
            <a:ext cx="10415920" cy="674341"/>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olidFill>
            <a:srgbClr val="0099FF"/>
          </a:solidFill>
          <a:ln>
            <a:solidFill>
              <a:srgbClr val="0099FF"/>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1838336"/>
              <a:satOff val="-2557"/>
              <a:lumOff val="-981"/>
              <a:alphaOff val="0"/>
            </a:schemeClr>
          </a:fillRef>
          <a:effectRef idx="2">
            <a:schemeClr val="accent5">
              <a:hueOff val="-1838336"/>
              <a:satOff val="-2557"/>
              <a:lumOff val="-981"/>
              <a:alphaOff val="0"/>
            </a:schemeClr>
          </a:effectRef>
          <a:fontRef idx="minor">
            <a:schemeClr val="lt1"/>
          </a:fontRef>
        </p:style>
        <p:txBody>
          <a:bodyPr spcFirstLastPara="0" vert="horz" wrap="square" lIns="162755" tIns="107510" rIns="162755" bIns="107510" numCol="1" spcCol="1270" anchor="ctr" anchorCtr="0">
            <a:noAutofit/>
          </a:bodyPr>
          <a:lstStyle/>
          <a:p>
            <a:pPr lvl="0" defTabSz="1289050">
              <a:lnSpc>
                <a:spcPct val="90000"/>
              </a:lnSpc>
              <a:spcBef>
                <a:spcPct val="0"/>
              </a:spcBef>
              <a:spcAft>
                <a:spcPct val="35000"/>
              </a:spcAft>
            </a:pPr>
            <a:r>
              <a:rPr lang="uk-UA" i="1" dirty="0">
                <a:latin typeface="Times New Roman" panose="02020603050405020304" pitchFamily="18" charset="0"/>
                <a:cs typeface="Times New Roman" panose="02020603050405020304" pitchFamily="18" charset="0"/>
              </a:rPr>
              <a:t>проводити професійну діяльність у соціальній взаємодії, </a:t>
            </a:r>
            <a:r>
              <a:rPr lang="uk-UA" i="1" dirty="0" smtClean="0">
                <a:latin typeface="Times New Roman" panose="02020603050405020304" pitchFamily="18" charset="0"/>
                <a:cs typeface="Times New Roman" panose="02020603050405020304" pitchFamily="18" charset="0"/>
              </a:rPr>
              <a:t>заснованій </a:t>
            </a:r>
            <a:r>
              <a:rPr lang="uk-UA" i="1" dirty="0">
                <a:latin typeface="Times New Roman" panose="02020603050405020304" pitchFamily="18" charset="0"/>
                <a:cs typeface="Times New Roman" panose="02020603050405020304" pitchFamily="18" charset="0"/>
              </a:rPr>
              <a:t>на гуманістичних і етичних засадах; ідентифікувати майбутню професійну діяльність як соціально значущу для здоров’я людини;</a:t>
            </a:r>
            <a:endParaRPr lang="uk-UA" i="1" kern="1200" dirty="0">
              <a:latin typeface="Times New Roman" panose="02020603050405020304" pitchFamily="18" charset="0"/>
              <a:cs typeface="Times New Roman" panose="02020603050405020304" pitchFamily="18" charset="0"/>
            </a:endParaRPr>
          </a:p>
        </p:txBody>
      </p:sp>
      <p:sp>
        <p:nvSpPr>
          <p:cNvPr id="11" name="Полілінія 10"/>
          <p:cNvSpPr/>
          <p:nvPr/>
        </p:nvSpPr>
        <p:spPr>
          <a:xfrm>
            <a:off x="953696" y="3822243"/>
            <a:ext cx="10415920" cy="780699"/>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3676672"/>
              <a:satOff val="-5114"/>
              <a:lumOff val="-1961"/>
              <a:alphaOff val="0"/>
            </a:schemeClr>
          </a:fillRef>
          <a:effectRef idx="2">
            <a:schemeClr val="accent5">
              <a:hueOff val="-3676672"/>
              <a:satOff val="-5114"/>
              <a:lumOff val="-1961"/>
              <a:alphaOff val="0"/>
            </a:schemeClr>
          </a:effectRef>
          <a:fontRef idx="minor">
            <a:schemeClr val="lt1"/>
          </a:fontRef>
        </p:style>
        <p:txBody>
          <a:bodyPr spcFirstLastPara="0" vert="horz" wrap="square" lIns="162755" tIns="107510" rIns="162755" bIns="107510" numCol="1" spcCol="1270" anchor="ctr" anchorCtr="0">
            <a:noAutofit/>
          </a:bodyPr>
          <a:lstStyle/>
          <a:p>
            <a:pPr lvl="0" defTabSz="1289050">
              <a:lnSpc>
                <a:spcPct val="90000"/>
              </a:lnSpc>
              <a:spcBef>
                <a:spcPct val="0"/>
              </a:spcBef>
              <a:spcAft>
                <a:spcPct val="35000"/>
              </a:spcAft>
            </a:pPr>
            <a:r>
              <a:rPr lang="uk-UA" sz="1700" i="1" dirty="0">
                <a:latin typeface="Times New Roman" panose="02020603050405020304" pitchFamily="18" charset="0"/>
                <a:cs typeface="Times New Roman" panose="02020603050405020304" pitchFamily="18" charset="0"/>
              </a:rPr>
              <a:t>демонструвати вміння самостійного пошуку, аналізу та синтезу інформації з різних джерел та використання цих результатів для рішення типових та складних спеціалізованих завдань професійної </a:t>
            </a:r>
            <a:r>
              <a:rPr lang="uk-UA" sz="1700" i="1" dirty="0" smtClean="0">
                <a:latin typeface="Times New Roman" panose="02020603050405020304" pitchFamily="18" charset="0"/>
                <a:cs typeface="Times New Roman" panose="02020603050405020304" pitchFamily="18" charset="0"/>
              </a:rPr>
              <a:t>діяльності;</a:t>
            </a:r>
            <a:endParaRPr lang="uk-UA" sz="1700" i="1" kern="1200" dirty="0">
              <a:latin typeface="Times New Roman" panose="02020603050405020304" pitchFamily="18" charset="0"/>
              <a:cs typeface="Times New Roman" panose="02020603050405020304" pitchFamily="18" charset="0"/>
            </a:endParaRPr>
          </a:p>
        </p:txBody>
      </p:sp>
      <p:sp>
        <p:nvSpPr>
          <p:cNvPr id="13" name="Полілінія 12"/>
          <p:cNvSpPr/>
          <p:nvPr/>
        </p:nvSpPr>
        <p:spPr>
          <a:xfrm>
            <a:off x="953696" y="4743140"/>
            <a:ext cx="10415920" cy="907162"/>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5515009"/>
              <a:satOff val="-7671"/>
              <a:lumOff val="-2942"/>
              <a:alphaOff val="0"/>
            </a:schemeClr>
          </a:fillRef>
          <a:effectRef idx="2">
            <a:schemeClr val="accent5">
              <a:hueOff val="-5515009"/>
              <a:satOff val="-7671"/>
              <a:lumOff val="-2942"/>
              <a:alphaOff val="0"/>
            </a:schemeClr>
          </a:effectRef>
          <a:fontRef idx="minor">
            <a:schemeClr val="lt1"/>
          </a:fontRef>
        </p:style>
        <p:txBody>
          <a:bodyPr spcFirstLastPara="0" vert="horz" wrap="square" lIns="162755" tIns="107510" rIns="162755" bIns="107510" numCol="1" spcCol="1270" anchor="ctr" anchorCtr="0">
            <a:noAutofit/>
          </a:bodyPr>
          <a:lstStyle/>
          <a:p>
            <a:pPr lvl="0" defTabSz="1289050">
              <a:lnSpc>
                <a:spcPct val="90000"/>
              </a:lnSpc>
              <a:spcBef>
                <a:spcPct val="0"/>
              </a:spcBef>
              <a:spcAft>
                <a:spcPct val="35000"/>
              </a:spcAft>
            </a:pPr>
            <a:r>
              <a:rPr lang="uk-UA" sz="1700" i="1" dirty="0">
                <a:latin typeface="Times New Roman" panose="02020603050405020304" pitchFamily="18" charset="0"/>
                <a:cs typeface="Times New Roman" panose="02020603050405020304" pitchFamily="18" charset="0"/>
              </a:rPr>
              <a:t>здійснювати професійне спілкування державною мовою, використовувати навички усної комунікації іноземною мовою, аналізуючи тексти фахової спрямованості та перекладати іншомовні інформаційні джерела;</a:t>
            </a:r>
            <a:endParaRPr lang="uk-UA" sz="1700" i="1" kern="1200" dirty="0">
              <a:latin typeface="Times New Roman" panose="02020603050405020304" pitchFamily="18" charset="0"/>
              <a:cs typeface="Times New Roman" panose="02020603050405020304" pitchFamily="18" charset="0"/>
            </a:endParaRPr>
          </a:p>
        </p:txBody>
      </p:sp>
      <p:sp>
        <p:nvSpPr>
          <p:cNvPr id="16" name="Прямоугольник 2"/>
          <p:cNvSpPr/>
          <p:nvPr/>
        </p:nvSpPr>
        <p:spPr>
          <a:xfrm>
            <a:off x="2504537" y="518019"/>
            <a:ext cx="9799607" cy="1077218"/>
          </a:xfrm>
          <a:prstGeom prst="rect">
            <a:avLst/>
          </a:prstGeom>
        </p:spPr>
        <p:txBody>
          <a:bodyPr wrap="square">
            <a:spAutoFit/>
          </a:bodyPr>
          <a:lstStyle/>
          <a:p>
            <a:pPr algn="ctr"/>
            <a:r>
              <a:rPr lang="uk-UA" sz="3200" b="1" i="1" dirty="0" smtClean="0">
                <a:solidFill>
                  <a:schemeClr val="accent1">
                    <a:lumMod val="50000"/>
                  </a:schemeClr>
                </a:solidFill>
                <a:latin typeface="Times New Roman" pitchFamily="18" charset="0"/>
                <a:cs typeface="Times New Roman" pitchFamily="18" charset="0"/>
              </a:rPr>
              <a:t>У результаті вивчення навчальної дисципліни здобувач освіти повинен:</a:t>
            </a:r>
            <a:endParaRPr lang="uk-UA" sz="3200" b="1" i="1" dirty="0">
              <a:solidFill>
                <a:schemeClr val="accent1">
                  <a:lumMod val="50000"/>
                </a:schemeClr>
              </a:solidFill>
              <a:latin typeface="Times New Roman" pitchFamily="18" charset="0"/>
              <a:cs typeface="Times New Roman" pitchFamily="18" charset="0"/>
            </a:endParaRPr>
          </a:p>
        </p:txBody>
      </p:sp>
      <p:sp>
        <p:nvSpPr>
          <p:cNvPr id="7" name="Полілінія 12"/>
          <p:cNvSpPr/>
          <p:nvPr/>
        </p:nvSpPr>
        <p:spPr>
          <a:xfrm>
            <a:off x="953696" y="2946610"/>
            <a:ext cx="10415920" cy="732198"/>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olidFill>
            <a:srgbClr val="43AFC0"/>
          </a:solidFill>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5515009"/>
              <a:satOff val="-7671"/>
              <a:lumOff val="-2942"/>
              <a:alphaOff val="0"/>
            </a:schemeClr>
          </a:fillRef>
          <a:effectRef idx="2">
            <a:schemeClr val="accent5">
              <a:hueOff val="-5515009"/>
              <a:satOff val="-7671"/>
              <a:lumOff val="-2942"/>
              <a:alphaOff val="0"/>
            </a:schemeClr>
          </a:effectRef>
          <a:fontRef idx="minor">
            <a:schemeClr val="lt1"/>
          </a:fontRef>
        </p:style>
        <p:txBody>
          <a:bodyPr spcFirstLastPara="0" vert="horz" wrap="square" lIns="162755" tIns="107510" rIns="162755" bIns="107510" numCol="1" spcCol="1270" anchor="ctr" anchorCtr="0">
            <a:noAutofit/>
          </a:bodyPr>
          <a:lstStyle/>
          <a:p>
            <a:pPr lvl="0" defTabSz="1289050">
              <a:lnSpc>
                <a:spcPct val="90000"/>
              </a:lnSpc>
              <a:spcBef>
                <a:spcPct val="0"/>
              </a:spcBef>
              <a:spcAft>
                <a:spcPct val="35000"/>
              </a:spcAft>
            </a:pPr>
            <a:r>
              <a:rPr lang="uk-UA" i="1" dirty="0" smtClean="0">
                <a:latin typeface="Times New Roman" panose="02020603050405020304" pitchFamily="18" charset="0"/>
                <a:cs typeface="Times New Roman" panose="02020603050405020304" pitchFamily="18" charset="0"/>
              </a:rPr>
              <a:t>застосовувати знання з загальних та фахових дисциплін у професійній діяльності;</a:t>
            </a:r>
            <a:endParaRPr lang="uk-UA" i="1" kern="1200" dirty="0">
              <a:latin typeface="Times New Roman" panose="02020603050405020304" pitchFamily="18" charset="0"/>
              <a:cs typeface="Times New Roman" panose="02020603050405020304" pitchFamily="18" charset="0"/>
            </a:endParaRPr>
          </a:p>
        </p:txBody>
      </p:sp>
      <p:sp>
        <p:nvSpPr>
          <p:cNvPr id="8" name="Полілінія 12"/>
          <p:cNvSpPr/>
          <p:nvPr/>
        </p:nvSpPr>
        <p:spPr>
          <a:xfrm>
            <a:off x="953696" y="5790500"/>
            <a:ext cx="10415920" cy="732198"/>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olidFill>
            <a:srgbClr val="3A8E5C"/>
          </a:solidFill>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5515009"/>
              <a:satOff val="-7671"/>
              <a:lumOff val="-2942"/>
              <a:alphaOff val="0"/>
            </a:schemeClr>
          </a:fillRef>
          <a:effectRef idx="2">
            <a:schemeClr val="accent5">
              <a:hueOff val="-5515009"/>
              <a:satOff val="-7671"/>
              <a:lumOff val="-2942"/>
              <a:alphaOff val="0"/>
            </a:schemeClr>
          </a:effectRef>
          <a:fontRef idx="minor">
            <a:schemeClr val="lt1"/>
          </a:fontRef>
        </p:style>
        <p:txBody>
          <a:bodyPr spcFirstLastPara="0" vert="horz" wrap="square" lIns="162755" tIns="107510" rIns="162755" bIns="107510" numCol="1" spcCol="1270" anchor="ctr" anchorCtr="0">
            <a:noAutofit/>
          </a:bodyPr>
          <a:lstStyle/>
          <a:p>
            <a:pPr lvl="0" defTabSz="1289050">
              <a:lnSpc>
                <a:spcPct val="90000"/>
              </a:lnSpc>
              <a:spcBef>
                <a:spcPct val="0"/>
              </a:spcBef>
              <a:spcAft>
                <a:spcPct val="35000"/>
              </a:spcAft>
            </a:pPr>
            <a:r>
              <a:rPr lang="uk-UA" i="1" dirty="0" smtClean="0">
                <a:latin typeface="Times New Roman" panose="02020603050405020304" pitchFamily="18" charset="0"/>
                <a:cs typeface="Times New Roman" panose="02020603050405020304" pitchFamily="18" charset="0"/>
              </a:rPr>
              <a:t>дотримуватися норм спілкування у професійній взаємодії з колегами, керівництвом, споживачами, ефективно працювати у команді.</a:t>
            </a:r>
            <a:endParaRPr lang="uk-UA" i="1" kern="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375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2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200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8000"/>
                            </p:stCondLst>
                            <p:childTnLst>
                              <p:par>
                                <p:cTn id="23" presetID="42" presetClass="entr" presetSubtype="0" fill="hold" grpId="0" nodeType="afterEffect">
                                  <p:stCondLst>
                                    <p:cond delay="20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1000"/>
                            </p:stCondLst>
                            <p:childTnLst>
                              <p:par>
                                <p:cTn id="29" presetID="42" presetClass="entr" presetSubtype="0" fill="hold" grpId="0" nodeType="after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16" name="Прямоугольник 2"/>
          <p:cNvSpPr/>
          <p:nvPr/>
        </p:nvSpPr>
        <p:spPr>
          <a:xfrm>
            <a:off x="2392393" y="121204"/>
            <a:ext cx="9799607" cy="1077218"/>
          </a:xfrm>
          <a:prstGeom prst="rect">
            <a:avLst/>
          </a:prstGeom>
        </p:spPr>
        <p:txBody>
          <a:bodyPr wrap="square">
            <a:spAutoFit/>
          </a:bodyPr>
          <a:lstStyle/>
          <a:p>
            <a:pPr algn="ctr"/>
            <a:r>
              <a:rPr lang="uk-UA" sz="3200" b="1" i="1" dirty="0" smtClean="0">
                <a:solidFill>
                  <a:schemeClr val="accent1">
                    <a:lumMod val="50000"/>
                  </a:schemeClr>
                </a:solidFill>
                <a:latin typeface="Times New Roman" pitchFamily="18" charset="0"/>
                <a:cs typeface="Times New Roman" pitchFamily="18" charset="0"/>
              </a:rPr>
              <a:t>Вивчення курсу є важливим </a:t>
            </a:r>
          </a:p>
          <a:p>
            <a:pPr algn="ctr"/>
            <a:r>
              <a:rPr lang="uk-UA" sz="3200" b="1" i="1" dirty="0" smtClean="0">
                <a:solidFill>
                  <a:schemeClr val="accent1">
                    <a:lumMod val="50000"/>
                  </a:schemeClr>
                </a:solidFill>
                <a:latin typeface="Times New Roman" pitchFamily="18" charset="0"/>
                <a:cs typeface="Times New Roman" pitchFamily="18" charset="0"/>
              </a:rPr>
              <a:t>з огляду на низку причин:</a:t>
            </a:r>
            <a:endParaRPr lang="uk-UA" sz="3200" b="1" i="1" dirty="0">
              <a:solidFill>
                <a:schemeClr val="accent1">
                  <a:lumMod val="50000"/>
                </a:schemeClr>
              </a:solidFill>
              <a:latin typeface="Times New Roman" pitchFamily="18" charset="0"/>
              <a:cs typeface="Times New Roman" pitchFamily="18" charset="0"/>
            </a:endParaRPr>
          </a:p>
        </p:txBody>
      </p:sp>
      <p:graphicFrame>
        <p:nvGraphicFramePr>
          <p:cNvPr id="2" name="Схема 1"/>
          <p:cNvGraphicFramePr/>
          <p:nvPr>
            <p:extLst>
              <p:ext uri="{D42A27DB-BD31-4B8C-83A1-F6EECF244321}">
                <p14:modId xmlns:p14="http://schemas.microsoft.com/office/powerpoint/2010/main" val="3947435893"/>
              </p:ext>
            </p:extLst>
          </p:nvPr>
        </p:nvGraphicFramePr>
        <p:xfrm>
          <a:off x="1807712" y="1319626"/>
          <a:ext cx="1004498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980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5" name="Прямоугольник 2"/>
          <p:cNvSpPr/>
          <p:nvPr/>
        </p:nvSpPr>
        <p:spPr>
          <a:xfrm>
            <a:off x="1742537" y="2719172"/>
            <a:ext cx="8402490" cy="1323439"/>
          </a:xfrm>
          <a:prstGeom prst="rect">
            <a:avLst/>
          </a:prstGeom>
        </p:spPr>
        <p:txBody>
          <a:bodyPr wrap="square">
            <a:spAutoFit/>
          </a:bodyPr>
          <a:lstStyle/>
          <a:p>
            <a:r>
              <a:rPr lang="uk-UA" sz="8000" b="1" i="1" dirty="0" smtClean="0">
                <a:solidFill>
                  <a:schemeClr val="accent1">
                    <a:lumMod val="50000"/>
                  </a:schemeClr>
                </a:solidFill>
                <a:latin typeface="Times New Roman" pitchFamily="18" charset="0"/>
                <a:cs typeface="Times New Roman" pitchFamily="18" charset="0"/>
              </a:rPr>
              <a:t>Дякуємо </a:t>
            </a:r>
            <a:r>
              <a:rPr lang="uk-UA" sz="8000" b="1" i="1" dirty="0">
                <a:solidFill>
                  <a:schemeClr val="accent1">
                    <a:lumMod val="50000"/>
                  </a:schemeClr>
                </a:solidFill>
                <a:latin typeface="Times New Roman" pitchFamily="18" charset="0"/>
                <a:cs typeface="Times New Roman" pitchFamily="18" charset="0"/>
              </a:rPr>
              <a:t>за увагу !</a:t>
            </a:r>
            <a:endParaRPr lang="uk-UA" sz="8000" b="1" i="1" dirty="0">
              <a:solidFill>
                <a:schemeClr val="accent1">
                  <a:lumMod val="50000"/>
                </a:schemeClr>
              </a:solidFill>
            </a:endParaRPr>
          </a:p>
        </p:txBody>
      </p:sp>
    </p:spTree>
    <p:extLst>
      <p:ext uri="{BB962C8B-B14F-4D97-AF65-F5344CB8AC3E}">
        <p14:creationId xmlns:p14="http://schemas.microsoft.com/office/powerpoint/2010/main" val="1513170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534</TotalTime>
  <Words>871</Words>
  <Application>Microsoft Office PowerPoint</Application>
  <PresentationFormat>Широкоэкранный</PresentationFormat>
  <Paragraphs>72</Paragraphs>
  <Slides>10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10</vt:i4>
      </vt:variant>
    </vt:vector>
  </HeadingPairs>
  <TitlesOfParts>
    <vt:vector size="15"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Презентація PowerPoint</dc:title>
  <dc:creator>Sergey</dc:creator>
  <cp:lastModifiedBy>Yulechka</cp:lastModifiedBy>
  <cp:revision>77</cp:revision>
  <dcterms:created xsi:type="dcterms:W3CDTF">2020-05-03T17:22:30Z</dcterms:created>
  <dcterms:modified xsi:type="dcterms:W3CDTF">2020-12-21T14:53:59Z</dcterms:modified>
</cp:coreProperties>
</file>