
<file path=[Content_Types].xml><?xml version="1.0" encoding="utf-8"?>
<Types xmlns="http://schemas.openxmlformats.org/package/2006/content-types">
  <Default ContentType="image/jpeg" Extension="jpg"/>
  <Default ContentType="application/vnd.openxmlformats-officedocument.vmlDrawing" Extension="vml"/>
  <Default ContentType="application/x-fontdata" Extension="fntdata"/>
  <Default ContentType="application/vnd.openxmlformats-officedocument.oleObject" Extension="bin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9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98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2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04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84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92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9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10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86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94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8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10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9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3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89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95.xml"/>
  <Override ContentType="application/vnd.openxmlformats-officedocument.presentationml.slideLayout+xml" PartName="/ppt/slideLayouts/slideLayout101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99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0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85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107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109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91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100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8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93.xml"/>
  <Override ContentType="application/vnd.openxmlformats-officedocument.presentationml.slideLayout+xml" PartName="/ppt/slideLayouts/slideLayout27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3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vnd.openxmlformats-officedocument.presentationml.slide+xml" PartName="/ppt/slides/slide121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138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13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123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36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53.xml"/>
  <Override ContentType="application/vnd.openxmlformats-officedocument.presentationml.slide+xml" PartName="/ppt/slides/slide141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18.xml"/>
  <Override ContentType="application/vnd.openxmlformats-officedocument.presentationml.slide+xml" PartName="/ppt/slides/slide142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98.xml"/>
  <Override ContentType="application/vnd.openxmlformats-officedocument.presentationml.slide+xml" PartName="/ppt/slides/slide125.xml"/>
  <Override ContentType="application/vnd.openxmlformats-officedocument.presentationml.slide+xml" PartName="/ppt/slides/slide72.xml"/>
  <Override ContentType="application/vnd.openxmlformats-officedocument.presentationml.slide+xml" PartName="/ppt/slides/slide135.xml"/>
  <Override ContentType="application/vnd.openxmlformats-officedocument.presentationml.slide+xml" PartName="/ppt/slides/slide20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129.xml"/>
  <Override ContentType="application/vnd.openxmlformats-officedocument.presentationml.slide+xml" PartName="/ppt/slides/slide63.xml"/>
  <Override ContentType="application/vnd.openxmlformats-officedocument.presentationml.slide+xml" PartName="/ppt/slides/slide131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144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133.xml"/>
  <Override ContentType="application/vnd.openxmlformats-officedocument.presentationml.slide+xml" PartName="/ppt/slides/slide91.xml"/>
  <Override ContentType="application/vnd.openxmlformats-officedocument.presentationml.slide+xml" PartName="/ppt/slides/slide114.xml"/>
  <Override ContentType="application/vnd.openxmlformats-officedocument.presentationml.slide+xml" PartName="/ppt/slides/slide31.xml"/>
  <Override ContentType="application/vnd.openxmlformats-officedocument.presentationml.slide+xml" PartName="/ppt/slides/slide127.xml"/>
  <Override ContentType="application/vnd.openxmlformats-officedocument.presentationml.slide+xml" PartName="/ppt/slides/slide146.xml"/>
  <Override ContentType="application/vnd.openxmlformats-officedocument.presentationml.slide+xml" PartName="/ppt/slides/slide120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39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9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122.xml"/>
  <Override ContentType="application/vnd.openxmlformats-officedocument.presentationml.slide+xml" PartName="/ppt/slides/slide130.xml"/>
  <Override ContentType="application/vnd.openxmlformats-officedocument.presentationml.slide+xml" PartName="/ppt/slides/slide147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40.xml"/>
  <Override ContentType="application/vnd.openxmlformats-officedocument.presentationml.slide+xml" PartName="/ppt/slides/slide11.xml"/>
  <Override ContentType="application/vnd.openxmlformats-officedocument.presentationml.slide+xml" PartName="/ppt/slides/slide137.xml"/>
  <Override ContentType="application/vnd.openxmlformats-officedocument.presentationml.slide+xml" PartName="/ppt/slides/slide110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49.xml"/>
  <Override ContentType="application/vnd.openxmlformats-officedocument.presentationml.slide+xml" PartName="/ppt/slides/slide124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119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126.xml"/>
  <Override ContentType="application/vnd.openxmlformats-officedocument.presentationml.slide+xml" PartName="/ppt/slides/slide109.xml"/>
  <Override ContentType="application/vnd.openxmlformats-officedocument.presentationml.slide+xml" PartName="/ppt/slides/slide134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143.xml"/>
  <Override ContentType="application/vnd.openxmlformats-officedocument.presentationml.slide+xml" PartName="/ppt/slides/slide117.xml"/>
  <Override ContentType="application/vnd.openxmlformats-officedocument.presentationml.slide+xml" PartName="/ppt/slides/slide145.xml"/>
  <Override ContentType="application/vnd.openxmlformats-officedocument.presentationml.slide+xml" PartName="/ppt/slides/slide132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128.xml"/>
  <Override ContentType="application/vnd.openxmlformats-officedocument.presentationml.slide+xml" PartName="/ppt/slides/slide92.xml"/>
  <Override ContentType="application/vnd.openxmlformats-officedocument.presentationml.slide+xml" PartName="/ppt/slides/slide115.xml"/>
  <Override ContentType="application/vnd.openxmlformats-officedocument.presentationml.slide+xml" PartName="/ppt/slides/slide102.xml"/>
  <Override ContentType="application/vnd.openxmlformats-officedocument.oleObject" PartName="/ppt/embeddings/oleObject9.bin"/>
  <Override ContentType="application/vnd.openxmlformats-officedocument.oleObject" PartName="/ppt/embeddings/oleObject12.bin"/>
  <Override ContentType="application/vnd.openxmlformats-officedocument.oleObject" PartName="/ppt/embeddings/oleObject3.bin"/>
  <Override ContentType="application/vnd.openxmlformats-officedocument.oleObject" PartName="/ppt/embeddings/oleObject6.bin"/>
  <Override ContentType="application/vnd.openxmlformats-officedocument.oleObject" PartName="/ppt/embeddings/oleObject5.bin"/>
  <Override ContentType="application/vnd.openxmlformats-officedocument.oleObject" PartName="/ppt/embeddings/oleObject4.bin"/>
  <Override ContentType="application/vnd.openxmlformats-officedocument.oleObject" PartName="/ppt/embeddings/oleObject7.bin"/>
  <Override ContentType="application/vnd.openxmlformats-officedocument.oleObject" PartName="/ppt/embeddings/oleObject2.bin"/>
  <Override ContentType="application/vnd.openxmlformats-officedocument.oleObject" PartName="/ppt/embeddings/oleObject10.bin"/>
  <Override ContentType="application/vnd.openxmlformats-officedocument.oleObject" PartName="/ppt/embeddings/oleObject1.bin"/>
  <Override ContentType="application/vnd.openxmlformats-officedocument.oleObject" PartName="/ppt/embeddings/oleObject11.bin"/>
  <Override ContentType="application/vnd.openxmlformats-officedocument.oleObject" PartName="/ppt/embeddings/oleObject8.bin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14.xml"/>
  <Override ContentType="application/vnd.openxmlformats-officedocument.theme+xml" PartName="/ppt/theme/theme6.xml"/>
  <Override ContentType="application/vnd.openxmlformats-officedocument.theme+xml" PartName="/ppt/theme/theme3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2.xml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125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33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43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119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135.xml"/>
  <Override ContentType="application/vnd.openxmlformats-officedocument.presentationml.notesSlide+xml" PartName="/ppt/notesSlides/notesSlide137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41.xml"/>
  <Override ContentType="application/vnd.openxmlformats-officedocument.presentationml.notesSlide+xml" PartName="/ppt/notesSlides/notesSlide123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138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46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120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29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44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31.xml"/>
  <Override ContentType="application/vnd.openxmlformats-officedocument.presentationml.notesSlide+xml" PartName="/ppt/notesSlides/notesSlide127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14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24.xml"/>
  <Override ContentType="application/vnd.openxmlformats-officedocument.presentationml.notesSlide+xml" PartName="/ppt/notesSlides/notesSlide126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1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122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140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136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139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1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3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21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132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45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  <p:sldMasterId id="2147483650" r:id="rId6"/>
    <p:sldMasterId id="2147483663" r:id="rId7"/>
    <p:sldMasterId id="2147483665" r:id="rId8"/>
    <p:sldMasterId id="2147483667" r:id="rId9"/>
    <p:sldMasterId id="2147483669" r:id="rId10"/>
    <p:sldMasterId id="2147483686" r:id="rId11"/>
    <p:sldMasterId id="2147483703" r:id="rId12"/>
    <p:sldMasterId id="2147483715" r:id="rId13"/>
    <p:sldMasterId id="2147483717" r:id="rId14"/>
    <p:sldMasterId id="2147483734" r:id="rId15"/>
    <p:sldMasterId id="2147483736" r:id="rId16"/>
    <p:sldMasterId id="2147483753" r:id="rId17"/>
  </p:sldMasterIdLst>
  <p:notesMasterIdLst>
    <p:notesMasterId r:id="rId18"/>
  </p:notesMasterIdLst>
  <p:sldIdLst>
    <p:sldId id="256" r:id="rId19"/>
    <p:sldId id="257" r:id="rId20"/>
    <p:sldId id="258" r:id="rId21"/>
    <p:sldId id="259" r:id="rId22"/>
    <p:sldId id="260" r:id="rId23"/>
    <p:sldId id="261" r:id="rId24"/>
    <p:sldId id="262" r:id="rId25"/>
    <p:sldId id="263" r:id="rId26"/>
    <p:sldId id="264" r:id="rId27"/>
    <p:sldId id="265" r:id="rId28"/>
    <p:sldId id="266" r:id="rId29"/>
    <p:sldId id="267" r:id="rId30"/>
    <p:sldId id="268" r:id="rId31"/>
    <p:sldId id="269" r:id="rId32"/>
    <p:sldId id="270" r:id="rId33"/>
    <p:sldId id="271" r:id="rId34"/>
    <p:sldId id="272" r:id="rId35"/>
    <p:sldId id="273" r:id="rId36"/>
    <p:sldId id="274" r:id="rId37"/>
    <p:sldId id="275" r:id="rId38"/>
    <p:sldId id="276" r:id="rId39"/>
    <p:sldId id="277" r:id="rId40"/>
    <p:sldId id="278" r:id="rId41"/>
    <p:sldId id="279" r:id="rId42"/>
    <p:sldId id="280" r:id="rId43"/>
    <p:sldId id="281" r:id="rId44"/>
    <p:sldId id="282" r:id="rId45"/>
    <p:sldId id="283" r:id="rId46"/>
    <p:sldId id="284" r:id="rId47"/>
    <p:sldId id="285" r:id="rId48"/>
    <p:sldId id="286" r:id="rId49"/>
    <p:sldId id="287" r:id="rId50"/>
    <p:sldId id="288" r:id="rId51"/>
    <p:sldId id="289" r:id="rId52"/>
    <p:sldId id="290" r:id="rId53"/>
    <p:sldId id="291" r:id="rId54"/>
    <p:sldId id="292" r:id="rId55"/>
    <p:sldId id="293" r:id="rId56"/>
    <p:sldId id="294" r:id="rId57"/>
    <p:sldId id="295" r:id="rId58"/>
    <p:sldId id="296" r:id="rId59"/>
    <p:sldId id="297" r:id="rId60"/>
    <p:sldId id="298" r:id="rId61"/>
    <p:sldId id="299" r:id="rId62"/>
    <p:sldId id="300" r:id="rId63"/>
    <p:sldId id="301" r:id="rId64"/>
    <p:sldId id="302" r:id="rId65"/>
    <p:sldId id="303" r:id="rId66"/>
    <p:sldId id="304" r:id="rId67"/>
    <p:sldId id="305" r:id="rId68"/>
    <p:sldId id="306" r:id="rId69"/>
    <p:sldId id="307" r:id="rId70"/>
    <p:sldId id="308" r:id="rId71"/>
    <p:sldId id="309" r:id="rId72"/>
    <p:sldId id="310" r:id="rId73"/>
    <p:sldId id="311" r:id="rId74"/>
    <p:sldId id="312" r:id="rId75"/>
    <p:sldId id="313" r:id="rId76"/>
    <p:sldId id="314" r:id="rId77"/>
    <p:sldId id="315" r:id="rId78"/>
    <p:sldId id="316" r:id="rId79"/>
    <p:sldId id="317" r:id="rId80"/>
    <p:sldId id="318" r:id="rId81"/>
    <p:sldId id="319" r:id="rId82"/>
    <p:sldId id="320" r:id="rId83"/>
    <p:sldId id="321" r:id="rId84"/>
    <p:sldId id="322" r:id="rId85"/>
    <p:sldId id="323" r:id="rId86"/>
    <p:sldId id="324" r:id="rId87"/>
    <p:sldId id="325" r:id="rId88"/>
    <p:sldId id="326" r:id="rId89"/>
    <p:sldId id="327" r:id="rId90"/>
    <p:sldId id="328" r:id="rId91"/>
    <p:sldId id="329" r:id="rId92"/>
    <p:sldId id="330" r:id="rId93"/>
    <p:sldId id="331" r:id="rId94"/>
    <p:sldId id="332" r:id="rId95"/>
    <p:sldId id="333" r:id="rId96"/>
    <p:sldId id="334" r:id="rId97"/>
    <p:sldId id="335" r:id="rId98"/>
    <p:sldId id="336" r:id="rId99"/>
    <p:sldId id="337" r:id="rId100"/>
    <p:sldId id="338" r:id="rId101"/>
    <p:sldId id="339" r:id="rId102"/>
    <p:sldId id="340" r:id="rId103"/>
    <p:sldId id="341" r:id="rId104"/>
    <p:sldId id="342" r:id="rId105"/>
    <p:sldId id="343" r:id="rId106"/>
    <p:sldId id="344" r:id="rId107"/>
    <p:sldId id="345" r:id="rId108"/>
    <p:sldId id="346" r:id="rId109"/>
    <p:sldId id="347" r:id="rId110"/>
    <p:sldId id="348" r:id="rId111"/>
    <p:sldId id="349" r:id="rId112"/>
    <p:sldId id="350" r:id="rId113"/>
    <p:sldId id="351" r:id="rId114"/>
    <p:sldId id="352" r:id="rId115"/>
    <p:sldId id="353" r:id="rId116"/>
    <p:sldId id="354" r:id="rId117"/>
    <p:sldId id="355" r:id="rId118"/>
    <p:sldId id="356" r:id="rId119"/>
    <p:sldId id="357" r:id="rId120"/>
    <p:sldId id="358" r:id="rId121"/>
    <p:sldId id="359" r:id="rId122"/>
    <p:sldId id="360" r:id="rId123"/>
    <p:sldId id="361" r:id="rId124"/>
    <p:sldId id="362" r:id="rId125"/>
    <p:sldId id="363" r:id="rId126"/>
    <p:sldId id="364" r:id="rId127"/>
    <p:sldId id="365" r:id="rId128"/>
    <p:sldId id="366" r:id="rId129"/>
    <p:sldId id="367" r:id="rId130"/>
    <p:sldId id="368" r:id="rId131"/>
    <p:sldId id="369" r:id="rId132"/>
    <p:sldId id="370" r:id="rId133"/>
    <p:sldId id="371" r:id="rId134"/>
    <p:sldId id="372" r:id="rId135"/>
    <p:sldId id="373" r:id="rId136"/>
    <p:sldId id="374" r:id="rId137"/>
    <p:sldId id="375" r:id="rId138"/>
    <p:sldId id="376" r:id="rId139"/>
    <p:sldId id="377" r:id="rId140"/>
    <p:sldId id="378" r:id="rId141"/>
    <p:sldId id="379" r:id="rId142"/>
    <p:sldId id="380" r:id="rId143"/>
    <p:sldId id="381" r:id="rId144"/>
    <p:sldId id="382" r:id="rId145"/>
    <p:sldId id="383" r:id="rId146"/>
    <p:sldId id="384" r:id="rId147"/>
    <p:sldId id="385" r:id="rId148"/>
    <p:sldId id="386" r:id="rId149"/>
    <p:sldId id="387" r:id="rId150"/>
    <p:sldId id="388" r:id="rId151"/>
    <p:sldId id="389" r:id="rId152"/>
    <p:sldId id="390" r:id="rId153"/>
    <p:sldId id="391" r:id="rId154"/>
    <p:sldId id="392" r:id="rId155"/>
    <p:sldId id="393" r:id="rId156"/>
    <p:sldId id="394" r:id="rId157"/>
    <p:sldId id="395" r:id="rId158"/>
    <p:sldId id="396" r:id="rId159"/>
    <p:sldId id="397" r:id="rId160"/>
    <p:sldId id="398" r:id="rId161"/>
    <p:sldId id="399" r:id="rId162"/>
    <p:sldId id="400" r:id="rId163"/>
    <p:sldId id="401" r:id="rId164"/>
    <p:sldId id="402" r:id="rId165"/>
  </p:sldIdLst>
  <p:sldSz cy="6858000" cx="9144000"/>
  <p:notesSz cx="6858000" cy="9144000"/>
  <p:embeddedFontLst>
    <p:embeddedFont>
      <p:font typeface="Tahoma"/>
      <p:regular r:id="rId166"/>
      <p:bold r:id="rId16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68" roundtripDataSignature="AMtx7mhBkL513eyGGRWHmrKJszmGk0TA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47F9A5B7-A200-4C6C-A6DE-7D87D5C81C09}">
  <a:tblStyle styleId="{47F9A5B7-A200-4C6C-A6DE-7D87D5C81C0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22.xml"/><Relationship Id="rId42" Type="http://schemas.openxmlformats.org/officeDocument/2006/relationships/slide" Target="slides/slide24.xml"/><Relationship Id="rId41" Type="http://schemas.openxmlformats.org/officeDocument/2006/relationships/slide" Target="slides/slide23.xml"/><Relationship Id="rId44" Type="http://schemas.openxmlformats.org/officeDocument/2006/relationships/slide" Target="slides/slide26.xml"/><Relationship Id="rId43" Type="http://schemas.openxmlformats.org/officeDocument/2006/relationships/slide" Target="slides/slide25.xml"/><Relationship Id="rId46" Type="http://schemas.openxmlformats.org/officeDocument/2006/relationships/slide" Target="slides/slide28.xml"/><Relationship Id="rId45" Type="http://schemas.openxmlformats.org/officeDocument/2006/relationships/slide" Target="slides/slide27.xml"/><Relationship Id="rId107" Type="http://schemas.openxmlformats.org/officeDocument/2006/relationships/slide" Target="slides/slide89.xml"/><Relationship Id="rId106" Type="http://schemas.openxmlformats.org/officeDocument/2006/relationships/slide" Target="slides/slide88.xml"/><Relationship Id="rId105" Type="http://schemas.openxmlformats.org/officeDocument/2006/relationships/slide" Target="slides/slide87.xml"/><Relationship Id="rId104" Type="http://schemas.openxmlformats.org/officeDocument/2006/relationships/slide" Target="slides/slide86.xml"/><Relationship Id="rId109" Type="http://schemas.openxmlformats.org/officeDocument/2006/relationships/slide" Target="slides/slide91.xml"/><Relationship Id="rId108" Type="http://schemas.openxmlformats.org/officeDocument/2006/relationships/slide" Target="slides/slide90.xml"/><Relationship Id="rId48" Type="http://schemas.openxmlformats.org/officeDocument/2006/relationships/slide" Target="slides/slide30.xml"/><Relationship Id="rId47" Type="http://schemas.openxmlformats.org/officeDocument/2006/relationships/slide" Target="slides/slide29.xml"/><Relationship Id="rId49" Type="http://schemas.openxmlformats.org/officeDocument/2006/relationships/slide" Target="slides/slide31.xml"/><Relationship Id="rId103" Type="http://schemas.openxmlformats.org/officeDocument/2006/relationships/slide" Target="slides/slide85.xml"/><Relationship Id="rId102" Type="http://schemas.openxmlformats.org/officeDocument/2006/relationships/slide" Target="slides/slide84.xml"/><Relationship Id="rId101" Type="http://schemas.openxmlformats.org/officeDocument/2006/relationships/slide" Target="slides/slide83.xml"/><Relationship Id="rId100" Type="http://schemas.openxmlformats.org/officeDocument/2006/relationships/slide" Target="slides/slide82.xml"/><Relationship Id="rId31" Type="http://schemas.openxmlformats.org/officeDocument/2006/relationships/slide" Target="slides/slide13.xml"/><Relationship Id="rId30" Type="http://schemas.openxmlformats.org/officeDocument/2006/relationships/slide" Target="slides/slide12.xml"/><Relationship Id="rId33" Type="http://schemas.openxmlformats.org/officeDocument/2006/relationships/slide" Target="slides/slide15.xml"/><Relationship Id="rId32" Type="http://schemas.openxmlformats.org/officeDocument/2006/relationships/slide" Target="slides/slide14.xml"/><Relationship Id="rId35" Type="http://schemas.openxmlformats.org/officeDocument/2006/relationships/slide" Target="slides/slide17.xml"/><Relationship Id="rId34" Type="http://schemas.openxmlformats.org/officeDocument/2006/relationships/slide" Target="slides/slide16.xml"/><Relationship Id="rId37" Type="http://schemas.openxmlformats.org/officeDocument/2006/relationships/slide" Target="slides/slide19.xml"/><Relationship Id="rId36" Type="http://schemas.openxmlformats.org/officeDocument/2006/relationships/slide" Target="slides/slide18.xml"/><Relationship Id="rId39" Type="http://schemas.openxmlformats.org/officeDocument/2006/relationships/slide" Target="slides/slide21.xml"/><Relationship Id="rId38" Type="http://schemas.openxmlformats.org/officeDocument/2006/relationships/slide" Target="slides/slide20.xml"/><Relationship Id="rId20" Type="http://schemas.openxmlformats.org/officeDocument/2006/relationships/slide" Target="slides/slide2.xml"/><Relationship Id="rId22" Type="http://schemas.openxmlformats.org/officeDocument/2006/relationships/slide" Target="slides/slide4.xml"/><Relationship Id="rId21" Type="http://schemas.openxmlformats.org/officeDocument/2006/relationships/slide" Target="slides/slide3.xml"/><Relationship Id="rId24" Type="http://schemas.openxmlformats.org/officeDocument/2006/relationships/slide" Target="slides/slide6.xml"/><Relationship Id="rId23" Type="http://schemas.openxmlformats.org/officeDocument/2006/relationships/slide" Target="slides/slide5.xml"/><Relationship Id="rId129" Type="http://schemas.openxmlformats.org/officeDocument/2006/relationships/slide" Target="slides/slide111.xml"/><Relationship Id="rId128" Type="http://schemas.openxmlformats.org/officeDocument/2006/relationships/slide" Target="slides/slide110.xml"/><Relationship Id="rId127" Type="http://schemas.openxmlformats.org/officeDocument/2006/relationships/slide" Target="slides/slide109.xml"/><Relationship Id="rId126" Type="http://schemas.openxmlformats.org/officeDocument/2006/relationships/slide" Target="slides/slide108.xml"/><Relationship Id="rId26" Type="http://schemas.openxmlformats.org/officeDocument/2006/relationships/slide" Target="slides/slide8.xml"/><Relationship Id="rId121" Type="http://schemas.openxmlformats.org/officeDocument/2006/relationships/slide" Target="slides/slide103.xml"/><Relationship Id="rId25" Type="http://schemas.openxmlformats.org/officeDocument/2006/relationships/slide" Target="slides/slide7.xml"/><Relationship Id="rId120" Type="http://schemas.openxmlformats.org/officeDocument/2006/relationships/slide" Target="slides/slide102.xml"/><Relationship Id="rId28" Type="http://schemas.openxmlformats.org/officeDocument/2006/relationships/slide" Target="slides/slide10.xml"/><Relationship Id="rId27" Type="http://schemas.openxmlformats.org/officeDocument/2006/relationships/slide" Target="slides/slide9.xml"/><Relationship Id="rId125" Type="http://schemas.openxmlformats.org/officeDocument/2006/relationships/slide" Target="slides/slide107.xml"/><Relationship Id="rId29" Type="http://schemas.openxmlformats.org/officeDocument/2006/relationships/slide" Target="slides/slide11.xml"/><Relationship Id="rId124" Type="http://schemas.openxmlformats.org/officeDocument/2006/relationships/slide" Target="slides/slide106.xml"/><Relationship Id="rId123" Type="http://schemas.openxmlformats.org/officeDocument/2006/relationships/slide" Target="slides/slide105.xml"/><Relationship Id="rId122" Type="http://schemas.openxmlformats.org/officeDocument/2006/relationships/slide" Target="slides/slide104.xml"/><Relationship Id="rId95" Type="http://schemas.openxmlformats.org/officeDocument/2006/relationships/slide" Target="slides/slide77.xml"/><Relationship Id="rId94" Type="http://schemas.openxmlformats.org/officeDocument/2006/relationships/slide" Target="slides/slide76.xml"/><Relationship Id="rId97" Type="http://schemas.openxmlformats.org/officeDocument/2006/relationships/slide" Target="slides/slide79.xml"/><Relationship Id="rId96" Type="http://schemas.openxmlformats.org/officeDocument/2006/relationships/slide" Target="slides/slide78.xml"/><Relationship Id="rId11" Type="http://schemas.openxmlformats.org/officeDocument/2006/relationships/slideMaster" Target="slideMasters/slideMaster7.xml"/><Relationship Id="rId99" Type="http://schemas.openxmlformats.org/officeDocument/2006/relationships/slide" Target="slides/slide81.xml"/><Relationship Id="rId10" Type="http://schemas.openxmlformats.org/officeDocument/2006/relationships/slideMaster" Target="slideMasters/slideMaster6.xml"/><Relationship Id="rId98" Type="http://schemas.openxmlformats.org/officeDocument/2006/relationships/slide" Target="slides/slide80.xml"/><Relationship Id="rId13" Type="http://schemas.openxmlformats.org/officeDocument/2006/relationships/slideMaster" Target="slideMasters/slideMaster9.xml"/><Relationship Id="rId12" Type="http://schemas.openxmlformats.org/officeDocument/2006/relationships/slideMaster" Target="slideMasters/slideMaster8.xml"/><Relationship Id="rId91" Type="http://schemas.openxmlformats.org/officeDocument/2006/relationships/slide" Target="slides/slide73.xml"/><Relationship Id="rId90" Type="http://schemas.openxmlformats.org/officeDocument/2006/relationships/slide" Target="slides/slide72.xml"/><Relationship Id="rId93" Type="http://schemas.openxmlformats.org/officeDocument/2006/relationships/slide" Target="slides/slide75.xml"/><Relationship Id="rId92" Type="http://schemas.openxmlformats.org/officeDocument/2006/relationships/slide" Target="slides/slide74.xml"/><Relationship Id="rId118" Type="http://schemas.openxmlformats.org/officeDocument/2006/relationships/slide" Target="slides/slide100.xml"/><Relationship Id="rId117" Type="http://schemas.openxmlformats.org/officeDocument/2006/relationships/slide" Target="slides/slide99.xml"/><Relationship Id="rId116" Type="http://schemas.openxmlformats.org/officeDocument/2006/relationships/slide" Target="slides/slide98.xml"/><Relationship Id="rId115" Type="http://schemas.openxmlformats.org/officeDocument/2006/relationships/slide" Target="slides/slide97.xml"/><Relationship Id="rId119" Type="http://schemas.openxmlformats.org/officeDocument/2006/relationships/slide" Target="slides/slide101.xml"/><Relationship Id="rId15" Type="http://schemas.openxmlformats.org/officeDocument/2006/relationships/slideMaster" Target="slideMasters/slideMaster11.xml"/><Relationship Id="rId110" Type="http://schemas.openxmlformats.org/officeDocument/2006/relationships/slide" Target="slides/slide92.xml"/><Relationship Id="rId14" Type="http://schemas.openxmlformats.org/officeDocument/2006/relationships/slideMaster" Target="slideMasters/slideMaster10.xml"/><Relationship Id="rId17" Type="http://schemas.openxmlformats.org/officeDocument/2006/relationships/slideMaster" Target="slideMasters/slideMaster13.xml"/><Relationship Id="rId16" Type="http://schemas.openxmlformats.org/officeDocument/2006/relationships/slideMaster" Target="slideMasters/slideMaster12.xml"/><Relationship Id="rId19" Type="http://schemas.openxmlformats.org/officeDocument/2006/relationships/slide" Target="slides/slide1.xml"/><Relationship Id="rId114" Type="http://schemas.openxmlformats.org/officeDocument/2006/relationships/slide" Target="slides/slide96.xml"/><Relationship Id="rId18" Type="http://schemas.openxmlformats.org/officeDocument/2006/relationships/notesMaster" Target="notesMasters/notesMaster1.xml"/><Relationship Id="rId113" Type="http://schemas.openxmlformats.org/officeDocument/2006/relationships/slide" Target="slides/slide95.xml"/><Relationship Id="rId112" Type="http://schemas.openxmlformats.org/officeDocument/2006/relationships/slide" Target="slides/slide94.xml"/><Relationship Id="rId111" Type="http://schemas.openxmlformats.org/officeDocument/2006/relationships/slide" Target="slides/slide93.xml"/><Relationship Id="rId84" Type="http://schemas.openxmlformats.org/officeDocument/2006/relationships/slide" Target="slides/slide66.xml"/><Relationship Id="rId83" Type="http://schemas.openxmlformats.org/officeDocument/2006/relationships/slide" Target="slides/slide65.xml"/><Relationship Id="rId86" Type="http://schemas.openxmlformats.org/officeDocument/2006/relationships/slide" Target="slides/slide68.xml"/><Relationship Id="rId85" Type="http://schemas.openxmlformats.org/officeDocument/2006/relationships/slide" Target="slides/slide67.xml"/><Relationship Id="rId88" Type="http://schemas.openxmlformats.org/officeDocument/2006/relationships/slide" Target="slides/slide70.xml"/><Relationship Id="rId150" Type="http://schemas.openxmlformats.org/officeDocument/2006/relationships/slide" Target="slides/slide132.xml"/><Relationship Id="rId87" Type="http://schemas.openxmlformats.org/officeDocument/2006/relationships/slide" Target="slides/slide69.xml"/><Relationship Id="rId89" Type="http://schemas.openxmlformats.org/officeDocument/2006/relationships/slide" Target="slides/slide71.xml"/><Relationship Id="rId80" Type="http://schemas.openxmlformats.org/officeDocument/2006/relationships/slide" Target="slides/slide62.xml"/><Relationship Id="rId82" Type="http://schemas.openxmlformats.org/officeDocument/2006/relationships/slide" Target="slides/slide64.xml"/><Relationship Id="rId81" Type="http://schemas.openxmlformats.org/officeDocument/2006/relationships/slide" Target="slides/slide63.xml"/><Relationship Id="rId1" Type="http://schemas.openxmlformats.org/officeDocument/2006/relationships/theme" Target="theme/theme8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149" Type="http://schemas.openxmlformats.org/officeDocument/2006/relationships/slide" Target="slides/slide131.xml"/><Relationship Id="rId4" Type="http://schemas.openxmlformats.org/officeDocument/2006/relationships/tableStyles" Target="tableStyles.xml"/><Relationship Id="rId148" Type="http://schemas.openxmlformats.org/officeDocument/2006/relationships/slide" Target="slides/slide130.xml"/><Relationship Id="rId9" Type="http://schemas.openxmlformats.org/officeDocument/2006/relationships/slideMaster" Target="slideMasters/slideMaster5.xml"/><Relationship Id="rId143" Type="http://schemas.openxmlformats.org/officeDocument/2006/relationships/slide" Target="slides/slide125.xml"/><Relationship Id="rId142" Type="http://schemas.openxmlformats.org/officeDocument/2006/relationships/slide" Target="slides/slide124.xml"/><Relationship Id="rId141" Type="http://schemas.openxmlformats.org/officeDocument/2006/relationships/slide" Target="slides/slide123.xml"/><Relationship Id="rId140" Type="http://schemas.openxmlformats.org/officeDocument/2006/relationships/slide" Target="slides/slide122.xml"/><Relationship Id="rId5" Type="http://schemas.openxmlformats.org/officeDocument/2006/relationships/slideMaster" Target="slideMasters/slideMaster1.xml"/><Relationship Id="rId147" Type="http://schemas.openxmlformats.org/officeDocument/2006/relationships/slide" Target="slides/slide129.xml"/><Relationship Id="rId6" Type="http://schemas.openxmlformats.org/officeDocument/2006/relationships/slideMaster" Target="slideMasters/slideMaster2.xml"/><Relationship Id="rId146" Type="http://schemas.openxmlformats.org/officeDocument/2006/relationships/slide" Target="slides/slide128.xml"/><Relationship Id="rId7" Type="http://schemas.openxmlformats.org/officeDocument/2006/relationships/slideMaster" Target="slideMasters/slideMaster3.xml"/><Relationship Id="rId145" Type="http://schemas.openxmlformats.org/officeDocument/2006/relationships/slide" Target="slides/slide127.xml"/><Relationship Id="rId8" Type="http://schemas.openxmlformats.org/officeDocument/2006/relationships/slideMaster" Target="slideMasters/slideMaster4.xml"/><Relationship Id="rId144" Type="http://schemas.openxmlformats.org/officeDocument/2006/relationships/slide" Target="slides/slide126.xml"/><Relationship Id="rId73" Type="http://schemas.openxmlformats.org/officeDocument/2006/relationships/slide" Target="slides/slide55.xml"/><Relationship Id="rId72" Type="http://schemas.openxmlformats.org/officeDocument/2006/relationships/slide" Target="slides/slide54.xml"/><Relationship Id="rId75" Type="http://schemas.openxmlformats.org/officeDocument/2006/relationships/slide" Target="slides/slide57.xml"/><Relationship Id="rId74" Type="http://schemas.openxmlformats.org/officeDocument/2006/relationships/slide" Target="slides/slide56.xml"/><Relationship Id="rId77" Type="http://schemas.openxmlformats.org/officeDocument/2006/relationships/slide" Target="slides/slide59.xml"/><Relationship Id="rId76" Type="http://schemas.openxmlformats.org/officeDocument/2006/relationships/slide" Target="slides/slide58.xml"/><Relationship Id="rId79" Type="http://schemas.openxmlformats.org/officeDocument/2006/relationships/slide" Target="slides/slide61.xml"/><Relationship Id="rId78" Type="http://schemas.openxmlformats.org/officeDocument/2006/relationships/slide" Target="slides/slide60.xml"/><Relationship Id="rId71" Type="http://schemas.openxmlformats.org/officeDocument/2006/relationships/slide" Target="slides/slide53.xml"/><Relationship Id="rId70" Type="http://schemas.openxmlformats.org/officeDocument/2006/relationships/slide" Target="slides/slide52.xml"/><Relationship Id="rId139" Type="http://schemas.openxmlformats.org/officeDocument/2006/relationships/slide" Target="slides/slide121.xml"/><Relationship Id="rId138" Type="http://schemas.openxmlformats.org/officeDocument/2006/relationships/slide" Target="slides/slide120.xml"/><Relationship Id="rId137" Type="http://schemas.openxmlformats.org/officeDocument/2006/relationships/slide" Target="slides/slide119.xml"/><Relationship Id="rId132" Type="http://schemas.openxmlformats.org/officeDocument/2006/relationships/slide" Target="slides/slide114.xml"/><Relationship Id="rId131" Type="http://schemas.openxmlformats.org/officeDocument/2006/relationships/slide" Target="slides/slide113.xml"/><Relationship Id="rId130" Type="http://schemas.openxmlformats.org/officeDocument/2006/relationships/slide" Target="slides/slide112.xml"/><Relationship Id="rId136" Type="http://schemas.openxmlformats.org/officeDocument/2006/relationships/slide" Target="slides/slide118.xml"/><Relationship Id="rId135" Type="http://schemas.openxmlformats.org/officeDocument/2006/relationships/slide" Target="slides/slide117.xml"/><Relationship Id="rId134" Type="http://schemas.openxmlformats.org/officeDocument/2006/relationships/slide" Target="slides/slide116.xml"/><Relationship Id="rId133" Type="http://schemas.openxmlformats.org/officeDocument/2006/relationships/slide" Target="slides/slide115.xml"/><Relationship Id="rId62" Type="http://schemas.openxmlformats.org/officeDocument/2006/relationships/slide" Target="slides/slide44.xml"/><Relationship Id="rId61" Type="http://schemas.openxmlformats.org/officeDocument/2006/relationships/slide" Target="slides/slide43.xml"/><Relationship Id="rId64" Type="http://schemas.openxmlformats.org/officeDocument/2006/relationships/slide" Target="slides/slide46.xml"/><Relationship Id="rId63" Type="http://schemas.openxmlformats.org/officeDocument/2006/relationships/slide" Target="slides/slide45.xml"/><Relationship Id="rId66" Type="http://schemas.openxmlformats.org/officeDocument/2006/relationships/slide" Target="slides/slide48.xml"/><Relationship Id="rId65" Type="http://schemas.openxmlformats.org/officeDocument/2006/relationships/slide" Target="slides/slide47.xml"/><Relationship Id="rId68" Type="http://schemas.openxmlformats.org/officeDocument/2006/relationships/slide" Target="slides/slide50.xml"/><Relationship Id="rId67" Type="http://schemas.openxmlformats.org/officeDocument/2006/relationships/slide" Target="slides/slide49.xml"/><Relationship Id="rId60" Type="http://schemas.openxmlformats.org/officeDocument/2006/relationships/slide" Target="slides/slide42.xml"/><Relationship Id="rId165" Type="http://schemas.openxmlformats.org/officeDocument/2006/relationships/slide" Target="slides/slide147.xml"/><Relationship Id="rId69" Type="http://schemas.openxmlformats.org/officeDocument/2006/relationships/slide" Target="slides/slide51.xml"/><Relationship Id="rId164" Type="http://schemas.openxmlformats.org/officeDocument/2006/relationships/slide" Target="slides/slide146.xml"/><Relationship Id="rId163" Type="http://schemas.openxmlformats.org/officeDocument/2006/relationships/slide" Target="slides/slide145.xml"/><Relationship Id="rId162" Type="http://schemas.openxmlformats.org/officeDocument/2006/relationships/slide" Target="slides/slide144.xml"/><Relationship Id="rId168" Type="http://customschemas.google.com/relationships/presentationmetadata" Target="metadata"/><Relationship Id="rId167" Type="http://schemas.openxmlformats.org/officeDocument/2006/relationships/font" Target="fonts/Tahoma-bold.fntdata"/><Relationship Id="rId166" Type="http://schemas.openxmlformats.org/officeDocument/2006/relationships/font" Target="fonts/Tahoma-regular.fntdata"/><Relationship Id="rId51" Type="http://schemas.openxmlformats.org/officeDocument/2006/relationships/slide" Target="slides/slide33.xml"/><Relationship Id="rId50" Type="http://schemas.openxmlformats.org/officeDocument/2006/relationships/slide" Target="slides/slide32.xml"/><Relationship Id="rId53" Type="http://schemas.openxmlformats.org/officeDocument/2006/relationships/slide" Target="slides/slide35.xml"/><Relationship Id="rId52" Type="http://schemas.openxmlformats.org/officeDocument/2006/relationships/slide" Target="slides/slide34.xml"/><Relationship Id="rId55" Type="http://schemas.openxmlformats.org/officeDocument/2006/relationships/slide" Target="slides/slide37.xml"/><Relationship Id="rId161" Type="http://schemas.openxmlformats.org/officeDocument/2006/relationships/slide" Target="slides/slide143.xml"/><Relationship Id="rId54" Type="http://schemas.openxmlformats.org/officeDocument/2006/relationships/slide" Target="slides/slide36.xml"/><Relationship Id="rId160" Type="http://schemas.openxmlformats.org/officeDocument/2006/relationships/slide" Target="slides/slide142.xml"/><Relationship Id="rId57" Type="http://schemas.openxmlformats.org/officeDocument/2006/relationships/slide" Target="slides/slide39.xml"/><Relationship Id="rId56" Type="http://schemas.openxmlformats.org/officeDocument/2006/relationships/slide" Target="slides/slide38.xml"/><Relationship Id="rId159" Type="http://schemas.openxmlformats.org/officeDocument/2006/relationships/slide" Target="slides/slide141.xml"/><Relationship Id="rId59" Type="http://schemas.openxmlformats.org/officeDocument/2006/relationships/slide" Target="slides/slide41.xml"/><Relationship Id="rId154" Type="http://schemas.openxmlformats.org/officeDocument/2006/relationships/slide" Target="slides/slide136.xml"/><Relationship Id="rId58" Type="http://schemas.openxmlformats.org/officeDocument/2006/relationships/slide" Target="slides/slide40.xml"/><Relationship Id="rId153" Type="http://schemas.openxmlformats.org/officeDocument/2006/relationships/slide" Target="slides/slide135.xml"/><Relationship Id="rId152" Type="http://schemas.openxmlformats.org/officeDocument/2006/relationships/slide" Target="slides/slide134.xml"/><Relationship Id="rId151" Type="http://schemas.openxmlformats.org/officeDocument/2006/relationships/slide" Target="slides/slide133.xml"/><Relationship Id="rId158" Type="http://schemas.openxmlformats.org/officeDocument/2006/relationships/slide" Target="slides/slide140.xml"/><Relationship Id="rId157" Type="http://schemas.openxmlformats.org/officeDocument/2006/relationships/slide" Target="slides/slide139.xml"/><Relationship Id="rId156" Type="http://schemas.openxmlformats.org/officeDocument/2006/relationships/slide" Target="slides/slide138.xml"/><Relationship Id="rId155" Type="http://schemas.openxmlformats.org/officeDocument/2006/relationships/slide" Target="slides/slide137.xml"/></Relationships>
</file>

<file path=ppt/drawings/_rels/vmlDrawing1.vml.rels><?xml version="1.0" encoding="UTF-8" standalone="yes"?>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54.png"/><Relationship Id="rId3" Type="http://schemas.openxmlformats.org/officeDocument/2006/relationships/image" Target="../media/image13.png"/><Relationship Id="rId4" Type="http://schemas.openxmlformats.org/officeDocument/2006/relationships/image" Target="../media/image26.png"/></Relationships>
</file>

<file path=ppt/drawings/_rels/vmlDrawing2.vml.rels><?xml version="1.0" encoding="UTF-8" standalone="yes"?><Relationships xmlns="http://schemas.openxmlformats.org/package/2006/relationships"><Relationship Id="rId1" Type="http://schemas.openxmlformats.org/officeDocument/2006/relationships/image" Target="../media/image42.png"/><Relationship Id="rId2" Type="http://schemas.openxmlformats.org/officeDocument/2006/relationships/image" Target="../media/image37.png"/><Relationship Id="rId3" Type="http://schemas.openxmlformats.org/officeDocument/2006/relationships/image" Target="../media/image35.png"/><Relationship Id="rId4" Type="http://schemas.openxmlformats.org/officeDocument/2006/relationships/image" Target="../media/image32.png"/><Relationship Id="rId5" Type="http://schemas.openxmlformats.org/officeDocument/2006/relationships/image" Target="../media/image50.png"/></Relationships>
</file>

<file path=ppt/drawings/_rels/vmlDrawing3.vml.rels><?xml version="1.0" encoding="UTF-8" standalone="yes"?><Relationships xmlns="http://schemas.openxmlformats.org/package/2006/relationships"><Relationship Id="rId1" Type="http://schemas.openxmlformats.org/officeDocument/2006/relationships/image" Target="../media/image51.png"/><Relationship Id="rId2" Type="http://schemas.openxmlformats.org/officeDocument/2006/relationships/image" Target="../media/image43.png"/><Relationship Id="rId3" Type="http://schemas.openxmlformats.org/officeDocument/2006/relationships/image" Target="../media/image48.png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9" name="Shape 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Google Shape;900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901" name="Google Shape;9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2" name="Google Shape;902;p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8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0" name="Google Shape;91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3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5" name="Google Shape;915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8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Google Shape;91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0" name="Google Shape;920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4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6" name="Google Shape;92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9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1" name="Google Shape;93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5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Google Shape;9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7" name="Google Shape;937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0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1" name="Google Shape;94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2" name="Google Shape;942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5" name="Shape 9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6" name="Google Shape;94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7" name="Google Shape;947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0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2" name="Google Shape;952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5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6" name="Google Shape;95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7" name="Google Shape;957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2" name="Google Shape;962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6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8" name="Google Shape;968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3" name="Google Shape;97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6" name="Shape 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" name="Google Shape;97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8" name="Google Shape;978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3" name="Google Shape;98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6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8" name="Google Shape;988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1" name="Shape 9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Google Shape;99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3" name="Google Shape;993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8" name="Google Shape;998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1" name="Shape 10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Google Shape;100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3" name="Google Shape;1003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7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" name="Google Shape;100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9" name="Google Shape;1009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2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4" name="Google Shape;1014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8" name="Shape 10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9" name="Google Shape;101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0" name="Google Shape;1020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4" name="Shape 10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Google Shape;102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6" name="Google Shape;1026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9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1" name="Google Shape;1031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5" name="Shape 10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Google Shape;103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7" name="Google Shape;1037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0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2" name="Google Shape;1042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5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7" name="Google Shape;1047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0" name="Shape 1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Google Shape;105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2" name="Google Shape;1052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5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7" name="Google Shape;1057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0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2" name="Google Shape;1062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5" name="Shape 1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Google Shape;1066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7" name="Google Shape;1067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0" name="Shape 1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Google Shape;107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2" name="Google Shape;1072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5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6" name="Google Shape;107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7" name="Google Shape;1077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0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2" name="Google Shape;1082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5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Google Shape;1086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7" name="Google Shape;1087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0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2" name="Google Shape;1092;p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5" name="Shape 10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6" name="Google Shape;1096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7" name="Google Shape;1097;p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0" name="Shape 1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1" name="Google Shape;1101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2" name="Google Shape;1102;p3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5" name="Shape 1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" name="Google Shape;1106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7" name="Google Shape;1107;p4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0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2" name="Google Shape;1112;p4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5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7" name="Google Shape;1117;p4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1" name="Shape 1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2" name="Google Shape;1122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3" name="Google Shape;1123;p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6" name="Shape 1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" name="Google Shape;1127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8" name="Google Shape;1128;p4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1" name="Shape 1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" name="Google Shape;1132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3" name="Google Shape;1133;p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6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8" name="Google Shape;1138;p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2" name="Shape 1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Google Shape;1143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4" name="Google Shape;1144;p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8" name="Shape 1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" name="Google Shape;1149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0" name="Google Shape;1150;p4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3" name="Shape 1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5" name="Google Shape;1155;p4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8" name="Shape 1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" name="Google Shape;1159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0" name="Google Shape;1160;p5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3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5" name="Google Shape;1165;p5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9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0" name="Google Shape;1170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1" name="Google Shape;1171;p5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0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" name="Google Shape;1181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2" name="Google Shape;1182;p5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3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5" name="Google Shape;1195;p5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4" name="Shape 1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5" name="Google Shape;1205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6" name="Google Shape;1206;p5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3" name="Shape 1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4" name="Google Shape;1214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5" name="Google Shape;1215;p5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3" name="Shape 1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" name="Google Shape;1224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5" name="Google Shape;1225;p5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7" name="Shape 1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8" name="Google Shape;1248;p58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1249" name="Google Shape;1249;p5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250" name="Google Shape;1250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2" name="Shape 1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" name="Google Shape;1263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4" name="Google Shape;1264;p5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p60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1271" name="Google Shape;1271;p6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272" name="Google Shape;1272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9" name="Shape 1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0" name="Google Shape;1350;p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1" name="Google Shape;1351;p6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4" name="Shape 1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" name="Google Shape;1375;p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6" name="Google Shape;1376;p6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3" name="Shape 1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4" name="Google Shape;1384;p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5" name="Google Shape;1385;p6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8" name="Shape 1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9" name="Google Shape;1389;p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0" name="Google Shape;1390;p6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3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p6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395" name="Google Shape;1395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6" name="Google Shape;1396;p65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0" name="Shape 1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1" name="Google Shape;1401;p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2" name="Google Shape;1402;p6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6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p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8" name="Google Shape;1408;p6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4" name="Shape 1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5" name="Google Shape;1415;p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6" name="Google Shape;1416;p6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2" name="Shape 1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" name="Google Shape;1423;p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4" name="Google Shape;1424;p6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0" name="Shape 1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Google Shape;1431;p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2" name="Google Shape;1432;p7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5" name="Shape 1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" name="Google Shape;1436;p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7" name="Google Shape;1437;p7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0" name="Shape 1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1" name="Google Shape;1441;p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2" name="Google Shape;1442;p7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5" name="Shape 1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6" name="Google Shape;1446;p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7" name="Google Shape;1447;p7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1" name="Shape 1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2" name="Google Shape;1452;p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3" name="Google Shape;1453;p7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7" name="Shape 1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8" name="Google Shape;1458;p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9" name="Google Shape;1459;p7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3" name="Shape 1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" name="Google Shape;1464;p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5" name="Google Shape;1465;p7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9" name="Shape 1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0" name="Google Shape;1470;p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1" name="Google Shape;1471;p7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5" name="Shape 1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6" name="Google Shape;1476;p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7" name="Google Shape;1477;p7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1" name="Shape 1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2" name="Google Shape;1482;p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3" name="Google Shape;1483;p7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7" name="Shape 1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Google Shape;1488;p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9" name="Google Shape;1489;p8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3" name="Shape 1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4" name="Google Shape;1494;p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5" name="Google Shape;1495;p8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9" name="Shape 1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0" name="Google Shape;1500;p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1" name="Google Shape;1501;p8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5" name="Shape 1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6" name="Google Shape;1506;p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7" name="Google Shape;1507;p8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1" name="Shape 1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2" name="Google Shape;1512;p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3" name="Google Shape;1513;p8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7" name="Shape 1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8" name="Google Shape;1518;p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9" name="Google Shape;1519;p8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3" name="Shape 1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4" name="Google Shape;1524;p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5" name="Google Shape;1525;p8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9" name="Shape 1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" name="Google Shape;1530;p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1" name="Google Shape;1531;p8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4" name="Shape 1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5" name="Google Shape;1535;p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6" name="Google Shape;1536;p8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9" name="Shape 1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0" name="Google Shape;1540;p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1" name="Google Shape;1541;p8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5" name="Shape 1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" name="Google Shape;1546;p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7" name="Google Shape;1547;p9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1" name="Shape 1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2" name="Google Shape;1552;p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3" name="Google Shape;1553;p9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7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8" name="Google Shape;1558;p9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559" name="Google Shape;1559;p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0" name="Google Shape;1560;p92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4" name="Shape 1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5" name="Google Shape;1565;p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6" name="Google Shape;1566;p9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9" name="Shape 1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" name="Google Shape;1570;p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1" name="Google Shape;1571;p9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4" name="Shape 1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5" name="Google Shape;1575;p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6" name="Google Shape;1576;p9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9" name="Shape 1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0" name="Google Shape;1580;p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1" name="Google Shape;1581;p9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4" name="Shape 1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5" name="Google Shape;1585;p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6" name="Google Shape;1586;p9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9" name="Shape 1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0" name="Google Shape;1590;p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1" name="Google Shape;1591;p9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4" name="Shape 1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5" name="Google Shape;1595;p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6" name="Google Shape;1596;p9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0" name="Shape 1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1" name="Google Shape;1601;p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2" name="Google Shape;1602;p10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6" name="Shape 1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" name="Google Shape;1607;p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8" name="Google Shape;1608;p10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1" name="Shape 1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2" name="Google Shape;1612;p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3" name="Google Shape;1613;p1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6" name="Shape 1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" name="Google Shape;1617;p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8" name="Google Shape;1618;p10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1" name="Shape 1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2" name="Google Shape;1622;p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3" name="Google Shape;1623;p10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7" name="Shape 1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" name="Google Shape;1628;p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9" name="Google Shape;1629;p10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3" name="Shape 1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4" name="Google Shape;1634;p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5" name="Google Shape;1635;p10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2" name="Shape 1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3" name="Google Shape;1643;p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4" name="Google Shape;1644;p10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1" name="Shape 1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2" name="Google Shape;1652;p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3" name="Google Shape;1653;p10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4" name="Shape 1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5" name="Google Shape;1665;p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6" name="Google Shape;1666;p10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7" name="Shape 1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" name="Google Shape;1678;p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9" name="Google Shape;1679;p1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3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p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5" name="Google Shape;1685;p1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9" name="Shape 1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0" name="Google Shape;1690;p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1" name="Google Shape;1691;p1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4" name="Shape 1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5" name="Google Shape;1695;p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6" name="Google Shape;1696;p1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9" name="Shape 1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0" name="Google Shape;1700;p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1" name="Google Shape;1701;p1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5" name="Shape 1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6" name="Google Shape;1706;p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7" name="Google Shape;1707;p1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0" name="Shape 1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1" name="Google Shape;1711;p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2" name="Google Shape;1712;p1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6" name="Shape 1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7" name="Google Shape;1717;p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8" name="Google Shape;1718;p1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2" name="Shape 1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3" name="Google Shape;1723;p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4" name="Google Shape;1724;p1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9" name="Shape 1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" name="Google Shape;1730;p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1" name="Google Shape;1731;p1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7" name="Shape 1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8" name="Google Shape;1748;p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9" name="Google Shape;1749;p1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3" name="Shape 1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4" name="Google Shape;1754;p1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755" name="Google Shape;1755;p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6" name="Google Shape;1756;p12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0" name="Shape 1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" name="Google Shape;1761;p1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762" name="Google Shape;1762;p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3" name="Google Shape;1763;p122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7" name="Shape 1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8" name="Google Shape;1768;p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9" name="Google Shape;1769;p1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3" name="Shape 1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4" name="Google Shape;1774;p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5" name="Google Shape;1775;p1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9" name="Shape 1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0" name="Google Shape;1780;p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1" name="Google Shape;1781;p1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4" name="Shape 1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5" name="Google Shape;1785;p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6" name="Google Shape;1786;p1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9" name="Shape 1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0" name="Google Shape;1790;p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1" name="Google Shape;1791;p1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5" name="Shape 1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6" name="Google Shape;1796;p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7" name="Google Shape;1797;p1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2" name="Shape 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3" name="Google Shape;1803;p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4" name="Google Shape;1804;p1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9" name="Shape 1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0" name="Google Shape;1810;p1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1" name="Google Shape;1811;p1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5" name="Shape 1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6" name="Google Shape;1816;p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7" name="Google Shape;1817;p1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2" name="Shape 1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3" name="Google Shape;1823;p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4" name="Google Shape;1824;p1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9" name="Shape 1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0" name="Google Shape;1830;p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1" name="Google Shape;1831;p1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6" name="Shape 1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7" name="Google Shape;1837;p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8" name="Google Shape;1838;p1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3" name="Shape 1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" name="Google Shape;1844;p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5" name="Google Shape;1845;p1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0" name="Shape 18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1" name="Google Shape;1851;p1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2" name="Google Shape;1852;p1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7" name="Shape 1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8" name="Google Shape;1858;p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9" name="Google Shape;1859;p13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4" name="Shape 1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5" name="Google Shape;1865;p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6" name="Google Shape;1866;p13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1" name="Shape 1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2" name="Google Shape;1872;p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3" name="Google Shape;1873;p13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8" name="Shape 1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9" name="Google Shape;1879;p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0" name="Google Shape;1880;p14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4" name="Shape 1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5" name="Google Shape;1885;p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6" name="Google Shape;1886;p14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0" name="Shape 1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1" name="Google Shape;1891;p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2" name="Google Shape;1892;p14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6" name="Shape 1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7" name="Google Shape;1897;p1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1898" name="Google Shape;1898;p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9" name="Google Shape;1899;p143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8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0" name="Google Shape;1920;p14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2" name="Shape 1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3" name="Google Shape;1933;p1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4" name="Google Shape;1934;p14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2" name="Shape 1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3" name="Google Shape;1953;p1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4" name="Google Shape;1954;p14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0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p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2" name="Google Shape;1972;p1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4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8" name="Google Shape;18;p14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4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4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5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5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52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5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5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5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объект" type="txAndObj">
  <p:cSld name="TEXT_AND_OBJEC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60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60"/>
          <p:cNvSpPr txBox="1"/>
          <p:nvPr>
            <p:ph idx="1" type="body"/>
          </p:nvPr>
        </p:nvSpPr>
        <p:spPr>
          <a:xfrm>
            <a:off x="457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39" name="Google Shape;39;p260"/>
          <p:cNvSpPr txBox="1"/>
          <p:nvPr>
            <p:ph idx="2" type="body"/>
          </p:nvPr>
        </p:nvSpPr>
        <p:spPr>
          <a:xfrm>
            <a:off x="4648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40" name="Google Shape;40;p26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6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6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61"/>
          <p:cNvSpPr txBox="1"/>
          <p:nvPr>
            <p:ph type="title"/>
          </p:nvPr>
        </p:nvSpPr>
        <p:spPr>
          <a:xfrm rot="5400000">
            <a:off x="4800600" y="2209800"/>
            <a:ext cx="57150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61"/>
          <p:cNvSpPr txBox="1"/>
          <p:nvPr>
            <p:ph idx="1" type="body"/>
          </p:nvPr>
        </p:nvSpPr>
        <p:spPr>
          <a:xfrm rot="5400000">
            <a:off x="609600" y="228600"/>
            <a:ext cx="57150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46" name="Google Shape;46;p26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6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6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2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62"/>
          <p:cNvSpPr txBox="1"/>
          <p:nvPr>
            <p:ph idx="1" type="body"/>
          </p:nvPr>
        </p:nvSpPr>
        <p:spPr>
          <a:xfrm rot="5400000">
            <a:off x="2514600" y="-76200"/>
            <a:ext cx="41148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52" name="Google Shape;52;p26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6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6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6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6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080"/>
              <a:buFont typeface="Noto Sans Symbols"/>
              <a:buNone/>
              <a:defRPr b="0" i="0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folHlink"/>
              </a:buClr>
              <a:buSzPts val="1820"/>
              <a:buFont typeface="Noto Sans Symbols"/>
              <a:buNone/>
              <a:defRPr b="0" i="0" sz="2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560"/>
              <a:buFont typeface="Noto Sans Symbols"/>
              <a:buNone/>
              <a:defRPr b="0" i="0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8" name="Google Shape;58;p26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78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59" name="Google Shape;59;p26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6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6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6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640"/>
              </a:spcBef>
              <a:spcAft>
                <a:spcPts val="0"/>
              </a:spcAft>
              <a:buSzPts val="2080"/>
              <a:buChar char="■"/>
              <a:defRPr sz="3200"/>
            </a:lvl1pPr>
            <a:lvl2pPr indent="-344169" lvl="1" marL="9144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2pPr>
            <a:lvl3pPr indent="-327660" lvl="2" marL="13716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3pPr>
            <a:lvl4pPr indent="-311150" lvl="3" marL="18288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4pPr>
            <a:lvl5pPr indent="-311150" lvl="4" marL="22860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5pPr>
            <a:lvl6pPr indent="-311150" lvl="5" marL="27432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6pPr>
            <a:lvl7pPr indent="-311150" lvl="6" marL="3200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7pPr>
            <a:lvl8pPr indent="-311150" lvl="7" marL="3657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8pPr>
            <a:lvl9pPr indent="-311150" lvl="8" marL="41148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9pPr>
          </a:lstStyle>
          <a:p/>
        </p:txBody>
      </p:sp>
      <p:sp>
        <p:nvSpPr>
          <p:cNvPr id="65" name="Google Shape;65;p26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78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66" name="Google Shape;66;p26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6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6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6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3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72" name="Google Shape;72;p265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indent="-311150" lvl="1" marL="914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5pPr>
            <a:lvl6pPr indent="-294639" lvl="5" marL="27432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6pPr>
            <a:lvl7pPr indent="-294639" lvl="6" marL="32004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7pPr>
            <a:lvl8pPr indent="-294640" lvl="7" marL="36576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8pPr>
            <a:lvl9pPr indent="-294640" lvl="8" marL="4114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9pPr>
          </a:lstStyle>
          <a:p/>
        </p:txBody>
      </p:sp>
      <p:sp>
        <p:nvSpPr>
          <p:cNvPr id="73" name="Google Shape;73;p265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3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74" name="Google Shape;74;p265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indent="-311150" lvl="1" marL="914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5pPr>
            <a:lvl6pPr indent="-294639" lvl="5" marL="27432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6pPr>
            <a:lvl7pPr indent="-294639" lvl="6" marL="32004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7pPr>
            <a:lvl8pPr indent="-294640" lvl="7" marL="36576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8pPr>
            <a:lvl9pPr indent="-294640" lvl="8" marL="4114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9pPr>
          </a:lstStyle>
          <a:p/>
        </p:txBody>
      </p:sp>
      <p:sp>
        <p:nvSpPr>
          <p:cNvPr id="75" name="Google Shape;75;p26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6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6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66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66"/>
          <p:cNvSpPr txBox="1"/>
          <p:nvPr>
            <p:ph idx="1" type="body"/>
          </p:nvPr>
        </p:nvSpPr>
        <p:spPr>
          <a:xfrm>
            <a:off x="457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indent="-327660" lvl="1" marL="9144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2pPr>
            <a:lvl3pPr indent="-311150" lvl="2" marL="1371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9pPr>
          </a:lstStyle>
          <a:p/>
        </p:txBody>
      </p:sp>
      <p:sp>
        <p:nvSpPr>
          <p:cNvPr id="81" name="Google Shape;81;p266"/>
          <p:cNvSpPr txBox="1"/>
          <p:nvPr>
            <p:ph idx="2" type="body"/>
          </p:nvPr>
        </p:nvSpPr>
        <p:spPr>
          <a:xfrm>
            <a:off x="4648200" y="1981200"/>
            <a:ext cx="4038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indent="-327660" lvl="1" marL="9144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2pPr>
            <a:lvl3pPr indent="-311150" lvl="2" marL="1371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9pPr>
          </a:lstStyle>
          <a:p/>
        </p:txBody>
      </p:sp>
      <p:sp>
        <p:nvSpPr>
          <p:cNvPr id="82" name="Google Shape;82;p26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6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6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6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6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170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9pPr>
          </a:lstStyle>
          <a:p/>
        </p:txBody>
      </p:sp>
      <p:sp>
        <p:nvSpPr>
          <p:cNvPr id="88" name="Google Shape;88;p26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6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6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68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68"/>
          <p:cNvSpPr txBox="1"/>
          <p:nvPr>
            <p:ph idx="1" type="body"/>
          </p:nvPr>
        </p:nvSpPr>
        <p:spPr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94" name="Google Shape;94;p26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6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6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69"/>
          <p:cNvSpPr txBox="1"/>
          <p:nvPr>
            <p:ph type="ctrTitle"/>
          </p:nvPr>
        </p:nvSpPr>
        <p:spPr>
          <a:xfrm>
            <a:off x="685800" y="1676400"/>
            <a:ext cx="77724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6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2080"/>
              <a:buFont typeface="Noto Sans Symbols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100" name="Google Shape;100;p26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6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6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5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12" name="Google Shape;112;p15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5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5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156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24" name="Google Shape;124;p15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15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15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5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58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36" name="Google Shape;136;p15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5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5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6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160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148" name="Google Shape;148;p160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149" name="Google Shape;149;p16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16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16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два объекта" type="txAndTwoObj">
  <p:cSld name="TEXT_AND_TWO_OBJECTS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0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205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55" name="Google Shape;155;p205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56" name="Google Shape;156;p205"/>
          <p:cNvSpPr txBox="1"/>
          <p:nvPr>
            <p:ph idx="3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57" name="Google Shape;157;p20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0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20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06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62" name="Google Shape;162;p20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20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20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четыре объекта" type="fourObj">
  <p:cSld name="FOUR_OBJECTS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207"/>
          <p:cNvSpPr txBox="1"/>
          <p:nvPr>
            <p:ph idx="1" type="body"/>
          </p:nvPr>
        </p:nvSpPr>
        <p:spPr>
          <a:xfrm>
            <a:off x="6858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68" name="Google Shape;168;p207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69" name="Google Shape;169;p207"/>
          <p:cNvSpPr txBox="1"/>
          <p:nvPr>
            <p:ph idx="3" type="body"/>
          </p:nvPr>
        </p:nvSpPr>
        <p:spPr>
          <a:xfrm>
            <a:off x="6858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70" name="Google Shape;170;p207"/>
          <p:cNvSpPr txBox="1"/>
          <p:nvPr>
            <p:ph idx="4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71" name="Google Shape;171;p20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20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20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0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6" name="Google Shape;176;p208"/>
          <p:cNvSpPr/>
          <p:nvPr>
            <p:ph idx="2" type="chart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7" name="Google Shape;177;p20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20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20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клип и текст" type="clipArtAndTx">
  <p:cSld name="CLIPART_AND_TEXT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0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209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3" name="Google Shape;183;p20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84" name="Google Shape;184;p20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20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20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10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210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90" name="Google Shape;190;p21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21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21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1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21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96" name="Google Shape;196;p21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21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21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1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21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2" name="Google Shape;202;p21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203" name="Google Shape;203;p21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21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21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1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" name="Google Shape;208;p21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209" name="Google Shape;209;p21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210" name="Google Shape;210;p21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21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21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1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21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21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1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p21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21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1" name="Google Shape;221;p21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4" name="Google Shape;224;p21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225" name="Google Shape;225;p21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226" name="Google Shape;226;p21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227" name="Google Shape;227;p21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228" name="Google Shape;228;p21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21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0" name="Google Shape;230;p21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1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3" name="Google Shape;233;p21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234" name="Google Shape;234;p21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p21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6" name="Google Shape;236;p21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218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0" name="Google Shape;240;p21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1" name="Google Shape;241;p21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p21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1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21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246" name="Google Shape;246;p21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7" name="Google Shape;247;p21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21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четыре объекта" type="fourObj">
  <p:cSld name="FOUR_OBJECTS"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6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" name="Google Shape;257;p162"/>
          <p:cNvSpPr txBox="1"/>
          <p:nvPr>
            <p:ph idx="1" type="body"/>
          </p:nvPr>
        </p:nvSpPr>
        <p:spPr>
          <a:xfrm>
            <a:off x="6858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58" name="Google Shape;258;p162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59" name="Google Shape;259;p162"/>
          <p:cNvSpPr txBox="1"/>
          <p:nvPr>
            <p:ph idx="3" type="body"/>
          </p:nvPr>
        </p:nvSpPr>
        <p:spPr>
          <a:xfrm>
            <a:off x="6858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60" name="Google Shape;260;p162"/>
          <p:cNvSpPr txBox="1"/>
          <p:nvPr>
            <p:ph idx="4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61" name="Google Shape;261;p16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16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16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6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6" name="Google Shape;266;p16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7" name="Google Shape;267;p16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6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16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271" name="Google Shape;271;p16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16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16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65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76" name="Google Shape;276;p16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7" name="Google Shape;277;p16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8" name="Google Shape;278;p16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два объекта" type="txAndTwoObj">
  <p:cSld name="TEXT_AND_TWO_OBJECTS"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2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1" name="Google Shape;281;p220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2" name="Google Shape;282;p220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3" name="Google Shape;283;p220"/>
          <p:cNvSpPr txBox="1"/>
          <p:nvPr>
            <p:ph idx="3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84" name="Google Shape;284;p22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5" name="Google Shape;285;p22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6" name="Google Shape;286;p22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2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9" name="Google Shape;289;p221"/>
          <p:cNvSpPr/>
          <p:nvPr>
            <p:ph idx="2" type="chart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0" name="Google Shape;290;p22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1" name="Google Shape;291;p22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2" name="Google Shape;292;p22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клип и текст" type="clipArtAndTx">
  <p:cSld name="CLIPART_AND_TEXT"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2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5" name="Google Shape;295;p222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6" name="Google Shape;296;p222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97" name="Google Shape;297;p22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8" name="Google Shape;298;p22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9" name="Google Shape;299;p22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3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2" name="Google Shape;302;p223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3" name="Google Shape;303;p22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22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5" name="Google Shape;305;p22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2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8" name="Google Shape;308;p224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9" name="Google Shape;309;p22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0" name="Google Shape;310;p22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1" name="Google Shape;311;p22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2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4" name="Google Shape;314;p22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5" name="Google Shape;315;p22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316" name="Google Shape;316;p22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7" name="Google Shape;317;p22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8" name="Google Shape;318;p22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2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1" name="Google Shape;321;p22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322" name="Google Shape;322;p22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323" name="Google Shape;323;p22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4" name="Google Shape;324;p22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5" name="Google Shape;325;p22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8" name="Google Shape;328;p22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9" name="Google Shape;329;p22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0" name="Google Shape;330;p22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3" name="Google Shape;333;p2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334" name="Google Shape;334;p2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335" name="Google Shape;335;p2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336" name="Google Shape;336;p2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337" name="Google Shape;337;p22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8" name="Google Shape;338;p22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9" name="Google Shape;339;p22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2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2" name="Google Shape;342;p229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43" name="Google Shape;343;p229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344" name="Google Shape;344;p22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5" name="Google Shape;345;p22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6" name="Google Shape;346;p22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3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9" name="Google Shape;349;p23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350" name="Google Shape;350;p23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1" name="Google Shape;351;p23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2" name="Google Shape;352;p23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3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5" name="Google Shape;355;p23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56" name="Google Shape;356;p23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7" name="Google Shape;357;p2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8" name="Google Shape;358;p23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67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3" name="Google Shape;423;p167"/>
          <p:cNvSpPr txBox="1"/>
          <p:nvPr>
            <p:ph idx="1" type="body"/>
          </p:nvPr>
        </p:nvSpPr>
        <p:spPr>
          <a:xfrm>
            <a:off x="263525" y="1598612"/>
            <a:ext cx="7386637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Char char="•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24" name="Google Shape;424;p167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5" name="Google Shape;425;p167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6" name="Google Shape;426;p167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168"/>
          <p:cNvSpPr txBox="1"/>
          <p:nvPr>
            <p:ph idx="1" type="body"/>
          </p:nvPr>
        </p:nvSpPr>
        <p:spPr>
          <a:xfrm>
            <a:off x="219075" y="227013"/>
            <a:ext cx="7477125" cy="5868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Char char="•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29" name="Google Shape;429;p168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0" name="Google Shape;430;p168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1" name="Google Shape;431;p168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69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4" name="Google Shape;434;p169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5" name="Google Shape;435;p169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6" name="Google Shape;436;p169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184"/>
          <p:cNvSpPr txBox="1"/>
          <p:nvPr>
            <p:ph type="title"/>
          </p:nvPr>
        </p:nvSpPr>
        <p:spPr>
          <a:xfrm rot="5400000">
            <a:off x="3827463" y="2227263"/>
            <a:ext cx="5868987" cy="1868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9" name="Google Shape;439;p184"/>
          <p:cNvSpPr txBox="1"/>
          <p:nvPr>
            <p:ph idx="1" type="body"/>
          </p:nvPr>
        </p:nvSpPr>
        <p:spPr>
          <a:xfrm rot="5400000">
            <a:off x="12700" y="433388"/>
            <a:ext cx="5868987" cy="54562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Char char="•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40" name="Google Shape;440;p184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1" name="Google Shape;441;p184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2" name="Google Shape;442;p184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185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5" name="Google Shape;445;p185"/>
          <p:cNvSpPr txBox="1"/>
          <p:nvPr>
            <p:ph idx="1" type="body"/>
          </p:nvPr>
        </p:nvSpPr>
        <p:spPr>
          <a:xfrm rot="5400000">
            <a:off x="1708150" y="153987"/>
            <a:ext cx="4497387" cy="7386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Char char="•"/>
              <a:defRPr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46" name="Google Shape;446;p185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7" name="Google Shape;447;p185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185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18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1" name="Google Shape;451;p18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68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2" name="Google Shape;452;p18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453" name="Google Shape;453;p186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4" name="Google Shape;454;p186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5" name="Google Shape;455;p186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18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8" name="Google Shape;458;p18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37084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Char char="•"/>
              <a:defRPr sz="2800"/>
            </a:lvl2pPr>
            <a:lvl3pPr indent="-33528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68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459" name="Google Shape;459;p18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96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460" name="Google Shape;460;p187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1" name="Google Shape;461;p187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2" name="Google Shape;462;p187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188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5" name="Google Shape;465;p188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6" name="Google Shape;466;p188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18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9" name="Google Shape;469;p18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70" name="Google Shape;470;p18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302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71" name="Google Shape;471;p18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472" name="Google Shape;472;p18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302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2000"/>
            </a:lvl2pPr>
            <a:lvl3pPr indent="-30861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473" name="Google Shape;473;p189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4" name="Google Shape;474;p189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5" name="Google Shape;475;p189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190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8" name="Google Shape;478;p190"/>
          <p:cNvSpPr txBox="1"/>
          <p:nvPr>
            <p:ph idx="1" type="body"/>
          </p:nvPr>
        </p:nvSpPr>
        <p:spPr>
          <a:xfrm>
            <a:off x="263525" y="1598613"/>
            <a:ext cx="3616325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50519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479" name="Google Shape;479;p190"/>
          <p:cNvSpPr txBox="1"/>
          <p:nvPr>
            <p:ph idx="2" type="body"/>
          </p:nvPr>
        </p:nvSpPr>
        <p:spPr>
          <a:xfrm>
            <a:off x="4032250" y="1598613"/>
            <a:ext cx="3617913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50519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920"/>
              <a:buFont typeface="Arial"/>
              <a:buChar char="•"/>
              <a:defRPr sz="2400"/>
            </a:lvl2pPr>
            <a:lvl3pPr indent="-3175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480" name="Google Shape;480;p190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1" name="Google Shape;481;p190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2" name="Google Shape;482;p190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9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5" name="Google Shape;485;p19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12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486" name="Google Shape;486;p191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7" name="Google Shape;487;p191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8" name="Google Shape;488;p191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71"/>
          <p:cNvSpPr txBox="1"/>
          <p:nvPr>
            <p:ph type="ctrTitle"/>
          </p:nvPr>
        </p:nvSpPr>
        <p:spPr>
          <a:xfrm>
            <a:off x="685800" y="1370013"/>
            <a:ext cx="696595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3" name="Google Shape;553;p171"/>
          <p:cNvSpPr txBox="1"/>
          <p:nvPr>
            <p:ph idx="1" type="subTitle"/>
          </p:nvPr>
        </p:nvSpPr>
        <p:spPr>
          <a:xfrm>
            <a:off x="1727200" y="3886200"/>
            <a:ext cx="5640388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44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6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54" name="Google Shape;554;p171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5" name="Google Shape;555;p171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6" name="Google Shape;556;p171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два объекта" type="txAndTwoObj">
  <p:cSld name="TEXT_AND_TWO_OBJECTS"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7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5" name="Google Shape;565;p173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66" name="Google Shape;566;p173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67" name="Google Shape;567;p173"/>
          <p:cNvSpPr txBox="1"/>
          <p:nvPr>
            <p:ph idx="3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68" name="Google Shape;568;p17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9" name="Google Shape;569;p17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0" name="Google Shape;570;p17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17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3" name="Google Shape;573;p17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574" name="Google Shape;574;p17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5" name="Google Shape;575;p17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6" name="Google Shape;576;p17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77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17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9" name="Google Shape;579;p177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580" name="Google Shape;580;p177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581" name="Google Shape;581;p17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2" name="Google Shape;582;p17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3" name="Google Shape;583;p17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232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86" name="Google Shape;586;p23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7" name="Google Shape;587;p23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8" name="Google Shape;588;p2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четыре объекта" type="fourObj">
  <p:cSld name="FOUR_OBJECTS"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23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1" name="Google Shape;591;p233"/>
          <p:cNvSpPr txBox="1"/>
          <p:nvPr>
            <p:ph idx="1" type="body"/>
          </p:nvPr>
        </p:nvSpPr>
        <p:spPr>
          <a:xfrm>
            <a:off x="6858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92" name="Google Shape;592;p233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93" name="Google Shape;593;p233"/>
          <p:cNvSpPr txBox="1"/>
          <p:nvPr>
            <p:ph idx="3" type="body"/>
          </p:nvPr>
        </p:nvSpPr>
        <p:spPr>
          <a:xfrm>
            <a:off x="6858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94" name="Google Shape;594;p233"/>
          <p:cNvSpPr txBox="1"/>
          <p:nvPr>
            <p:ph idx="4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595" name="Google Shape;595;p23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6" name="Google Shape;596;p23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7" name="Google Shape;597;p23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23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0" name="Google Shape;600;p234"/>
          <p:cNvSpPr/>
          <p:nvPr>
            <p:ph idx="2" type="chart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1" name="Google Shape;601;p23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2" name="Google Shape;602;p23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3" name="Google Shape;603;p23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клип и текст" type="clipArtAndTx">
  <p:cSld name="CLIPART_AND_TEXT">
    <p:spTree>
      <p:nvGrpSpPr>
        <p:cNvPr id="604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23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6" name="Google Shape;606;p235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7" name="Google Shape;607;p235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08" name="Google Shape;608;p23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9" name="Google Shape;609;p23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0" name="Google Shape;610;p23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236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3" name="Google Shape;613;p236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14" name="Google Shape;614;p23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5" name="Google Shape;615;p23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6" name="Google Shape;616;p23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23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9" name="Google Shape;619;p237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20" name="Google Shape;620;p23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1" name="Google Shape;621;p23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2" name="Google Shape;622;p23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23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5" name="Google Shape;625;p23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6" name="Google Shape;626;p23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27" name="Google Shape;627;p23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8" name="Google Shape;628;p23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9" name="Google Shape;629;p23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23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2" name="Google Shape;632;p23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633" name="Google Shape;633;p23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634" name="Google Shape;634;p23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5" name="Google Shape;635;p23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6" name="Google Shape;636;p23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37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24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9" name="Google Shape;639;p24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0" name="Google Shape;640;p24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24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3" name="Google Shape;643;p24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4" name="Google Shape;644;p24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5" name="Google Shape;645;p24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24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8" name="Google Shape;648;p24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49" name="Google Shape;649;p24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50" name="Google Shape;650;p24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51" name="Google Shape;651;p24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52" name="Google Shape;652;p24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3" name="Google Shape;653;p24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4" name="Google Shape;654;p24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243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7" name="Google Shape;657;p24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658" name="Google Shape;658;p24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9" name="Google Shape;659;p24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0" name="Google Shape;660;p24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24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3" name="Google Shape;663;p244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64" name="Google Shape;664;p24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5" name="Google Shape;665;p24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6" name="Google Shape;666;p24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673" name="Shape 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" name="Google Shape;674;p17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5" name="Google Shape;675;p176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76" name="Google Shape;676;p17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7" name="Google Shape;677;p17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8" name="Google Shape;678;p17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685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p17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7" name="Google Shape;687;p179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88" name="Google Shape;688;p17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9" name="Google Shape;689;p17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0" name="Google Shape;690;p17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два объекта" type="txAndTwoObj">
  <p:cSld name="TEXT_AND_TWO_OBJECTS">
    <p:spTree>
      <p:nvGrpSpPr>
        <p:cNvPr id="69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24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3" name="Google Shape;693;p245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94" name="Google Shape;694;p245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95" name="Google Shape;695;p245"/>
          <p:cNvSpPr txBox="1"/>
          <p:nvPr>
            <p:ph idx="3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696" name="Google Shape;696;p24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7" name="Google Shape;697;p24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8" name="Google Shape;698;p24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699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246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01" name="Google Shape;701;p24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2" name="Google Shape;702;p24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3" name="Google Shape;703;p24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четыре объекта" type="fourObj">
  <p:cSld name="FOUR_OBJECTS"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4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6" name="Google Shape;706;p247"/>
          <p:cNvSpPr txBox="1"/>
          <p:nvPr>
            <p:ph idx="1" type="body"/>
          </p:nvPr>
        </p:nvSpPr>
        <p:spPr>
          <a:xfrm>
            <a:off x="6858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07" name="Google Shape;707;p247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08" name="Google Shape;708;p247"/>
          <p:cNvSpPr txBox="1"/>
          <p:nvPr>
            <p:ph idx="3" type="body"/>
          </p:nvPr>
        </p:nvSpPr>
        <p:spPr>
          <a:xfrm>
            <a:off x="6858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09" name="Google Shape;709;p247"/>
          <p:cNvSpPr txBox="1"/>
          <p:nvPr>
            <p:ph idx="4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10" name="Google Shape;710;p24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1" name="Google Shape;711;p24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2" name="Google Shape;712;p24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24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5" name="Google Shape;715;p248"/>
          <p:cNvSpPr/>
          <p:nvPr>
            <p:ph idx="2" type="chart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16" name="Google Shape;716;p24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7" name="Google Shape;717;p24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8" name="Google Shape;718;p24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клип и текст" type="clipArtAndTx">
  <p:cSld name="CLIPART_AND_TEXT"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24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1" name="Google Shape;721;p249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2" name="Google Shape;722;p24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23" name="Google Shape;723;p24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4" name="Google Shape;724;p24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5" name="Google Shape;725;p24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250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8" name="Google Shape;728;p250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29" name="Google Shape;729;p25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0" name="Google Shape;730;p25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1" name="Google Shape;731;p25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32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25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4" name="Google Shape;734;p251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35" name="Google Shape;735;p25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6" name="Google Shape;736;p25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7" name="Google Shape;737;p25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738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25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0" name="Google Shape;740;p25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1" name="Google Shape;741;p25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742" name="Google Shape;742;p25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3" name="Google Shape;743;p25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4" name="Google Shape;744;p25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45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253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7" name="Google Shape;747;p253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748" name="Google Shape;748;p253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749" name="Google Shape;749;p25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0" name="Google Shape;750;p25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1" name="Google Shape;751;p25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752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25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4" name="Google Shape;754;p25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5" name="Google Shape;755;p25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25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8" name="Google Shape;758;p25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9" name="Google Shape;759;p25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0" name="Google Shape;760;p25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25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3" name="Google Shape;763;p25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764" name="Google Shape;764;p25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765" name="Google Shape;765;p25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766" name="Google Shape;766;p25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767" name="Google Shape;767;p2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8" name="Google Shape;768;p25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9" name="Google Shape;769;p25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70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25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2" name="Google Shape;772;p257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73" name="Google Shape;773;p257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74" name="Google Shape;774;p25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5" name="Google Shape;775;p2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6" name="Google Shape;776;p25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258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9" name="Google Shape;779;p258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780" name="Google Shape;780;p25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1" name="Google Shape;781;p25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2" name="Google Shape;782;p2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783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25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5" name="Google Shape;785;p25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786" name="Google Shape;786;p25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7" name="Google Shape;787;p25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8" name="Google Shape;788;p25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клип и текст" type="clipArtAndTx">
  <p:cSld name="CLIPART_AND_TEXT"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18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7" name="Google Shape;797;p181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8" name="Google Shape;798;p181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99" name="Google Shape;799;p18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0" name="Google Shape;800;p18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1" name="Google Shape;801;p18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802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8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4" name="Google Shape;804;p18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5" name="Google Shape;805;p18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p18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8" name="Google Shape;808;p183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09" name="Google Shape;809;p18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0" name="Google Shape;810;p18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1" name="Google Shape;811;p18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, текст и два объекта" type="txAndTwoObj">
  <p:cSld name="TEXT_AND_TWO_OBJECTS">
    <p:spTree>
      <p:nvGrpSpPr>
        <p:cNvPr id="812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19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4" name="Google Shape;814;p192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5" name="Google Shape;815;p192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6" name="Google Shape;816;p192"/>
          <p:cNvSpPr txBox="1"/>
          <p:nvPr>
            <p:ph idx="3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7" name="Google Shape;817;p19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8" name="Google Shape;818;p19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9" name="Google Shape;819;p19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" type="objOnly">
  <p:cSld name="OBJECT_ONLY"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Google Shape;821;p193"/>
          <p:cNvSpPr txBox="1"/>
          <p:nvPr>
            <p:ph idx="1" type="body"/>
          </p:nvPr>
        </p:nvSpPr>
        <p:spPr>
          <a:xfrm>
            <a:off x="685800" y="609600"/>
            <a:ext cx="77724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22" name="Google Shape;822;p19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3" name="Google Shape;823;p19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4" name="Google Shape;824;p19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четыре объекта" type="fourObj">
  <p:cSld name="FOUR_OBJECTS"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p19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7" name="Google Shape;827;p194"/>
          <p:cNvSpPr txBox="1"/>
          <p:nvPr>
            <p:ph idx="1" type="body"/>
          </p:nvPr>
        </p:nvSpPr>
        <p:spPr>
          <a:xfrm>
            <a:off x="6858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28" name="Google Shape;828;p194"/>
          <p:cNvSpPr txBox="1"/>
          <p:nvPr>
            <p:ph idx="2" type="body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29" name="Google Shape;829;p194"/>
          <p:cNvSpPr txBox="1"/>
          <p:nvPr>
            <p:ph idx="3" type="body"/>
          </p:nvPr>
        </p:nvSpPr>
        <p:spPr>
          <a:xfrm>
            <a:off x="6858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30" name="Google Shape;830;p194"/>
          <p:cNvSpPr txBox="1"/>
          <p:nvPr>
            <p:ph idx="4" type="body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31" name="Google Shape;831;p19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2" name="Google Shape;832;p19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3" name="Google Shape;833;p19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диаграмма" type="chart">
  <p:cSld name="CHART"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19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6" name="Google Shape;836;p195"/>
          <p:cNvSpPr/>
          <p:nvPr>
            <p:ph idx="2" type="chart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37" name="Google Shape;837;p19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8" name="Google Shape;838;p19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9" name="Google Shape;839;p19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196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2" name="Google Shape;842;p196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43" name="Google Shape;843;p19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4" name="Google Shape;844;p19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5" name="Google Shape;845;p19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46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" name="Google Shape;847;p19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8" name="Google Shape;848;p197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49" name="Google Shape;849;p197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0" name="Google Shape;850;p19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1" name="Google Shape;851;p19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19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4" name="Google Shape;854;p19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55" name="Google Shape;855;p19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856" name="Google Shape;856;p19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7" name="Google Shape;857;p19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8" name="Google Shape;858;p19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859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19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1" name="Google Shape;861;p19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862" name="Google Shape;862;p19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863" name="Google Shape;863;p19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4" name="Google Shape;864;p19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5" name="Google Shape;865;p19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866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20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8" name="Google Shape;868;p20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9" name="Google Shape;869;p20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0" name="Google Shape;870;p20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871" name="Shape 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" name="Google Shape;872;p20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3" name="Google Shape;873;p20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874" name="Google Shape;874;p20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875" name="Google Shape;875;p20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876" name="Google Shape;876;p20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877" name="Google Shape;877;p20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8" name="Google Shape;878;p20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9" name="Google Shape;879;p20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880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20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2" name="Google Shape;882;p202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883" name="Google Shape;883;p202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884" name="Google Shape;884;p20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5" name="Google Shape;885;p20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6" name="Google Shape;886;p20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887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203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9" name="Google Shape;889;p20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890" name="Google Shape;890;p20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1" name="Google Shape;891;p20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2" name="Google Shape;892;p203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20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5" name="Google Shape;895;p20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896" name="Google Shape;896;p20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7" name="Google Shape;897;p20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8" name="Google Shape;898;p20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split orient="vert" dir="in"/>
  </p:transition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slideLayout" Target="../slideLayouts/slideLayout14.xml"/><Relationship Id="rId3" Type="http://schemas.openxmlformats.org/officeDocument/2006/relationships/theme" Target="../theme/theme6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theme" Target="../theme/theme14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theme" Target="../theme/theme4.xml"/></Relationships>
</file>

<file path=ppt/slideMasters/_rels/slideMaster6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9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0.xml"/><Relationship Id="rId17" Type="http://schemas.openxmlformats.org/officeDocument/2006/relationships/theme" Target="../theme/theme11.xml"/><Relationship Id="rId1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4.xml"/></Relationships>
</file>

<file path=ppt/slideMasters/_rels/slideMaster7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6.xml"/><Relationship Id="rId17" Type="http://schemas.openxmlformats.org/officeDocument/2006/relationships/theme" Target="../theme/theme12.xml"/><Relationship Id="rId1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9.xml"/><Relationship Id="rId8" Type="http://schemas.openxmlformats.org/officeDocument/2006/relationships/slideLayout" Target="../slideLayouts/slideLayout40.xml"/></Relationships>
</file>

<file path=ppt/slideMasters/_rels/slideMaster8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58.xml"/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60.xml"/><Relationship Id="rId4" Type="http://schemas.openxmlformats.org/officeDocument/2006/relationships/theme" Target="../theme/theme9.xml"/></Relationships>
</file>

<file path=ppt/slideMasters/_rels/slideMaster10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61.xml"/><Relationship Id="rId2" Type="http://schemas.openxmlformats.org/officeDocument/2006/relationships/slideLayout" Target="../slideLayouts/slideLayout62.xml"/><Relationship Id="rId3" Type="http://schemas.openxmlformats.org/officeDocument/2006/relationships/slideLayout" Target="../slideLayouts/slideLayout63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74.xml"/><Relationship Id="rId17" Type="http://schemas.openxmlformats.org/officeDocument/2006/relationships/theme" Target="../theme/theme13.xml"/><Relationship Id="rId16" Type="http://schemas.openxmlformats.org/officeDocument/2006/relationships/slideLayout" Target="../slideLayouts/slideLayout76.xml"/><Relationship Id="rId5" Type="http://schemas.openxmlformats.org/officeDocument/2006/relationships/slideLayout" Target="../slideLayouts/slideLayout65.xml"/><Relationship Id="rId6" Type="http://schemas.openxmlformats.org/officeDocument/2006/relationships/slideLayout" Target="../slideLayouts/slideLayout66.xml"/><Relationship Id="rId7" Type="http://schemas.openxmlformats.org/officeDocument/2006/relationships/slideLayout" Target="../slideLayouts/slideLayout67.xml"/><Relationship Id="rId8" Type="http://schemas.openxmlformats.org/officeDocument/2006/relationships/slideLayout" Target="../slideLayouts/slideLayout68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theme" Target="../theme/theme5.xml"/></Relationships>
</file>

<file path=ppt/slideMasters/_rels/slideMaster1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13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5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1.xml"/><Relationship Id="rId17" Type="http://schemas.openxmlformats.org/officeDocument/2006/relationships/theme" Target="../theme/theme3.xml"/><Relationship Id="rId16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/Relationships>
</file>

<file path=ppt/slideMasters/_rels/slideMaster1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3.xml"/><Relationship Id="rId13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94.xml"/><Relationship Id="rId2" Type="http://schemas.openxmlformats.org/officeDocument/2006/relationships/slideLayout" Target="../slideLayouts/slideLayout95.xml"/><Relationship Id="rId3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Relationship Id="rId15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07.xml"/><Relationship Id="rId17" Type="http://schemas.openxmlformats.org/officeDocument/2006/relationships/theme" Target="../theme/theme10.xml"/><Relationship Id="rId16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98.xml"/><Relationship Id="rId6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0.xml"/><Relationship Id="rId8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48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4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Google Shape;13;p14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Google Shape;14;p14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0"/>
          <p:cNvSpPr txBox="1"/>
          <p:nvPr>
            <p:ph type="title"/>
          </p:nvPr>
        </p:nvSpPr>
        <p:spPr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3" name="Google Shape;23;p150"/>
          <p:cNvSpPr txBox="1"/>
          <p:nvPr>
            <p:ph idx="1" type="body"/>
          </p:nvPr>
        </p:nvSpPr>
        <p:spPr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080"/>
              <a:buFont typeface="Noto Sans Symbols"/>
              <a:buChar char="■"/>
              <a:defRPr b="0" i="0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344169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folHlink"/>
              </a:buClr>
              <a:buSzPts val="1820"/>
              <a:buFont typeface="Noto Sans Symbols"/>
              <a:buChar char="■"/>
              <a:defRPr b="0" i="0" sz="2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2766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560"/>
              <a:buFont typeface="Noto Sans Symbols"/>
              <a:buChar char="■"/>
              <a:defRPr b="0" i="0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1115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1115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1115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1115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24" name="Google Shape;24;p15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Google Shape;25;p15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6" name="Google Shape;26;p15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5" name="Google Shape;105;p153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6" name="Google Shape;106;p15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7" name="Google Shape;107;p15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8" name="Google Shape;108;p15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5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7" name="Google Shape;117;p155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8" name="Google Shape;118;p15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19" name="Google Shape;119;p15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20" name="Google Shape;120;p15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5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9" name="Google Shape;129;p157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0" name="Google Shape;130;p15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1" name="Google Shape;131;p15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2" name="Google Shape;132;p15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28"/>
            </a:gs>
            <a:gs pos="100000">
              <a:srgbClr val="000099"/>
            </a:gs>
          </a:gsLst>
          <a:lin ang="5400000" scaled="0"/>
        </a:gra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1" name="Google Shape;141;p159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2" name="Google Shape;142;p159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3" name="Google Shape;143;p15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4" name="Google Shape;144;p159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ransition spd="med">
    <p:split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28"/>
            </a:gs>
            <a:gs pos="100000">
              <a:srgbClr val="000099"/>
            </a:gs>
          </a:gsLst>
          <a:lin ang="5400000" scaled="0"/>
        </a:gra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61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1" name="Google Shape;251;p161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2" name="Google Shape;252;p16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3" name="Google Shape;253;p16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4" name="Google Shape;254;p16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ransition spd="med">
    <p:split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0" name="Google Shape;360;p166"/>
          <p:cNvGrpSpPr/>
          <p:nvPr/>
        </p:nvGrpSpPr>
        <p:grpSpPr>
          <a:xfrm>
            <a:off x="0" y="-22225"/>
            <a:ext cx="9159875" cy="6892925"/>
            <a:chOff x="0" y="-14"/>
            <a:chExt cx="5770" cy="4342"/>
          </a:xfrm>
        </p:grpSpPr>
        <p:sp>
          <p:nvSpPr>
            <p:cNvPr id="361" name="Google Shape;361;p166"/>
            <p:cNvSpPr txBox="1"/>
            <p:nvPr/>
          </p:nvSpPr>
          <p:spPr>
            <a:xfrm>
              <a:off x="0" y="4186"/>
              <a:ext cx="5089" cy="142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62" name="Google Shape;362;p166"/>
            <p:cNvSpPr txBox="1"/>
            <p:nvPr/>
          </p:nvSpPr>
          <p:spPr>
            <a:xfrm>
              <a:off x="0" y="0"/>
              <a:ext cx="5089" cy="126"/>
            </a:xfrm>
            <a:prstGeom prst="rect">
              <a:avLst/>
            </a:pr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63" name="Google Shape;363;p166"/>
            <p:cNvSpPr txBox="1"/>
            <p:nvPr/>
          </p:nvSpPr>
          <p:spPr>
            <a:xfrm>
              <a:off x="5010" y="0"/>
              <a:ext cx="758" cy="4320"/>
            </a:xfrm>
            <a:prstGeom prst="rect">
              <a:avLst/>
            </a:prstGeom>
            <a:gradFill>
              <a:gsLst>
                <a:gs pos="0">
                  <a:srgbClr val="B49B6D"/>
                </a:gs>
                <a:gs pos="50000">
                  <a:schemeClr val="accent1"/>
                </a:gs>
                <a:gs pos="100000">
                  <a:srgbClr val="B49B6D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364" name="Google Shape;364;p166"/>
            <p:cNvGrpSpPr/>
            <p:nvPr/>
          </p:nvGrpSpPr>
          <p:grpSpPr>
            <a:xfrm>
              <a:off x="4944" y="-3"/>
              <a:ext cx="816" cy="3978"/>
              <a:chOff x="4944" y="-3"/>
              <a:chExt cx="816" cy="3978"/>
            </a:xfrm>
          </p:grpSpPr>
          <p:grpSp>
            <p:nvGrpSpPr>
              <p:cNvPr id="365" name="Google Shape;365;p166"/>
              <p:cNvGrpSpPr/>
              <p:nvPr/>
            </p:nvGrpSpPr>
            <p:grpSpPr>
              <a:xfrm>
                <a:off x="5280" y="-3"/>
                <a:ext cx="480" cy="1434"/>
                <a:chOff x="5280" y="-3"/>
                <a:chExt cx="480" cy="1434"/>
              </a:xfrm>
            </p:grpSpPr>
            <p:grpSp>
              <p:nvGrpSpPr>
                <p:cNvPr id="366" name="Google Shape;366;p166"/>
                <p:cNvGrpSpPr/>
                <p:nvPr/>
              </p:nvGrpSpPr>
              <p:grpSpPr>
                <a:xfrm rot="-5400000">
                  <a:off x="5484" y="-4"/>
                  <a:ext cx="174" cy="176"/>
                  <a:chOff x="1696" y="323"/>
                  <a:chExt cx="1691" cy="2560"/>
                </a:xfrm>
              </p:grpSpPr>
              <p:grpSp>
                <p:nvGrpSpPr>
                  <p:cNvPr id="367" name="Google Shape;367;p166"/>
                  <p:cNvGrpSpPr/>
                  <p:nvPr/>
                </p:nvGrpSpPr>
                <p:grpSpPr>
                  <a:xfrm>
                    <a:off x="1696" y="323"/>
                    <a:ext cx="1691" cy="2560"/>
                    <a:chOff x="1696" y="323"/>
                    <a:chExt cx="1691" cy="2560"/>
                  </a:xfrm>
                </p:grpSpPr>
                <p:sp>
                  <p:nvSpPr>
                    <p:cNvPr id="368" name="Google Shape;368;p166"/>
                    <p:cNvSpPr/>
                    <p:nvPr/>
                  </p:nvSpPr>
                  <p:spPr>
                    <a:xfrm>
                      <a:off x="2153" y="323"/>
                      <a:ext cx="1234" cy="2560"/>
                    </a:xfrm>
                    <a:custGeom>
                      <a:rect b="b" l="l" r="r" t="t"/>
                      <a:pathLst>
                        <a:path extrusionOk="0" h="2560" w="1231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20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p:txBody>
                </p:sp>
                <p:sp>
                  <p:nvSpPr>
                    <p:cNvPr id="369" name="Google Shape;369;p166"/>
                    <p:cNvSpPr/>
                    <p:nvPr/>
                  </p:nvSpPr>
                  <p:spPr>
                    <a:xfrm>
                      <a:off x="1696" y="381"/>
                      <a:ext cx="865" cy="2065"/>
                    </a:xfrm>
                    <a:custGeom>
                      <a:rect b="b" l="l" r="r" t="t"/>
                      <a:pathLst>
                        <a:path extrusionOk="0" h="2071" w="865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20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p:txBody>
                </p:sp>
              </p:grpSp>
              <p:sp>
                <p:nvSpPr>
                  <p:cNvPr id="370" name="Google Shape;370;p166"/>
                  <p:cNvSpPr/>
                  <p:nvPr/>
                </p:nvSpPr>
                <p:spPr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371" name="Google Shape;371;p166"/>
                  <p:cNvSpPr/>
                  <p:nvPr/>
                </p:nvSpPr>
                <p:spPr>
                  <a:xfrm>
                    <a:off x="2639" y="745"/>
                    <a:ext cx="262" cy="524"/>
                  </a:xfrm>
                  <a:custGeom>
                    <a:rect b="b" l="l" r="r" t="t"/>
                    <a:pathLst>
                      <a:path extrusionOk="0" h="521" w="266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372" name="Google Shape;372;p166"/>
                  <p:cNvSpPr/>
                  <p:nvPr/>
                </p:nvSpPr>
                <p:spPr>
                  <a:xfrm>
                    <a:off x="2707" y="1588"/>
                    <a:ext cx="398" cy="349"/>
                  </a:xfrm>
                  <a:custGeom>
                    <a:rect b="b" l="l" r="r" t="t"/>
                    <a:pathLst>
                      <a:path extrusionOk="0" h="340" w="392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373" name="Google Shape;373;p166"/>
                  <p:cNvSpPr/>
                  <p:nvPr/>
                </p:nvSpPr>
                <p:spPr>
                  <a:xfrm>
                    <a:off x="2454" y="1923"/>
                    <a:ext cx="146" cy="567"/>
                  </a:xfrm>
                  <a:custGeom>
                    <a:rect b="b" l="l" r="r" t="t"/>
                    <a:pathLst>
                      <a:path extrusionOk="0" h="558" w="151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374" name="Google Shape;374;p166"/>
                  <p:cNvSpPr/>
                  <p:nvPr/>
                </p:nvSpPr>
                <p:spPr>
                  <a:xfrm>
                    <a:off x="1910" y="1588"/>
                    <a:ext cx="389" cy="247"/>
                  </a:xfrm>
                  <a:custGeom>
                    <a:rect b="b" l="l" r="r" t="t"/>
                    <a:pathLst>
                      <a:path extrusionOk="0" h="253" w="392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375" name="Google Shape;375;p166"/>
                  <p:cNvSpPr/>
                  <p:nvPr/>
                </p:nvSpPr>
                <p:spPr>
                  <a:xfrm>
                    <a:off x="2094" y="934"/>
                    <a:ext cx="233" cy="378"/>
                  </a:xfrm>
                  <a:custGeom>
                    <a:rect b="b" l="l" r="r" t="t"/>
                    <a:pathLst>
                      <a:path extrusionOk="0" h="386" w="238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</p:grpSp>
            <p:pic>
              <p:nvPicPr>
                <p:cNvPr id="376" name="Google Shape;376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7" name="Google Shape;377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8" name="Google Shape;378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9" name="Google Shape;379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0" name="Google Shape;380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1" name="Google Shape;381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2" name="Google Shape;382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3" name="Google Shape;383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384" name="Google Shape;384;p166"/>
              <p:cNvGrpSpPr/>
              <p:nvPr/>
            </p:nvGrpSpPr>
            <p:grpSpPr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385" name="Google Shape;385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6" name="Google Shape;386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7" name="Google Shape;387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8" name="Google Shape;388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9" name="Google Shape;389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0" name="Google Shape;390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1" name="Google Shape;391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2" name="Google Shape;392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3" name="Google Shape;393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4" name="Google Shape;394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5" name="Google Shape;395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6" name="Google Shape;396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7" name="Google Shape;397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8" name="Google Shape;398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99" name="Google Shape;399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0" name="Google Shape;400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1" name="Google Shape;401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2" name="Google Shape;402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3" name="Google Shape;403;p166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</p:grpSp>
        <p:sp>
          <p:nvSpPr>
            <p:cNvPr id="404" name="Google Shape;404;p166"/>
            <p:cNvSpPr/>
            <p:nvPr/>
          </p:nvSpPr>
          <p:spPr>
            <a:xfrm>
              <a:off x="5010" y="3092"/>
              <a:ext cx="750" cy="1222"/>
            </a:xfrm>
            <a:custGeom>
              <a:rect b="b" l="l" r="r" t="t"/>
              <a:pathLst>
                <a:path extrusionOk="0" h="1222" w="750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05" name="Google Shape;405;p166"/>
            <p:cNvSpPr/>
            <p:nvPr/>
          </p:nvSpPr>
          <p:spPr>
            <a:xfrm>
              <a:off x="5001" y="3060"/>
              <a:ext cx="768" cy="1260"/>
            </a:xfrm>
            <a:custGeom>
              <a:rect b="b" l="l" r="r" t="t"/>
              <a:pathLst>
                <a:path extrusionOk="0" h="1260" w="768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06" name="Google Shape;406;p166"/>
            <p:cNvSpPr/>
            <p:nvPr/>
          </p:nvSpPr>
          <p:spPr>
            <a:xfrm>
              <a:off x="4994" y="1775"/>
              <a:ext cx="776" cy="2543"/>
            </a:xfrm>
            <a:custGeom>
              <a:rect b="b" l="l" r="r" t="t"/>
              <a:pathLst>
                <a:path extrusionOk="0" h="2543" w="776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>
              <a:gsLst>
                <a:gs pos="0">
                  <a:srgbClr val="38513A"/>
                </a:gs>
                <a:gs pos="50000">
                  <a:schemeClr val="accent2"/>
                </a:gs>
                <a:gs pos="100000">
                  <a:srgbClr val="38513A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descr="kimonopat1" id="407" name="Google Shape;407;p166"/>
            <p:cNvSpPr/>
            <p:nvPr/>
          </p:nvSpPr>
          <p:spPr>
            <a:xfrm>
              <a:off x="5046" y="2229"/>
              <a:ext cx="617" cy="1376"/>
            </a:xfrm>
            <a:custGeom>
              <a:rect b="b" l="l" r="r" t="t"/>
              <a:pathLst>
                <a:path extrusionOk="0" h="1376" w="617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rotWithShape="1">
              <a:blip r:embed="rId2">
                <a:alphaModFix/>
              </a:blip>
              <a:tile algn="tl" flip="none" tx="0" sx="100000" ty="-50" sy="10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descr="kimonopat1" id="408" name="Google Shape;408;p166"/>
            <p:cNvSpPr/>
            <p:nvPr/>
          </p:nvSpPr>
          <p:spPr>
            <a:xfrm>
              <a:off x="5193" y="269"/>
              <a:ext cx="576" cy="3180"/>
            </a:xfrm>
            <a:custGeom>
              <a:rect b="b" l="l" r="r" t="t"/>
              <a:pathLst>
                <a:path extrusionOk="0" h="3180" w="576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rotWithShape="1">
              <a:blip r:embed="rId2">
                <a:alphaModFix/>
              </a:blip>
              <a:tile algn="tl" flip="none" tx="-100" sx="100000" ty="-25" sy="10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09" name="Google Shape;409;p166"/>
            <p:cNvSpPr/>
            <p:nvPr/>
          </p:nvSpPr>
          <p:spPr>
            <a:xfrm>
              <a:off x="5197" y="165"/>
              <a:ext cx="573" cy="1935"/>
            </a:xfrm>
            <a:custGeom>
              <a:rect b="b" l="l" r="r" t="t"/>
              <a:pathLst>
                <a:path extrusionOk="0" h="1935" w="573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10" name="Google Shape;410;p166"/>
            <p:cNvSpPr/>
            <p:nvPr/>
          </p:nvSpPr>
          <p:spPr>
            <a:xfrm>
              <a:off x="5004" y="0"/>
              <a:ext cx="363" cy="2112"/>
            </a:xfrm>
            <a:custGeom>
              <a:rect b="b" l="l" r="r" t="t"/>
              <a:pathLst>
                <a:path extrusionOk="0" h="2112" w="363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11" name="Google Shape;411;p166"/>
            <p:cNvSpPr/>
            <p:nvPr/>
          </p:nvSpPr>
          <p:spPr>
            <a:xfrm>
              <a:off x="5004" y="1"/>
              <a:ext cx="189" cy="2112"/>
            </a:xfrm>
            <a:custGeom>
              <a:rect b="b" l="l" r="r" t="t"/>
              <a:pathLst>
                <a:path extrusionOk="0" h="2112" w="363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12" name="Google Shape;412;p166"/>
            <p:cNvSpPr txBox="1"/>
            <p:nvPr/>
          </p:nvSpPr>
          <p:spPr>
            <a:xfrm>
              <a:off x="4955" y="1"/>
              <a:ext cx="56" cy="4320"/>
            </a:xfrm>
            <a:prstGeom prst="rect">
              <a:avLst/>
            </a:pr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13" name="Google Shape;413;p166"/>
            <p:cNvSpPr/>
            <p:nvPr/>
          </p:nvSpPr>
          <p:spPr>
            <a:xfrm>
              <a:off x="5013" y="3924"/>
              <a:ext cx="734" cy="390"/>
            </a:xfrm>
            <a:custGeom>
              <a:rect b="b" l="l" r="r" t="t"/>
              <a:pathLst>
                <a:path extrusionOk="0" h="378" w="692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50000">
                  <a:schemeClr val="folHlink"/>
                </a:gs>
                <a:gs pos="100000">
                  <a:schemeClr val="lt1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14" name="Google Shape;414;p166"/>
            <p:cNvSpPr/>
            <p:nvPr/>
          </p:nvSpPr>
          <p:spPr>
            <a:xfrm rot="5400000">
              <a:off x="2724" y="2089"/>
              <a:ext cx="4320" cy="142"/>
            </a:xfrm>
            <a:custGeom>
              <a:rect b="b" l="l" r="r" t="t"/>
              <a:pathLst>
                <a:path extrusionOk="0" h="21600" w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166"/>
            <p:cNvSpPr txBox="1"/>
            <p:nvPr/>
          </p:nvSpPr>
          <p:spPr>
            <a:xfrm rot="10800000">
              <a:off x="4789" y="-14"/>
              <a:ext cx="142" cy="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416" name="Google Shape;416;p166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17" name="Google Shape;417;p166"/>
          <p:cNvSpPr txBox="1"/>
          <p:nvPr>
            <p:ph idx="1" type="body"/>
          </p:nvPr>
        </p:nvSpPr>
        <p:spPr>
          <a:xfrm>
            <a:off x="263525" y="1598612"/>
            <a:ext cx="7386637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7084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528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68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18" name="Google Shape;418;p166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9" name="Google Shape;419;p166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0" name="Google Shape;420;p166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0" name="Google Shape;490;p170"/>
          <p:cNvGrpSpPr/>
          <p:nvPr/>
        </p:nvGrpSpPr>
        <p:grpSpPr>
          <a:xfrm>
            <a:off x="0" y="-22225"/>
            <a:ext cx="9159875" cy="6892925"/>
            <a:chOff x="0" y="-14"/>
            <a:chExt cx="5770" cy="4342"/>
          </a:xfrm>
        </p:grpSpPr>
        <p:sp>
          <p:nvSpPr>
            <p:cNvPr id="491" name="Google Shape;491;p170"/>
            <p:cNvSpPr txBox="1"/>
            <p:nvPr/>
          </p:nvSpPr>
          <p:spPr>
            <a:xfrm>
              <a:off x="0" y="4186"/>
              <a:ext cx="5089" cy="142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92" name="Google Shape;492;p170"/>
            <p:cNvSpPr txBox="1"/>
            <p:nvPr/>
          </p:nvSpPr>
          <p:spPr>
            <a:xfrm>
              <a:off x="0" y="0"/>
              <a:ext cx="5089" cy="126"/>
            </a:xfrm>
            <a:prstGeom prst="rect">
              <a:avLst/>
            </a:prstGeom>
            <a:gradFill>
              <a:gsLst>
                <a:gs pos="0">
                  <a:schemeClr val="lt2"/>
                </a:gs>
                <a:gs pos="100000">
                  <a:schemeClr val="lt1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493" name="Google Shape;493;p170"/>
            <p:cNvSpPr txBox="1"/>
            <p:nvPr/>
          </p:nvSpPr>
          <p:spPr>
            <a:xfrm>
              <a:off x="5010" y="0"/>
              <a:ext cx="758" cy="4320"/>
            </a:xfrm>
            <a:prstGeom prst="rect">
              <a:avLst/>
            </a:prstGeom>
            <a:gradFill>
              <a:gsLst>
                <a:gs pos="0">
                  <a:srgbClr val="B49B6D"/>
                </a:gs>
                <a:gs pos="50000">
                  <a:schemeClr val="accent1"/>
                </a:gs>
                <a:gs pos="100000">
                  <a:srgbClr val="B49B6D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494" name="Google Shape;494;p170"/>
            <p:cNvGrpSpPr/>
            <p:nvPr/>
          </p:nvGrpSpPr>
          <p:grpSpPr>
            <a:xfrm>
              <a:off x="4944" y="-3"/>
              <a:ext cx="816" cy="3978"/>
              <a:chOff x="4944" y="-3"/>
              <a:chExt cx="816" cy="3978"/>
            </a:xfrm>
          </p:grpSpPr>
          <p:grpSp>
            <p:nvGrpSpPr>
              <p:cNvPr id="495" name="Google Shape;495;p170"/>
              <p:cNvGrpSpPr/>
              <p:nvPr/>
            </p:nvGrpSpPr>
            <p:grpSpPr>
              <a:xfrm>
                <a:off x="5280" y="-3"/>
                <a:ext cx="480" cy="1434"/>
                <a:chOff x="5280" y="-3"/>
                <a:chExt cx="480" cy="1434"/>
              </a:xfrm>
            </p:grpSpPr>
            <p:grpSp>
              <p:nvGrpSpPr>
                <p:cNvPr id="496" name="Google Shape;496;p170"/>
                <p:cNvGrpSpPr/>
                <p:nvPr/>
              </p:nvGrpSpPr>
              <p:grpSpPr>
                <a:xfrm rot="-5400000">
                  <a:off x="5486" y="-4"/>
                  <a:ext cx="174" cy="176"/>
                  <a:chOff x="1696" y="323"/>
                  <a:chExt cx="1691" cy="2560"/>
                </a:xfrm>
              </p:grpSpPr>
              <p:grpSp>
                <p:nvGrpSpPr>
                  <p:cNvPr id="497" name="Google Shape;497;p170"/>
                  <p:cNvGrpSpPr/>
                  <p:nvPr/>
                </p:nvGrpSpPr>
                <p:grpSpPr>
                  <a:xfrm>
                    <a:off x="1696" y="323"/>
                    <a:ext cx="1691" cy="2560"/>
                    <a:chOff x="1696" y="323"/>
                    <a:chExt cx="1691" cy="2560"/>
                  </a:xfrm>
                </p:grpSpPr>
                <p:sp>
                  <p:nvSpPr>
                    <p:cNvPr id="498" name="Google Shape;498;p170"/>
                    <p:cNvSpPr/>
                    <p:nvPr/>
                  </p:nvSpPr>
                  <p:spPr>
                    <a:xfrm>
                      <a:off x="2153" y="323"/>
                      <a:ext cx="1234" cy="2560"/>
                    </a:xfrm>
                    <a:custGeom>
                      <a:rect b="b" l="l" r="r" t="t"/>
                      <a:pathLst>
                        <a:path extrusionOk="0" h="2560" w="1231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20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p:txBody>
                </p:sp>
                <p:sp>
                  <p:nvSpPr>
                    <p:cNvPr id="499" name="Google Shape;499;p170"/>
                    <p:cNvSpPr/>
                    <p:nvPr/>
                  </p:nvSpPr>
                  <p:spPr>
                    <a:xfrm>
                      <a:off x="1696" y="381"/>
                      <a:ext cx="864" cy="2065"/>
                    </a:xfrm>
                    <a:custGeom>
                      <a:rect b="b" l="l" r="r" t="t"/>
                      <a:pathLst>
                        <a:path extrusionOk="0" h="2071" w="865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</p:spPr>
                  <p:txBody>
                    <a:bodyPr anchorCtr="0" anchor="ctr" bIns="45700" lIns="91425" spcFirstLastPara="1" rIns="91425" wrap="square" tIns="45700">
                      <a:noAutofit/>
                    </a:bodyPr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i="0" sz="1200" u="none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p:txBody>
                </p:sp>
              </p:grpSp>
              <p:sp>
                <p:nvSpPr>
                  <p:cNvPr id="500" name="Google Shape;500;p170"/>
                  <p:cNvSpPr/>
                  <p:nvPr/>
                </p:nvSpPr>
                <p:spPr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501" name="Google Shape;501;p170"/>
                  <p:cNvSpPr/>
                  <p:nvPr/>
                </p:nvSpPr>
                <p:spPr>
                  <a:xfrm>
                    <a:off x="2639" y="745"/>
                    <a:ext cx="262" cy="524"/>
                  </a:xfrm>
                  <a:custGeom>
                    <a:rect b="b" l="l" r="r" t="t"/>
                    <a:pathLst>
                      <a:path extrusionOk="0" h="521" w="266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502" name="Google Shape;502;p170"/>
                  <p:cNvSpPr/>
                  <p:nvPr/>
                </p:nvSpPr>
                <p:spPr>
                  <a:xfrm>
                    <a:off x="2707" y="1588"/>
                    <a:ext cx="398" cy="349"/>
                  </a:xfrm>
                  <a:custGeom>
                    <a:rect b="b" l="l" r="r" t="t"/>
                    <a:pathLst>
                      <a:path extrusionOk="0" h="340" w="392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503" name="Google Shape;503;p170"/>
                  <p:cNvSpPr/>
                  <p:nvPr/>
                </p:nvSpPr>
                <p:spPr>
                  <a:xfrm>
                    <a:off x="2454" y="1923"/>
                    <a:ext cx="146" cy="567"/>
                  </a:xfrm>
                  <a:custGeom>
                    <a:rect b="b" l="l" r="r" t="t"/>
                    <a:pathLst>
                      <a:path extrusionOk="0" h="558" w="151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504" name="Google Shape;504;p170"/>
                  <p:cNvSpPr/>
                  <p:nvPr/>
                </p:nvSpPr>
                <p:spPr>
                  <a:xfrm>
                    <a:off x="1910" y="1588"/>
                    <a:ext cx="389" cy="247"/>
                  </a:xfrm>
                  <a:custGeom>
                    <a:rect b="b" l="l" r="r" t="t"/>
                    <a:pathLst>
                      <a:path extrusionOk="0" h="253" w="392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  <p:sp>
                <p:nvSpPr>
                  <p:cNvPr id="505" name="Google Shape;505;p170"/>
                  <p:cNvSpPr/>
                  <p:nvPr/>
                </p:nvSpPr>
                <p:spPr>
                  <a:xfrm>
                    <a:off x="2095" y="934"/>
                    <a:ext cx="233" cy="378"/>
                  </a:xfrm>
                  <a:custGeom>
                    <a:rect b="b" l="l" r="r" t="t"/>
                    <a:pathLst>
                      <a:path extrusionOk="0" h="386" w="238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</p:spPr>
                <p:txBody>
                  <a:bodyPr anchorCtr="0" anchor="ctr" bIns="45700" lIns="91425" spcFirstLastPara="1" rIns="91425" wrap="square" tIns="45700">
                    <a:noAutofit/>
                  </a:bodyPr>
                  <a:lstStyle/>
                  <a:p>
                    <a:pPr indent="0" lvl="0" marL="0" marR="0" rtl="0" algn="l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t/>
                    </a:r>
                    <a:endParaRPr b="0" i="0" sz="1200" u="none">
                      <a:solidFill>
                        <a:schemeClr val="dk1"/>
                      </a:solidFill>
                      <a:latin typeface="Times New Roman"/>
                      <a:ea typeface="Times New Roman"/>
                      <a:cs typeface="Times New Roman"/>
                      <a:sym typeface="Times New Roman"/>
                    </a:endParaRPr>
                  </a:p>
                </p:txBody>
              </p:sp>
            </p:grpSp>
            <p:pic>
              <p:nvPicPr>
                <p:cNvPr id="506" name="Google Shape;506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7" name="Google Shape;507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8" name="Google Shape;508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9" name="Google Shape;509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0" name="Google Shape;510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1" name="Google Shape;511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2" name="Google Shape;512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3" name="Google Shape;513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514" name="Google Shape;514;p170"/>
              <p:cNvGrpSpPr/>
              <p:nvPr/>
            </p:nvGrpSpPr>
            <p:grpSpPr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515" name="Google Shape;515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6" name="Google Shape;516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7" name="Google Shape;517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8" name="Google Shape;518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9" name="Google Shape;519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0" name="Google Shape;520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1" name="Google Shape;521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2" name="Google Shape;522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3" name="Google Shape;523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4" name="Google Shape;524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5" name="Google Shape;525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6" name="Google Shape;526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7" name="Google Shape;527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8" name="Google Shape;528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9" name="Google Shape;529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30" name="Google Shape;530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31" name="Google Shape;531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32" name="Google Shape;532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33" name="Google Shape;533;p170"/>
                <p:cNvPicPr preferRelativeResize="0"/>
                <p:nvPr/>
              </p:nvPicPr>
              <p:blipFill rotWithShape="1">
                <a:blip r:embed="rId1">
                  <a:alphaModFix/>
                </a:blip>
                <a:srcRect b="0" l="0" r="0" t="0"/>
                <a:stretch/>
              </p:blipFill>
              <p:spPr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</p:grpSp>
        <p:sp>
          <p:nvSpPr>
            <p:cNvPr id="534" name="Google Shape;534;p170"/>
            <p:cNvSpPr/>
            <p:nvPr/>
          </p:nvSpPr>
          <p:spPr>
            <a:xfrm>
              <a:off x="5010" y="3092"/>
              <a:ext cx="750" cy="1222"/>
            </a:xfrm>
            <a:custGeom>
              <a:rect b="b" l="l" r="r" t="t"/>
              <a:pathLst>
                <a:path extrusionOk="0" h="1222" w="750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35" name="Google Shape;535;p170"/>
            <p:cNvSpPr/>
            <p:nvPr/>
          </p:nvSpPr>
          <p:spPr>
            <a:xfrm>
              <a:off x="5001" y="3060"/>
              <a:ext cx="768" cy="1260"/>
            </a:xfrm>
            <a:custGeom>
              <a:rect b="b" l="l" r="r" t="t"/>
              <a:pathLst>
                <a:path extrusionOk="0" h="1260" w="768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36" name="Google Shape;536;p170"/>
            <p:cNvSpPr/>
            <p:nvPr/>
          </p:nvSpPr>
          <p:spPr>
            <a:xfrm>
              <a:off x="4994" y="1775"/>
              <a:ext cx="776" cy="2543"/>
            </a:xfrm>
            <a:custGeom>
              <a:rect b="b" l="l" r="r" t="t"/>
              <a:pathLst>
                <a:path extrusionOk="0" h="2543" w="776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>
              <a:gsLst>
                <a:gs pos="0">
                  <a:srgbClr val="38513A"/>
                </a:gs>
                <a:gs pos="50000">
                  <a:schemeClr val="accent2"/>
                </a:gs>
                <a:gs pos="100000">
                  <a:srgbClr val="38513A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descr="kimonopat1" id="537" name="Google Shape;537;p170"/>
            <p:cNvSpPr/>
            <p:nvPr/>
          </p:nvSpPr>
          <p:spPr>
            <a:xfrm>
              <a:off x="5046" y="2229"/>
              <a:ext cx="617" cy="1376"/>
            </a:xfrm>
            <a:custGeom>
              <a:rect b="b" l="l" r="r" t="t"/>
              <a:pathLst>
                <a:path extrusionOk="0" h="1376" w="617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rotWithShape="1">
              <a:blip r:embed="rId2">
                <a:alphaModFix/>
              </a:blip>
              <a:tile algn="tl" flip="none" tx="0" sx="100000" ty="-50" sy="10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descr="kimonopat1" id="538" name="Google Shape;538;p170"/>
            <p:cNvSpPr/>
            <p:nvPr/>
          </p:nvSpPr>
          <p:spPr>
            <a:xfrm>
              <a:off x="5193" y="269"/>
              <a:ext cx="576" cy="3180"/>
            </a:xfrm>
            <a:custGeom>
              <a:rect b="b" l="l" r="r" t="t"/>
              <a:pathLst>
                <a:path extrusionOk="0" h="3180" w="576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rotWithShape="1">
              <a:blip r:embed="rId2">
                <a:alphaModFix/>
              </a:blip>
              <a:tile algn="tl" flip="none" tx="-100" sx="100000" ty="-25" sy="100000"/>
            </a:blip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39" name="Google Shape;539;p170"/>
            <p:cNvSpPr/>
            <p:nvPr/>
          </p:nvSpPr>
          <p:spPr>
            <a:xfrm>
              <a:off x="5197" y="165"/>
              <a:ext cx="573" cy="1935"/>
            </a:xfrm>
            <a:custGeom>
              <a:rect b="b" l="l" r="r" t="t"/>
              <a:pathLst>
                <a:path extrusionOk="0" h="1935" w="573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40" name="Google Shape;540;p170"/>
            <p:cNvSpPr/>
            <p:nvPr/>
          </p:nvSpPr>
          <p:spPr>
            <a:xfrm>
              <a:off x="5004" y="0"/>
              <a:ext cx="363" cy="2112"/>
            </a:xfrm>
            <a:custGeom>
              <a:rect b="b" l="l" r="r" t="t"/>
              <a:pathLst>
                <a:path extrusionOk="0" h="2112" w="363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41" name="Google Shape;541;p170"/>
            <p:cNvSpPr/>
            <p:nvPr/>
          </p:nvSpPr>
          <p:spPr>
            <a:xfrm>
              <a:off x="5004" y="1"/>
              <a:ext cx="189" cy="2112"/>
            </a:xfrm>
            <a:custGeom>
              <a:rect b="b" l="l" r="r" t="t"/>
              <a:pathLst>
                <a:path extrusionOk="0" h="2112" w="363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42" name="Google Shape;542;p170"/>
            <p:cNvSpPr txBox="1"/>
            <p:nvPr/>
          </p:nvSpPr>
          <p:spPr>
            <a:xfrm>
              <a:off x="4955" y="1"/>
              <a:ext cx="56" cy="4320"/>
            </a:xfrm>
            <a:prstGeom prst="rect">
              <a:avLst/>
            </a:prstGeom>
            <a:gradFill>
              <a:gsLst>
                <a:gs pos="0">
                  <a:srgbClr val="FAE3B7"/>
                </a:gs>
                <a:gs pos="17999">
                  <a:srgbClr val="A28949"/>
                </a:gs>
                <a:gs pos="30999">
                  <a:srgbClr val="835E17"/>
                </a:gs>
                <a:gs pos="33000">
                  <a:srgbClr val="BD922A"/>
                </a:gs>
                <a:gs pos="36999">
                  <a:srgbClr val="FBE4AE"/>
                </a:gs>
                <a:gs pos="78999">
                  <a:srgbClr val="BD922A"/>
                </a:gs>
                <a:gs pos="86999">
                  <a:srgbClr val="BD922A"/>
                </a:gs>
                <a:gs pos="100000">
                  <a:srgbClr val="FBE4AE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43" name="Google Shape;543;p170"/>
            <p:cNvSpPr/>
            <p:nvPr/>
          </p:nvSpPr>
          <p:spPr>
            <a:xfrm>
              <a:off x="5013" y="3924"/>
              <a:ext cx="734" cy="390"/>
            </a:xfrm>
            <a:custGeom>
              <a:rect b="b" l="l" r="r" t="t"/>
              <a:pathLst>
                <a:path extrusionOk="0" h="378" w="692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50000">
                  <a:schemeClr val="folHlink"/>
                </a:gs>
                <a:gs pos="100000">
                  <a:schemeClr val="lt1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544" name="Google Shape;544;p170"/>
            <p:cNvSpPr/>
            <p:nvPr/>
          </p:nvSpPr>
          <p:spPr>
            <a:xfrm rot="5400000">
              <a:off x="2724" y="2089"/>
              <a:ext cx="4320" cy="142"/>
            </a:xfrm>
            <a:custGeom>
              <a:rect b="b" l="l" r="r" t="t"/>
              <a:pathLst>
                <a:path extrusionOk="0" h="21600" w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170"/>
            <p:cNvSpPr txBox="1"/>
            <p:nvPr/>
          </p:nvSpPr>
          <p:spPr>
            <a:xfrm rot="10800000">
              <a:off x="4789" y="-14"/>
              <a:ext cx="142" cy="4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546" name="Google Shape;546;p170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7" name="Google Shape;547;p170"/>
          <p:cNvSpPr txBox="1"/>
          <p:nvPr>
            <p:ph idx="1" type="body"/>
          </p:nvPr>
        </p:nvSpPr>
        <p:spPr>
          <a:xfrm>
            <a:off x="263525" y="1598612"/>
            <a:ext cx="7386637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7084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528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68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8" name="Google Shape;548;p170"/>
          <p:cNvSpPr txBox="1"/>
          <p:nvPr>
            <p:ph idx="10" type="dt"/>
          </p:nvPr>
        </p:nvSpPr>
        <p:spPr>
          <a:xfrm>
            <a:off x="301625" y="6242050"/>
            <a:ext cx="178276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9" name="Google Shape;549;p170"/>
          <p:cNvSpPr txBox="1"/>
          <p:nvPr>
            <p:ph idx="11" type="ftr"/>
          </p:nvPr>
        </p:nvSpPr>
        <p:spPr>
          <a:xfrm>
            <a:off x="2257425" y="6248400"/>
            <a:ext cx="3455987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50" name="Google Shape;550;p170"/>
          <p:cNvSpPr txBox="1"/>
          <p:nvPr>
            <p:ph idx="12" type="sldNum"/>
          </p:nvPr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16" r:id="rId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28"/>
            </a:gs>
            <a:gs pos="100000">
              <a:srgbClr val="000099"/>
            </a:gs>
          </a:gsLst>
          <a:lin ang="5400000" scaled="0"/>
        </a:gradFill>
      </p:bgPr>
    </p:bg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17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9" name="Google Shape;559;p172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60" name="Google Shape;560;p17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1" name="Google Shape;561;p17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62" name="Google Shape;562;p17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</p:sldLayoutIdLst>
  <p:transition spd="med">
    <p:split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17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69" name="Google Shape;669;p175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0" name="Google Shape;670;p17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1" name="Google Shape;671;p17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2" name="Google Shape;672;p17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35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28"/>
            </a:gs>
            <a:gs pos="100000">
              <a:srgbClr val="000099"/>
            </a:gs>
          </a:gsLst>
          <a:lin ang="5400000" scaled="0"/>
        </a:gradFill>
      </p:bgPr>
    </p:bg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17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1" name="Google Shape;681;p178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2" name="Google Shape;682;p17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3" name="Google Shape;683;p178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84" name="Google Shape;684;p17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ransition spd="med">
    <p:split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28"/>
            </a:gs>
            <a:gs pos="100000">
              <a:srgbClr val="000099"/>
            </a:gs>
          </a:gsLst>
          <a:lin ang="5400000" scaled="0"/>
        </a:gradFill>
      </p:bgPr>
    </p:bg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18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1" name="Google Shape;791;p180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2" name="Google Shape;792;p18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93" name="Google Shape;793;p180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94" name="Google Shape;794;p18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</p:sldLayoutIdLst>
  <p:transition spd="med">
    <p:split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5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0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6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8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7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4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6.jpg"/><Relationship Id="rId4" Type="http://schemas.openxmlformats.org/officeDocument/2006/relationships/image" Target="../media/image21.jpg"/><Relationship Id="rId5" Type="http://schemas.openxmlformats.org/officeDocument/2006/relationships/image" Target="../media/image12.jpg"/><Relationship Id="rId6" Type="http://schemas.openxmlformats.org/officeDocument/2006/relationships/image" Target="../media/image29.jpg"/><Relationship Id="rId7" Type="http://schemas.openxmlformats.org/officeDocument/2006/relationships/image" Target="../media/image22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25.jpg"/><Relationship Id="rId4" Type="http://schemas.openxmlformats.org/officeDocument/2006/relationships/image" Target="../media/image27.jpg"/><Relationship Id="rId5" Type="http://schemas.openxmlformats.org/officeDocument/2006/relationships/image" Target="../media/image34.jpg"/><Relationship Id="rId6" Type="http://schemas.openxmlformats.org/officeDocument/2006/relationships/image" Target="../media/image19.jpg"/><Relationship Id="rId7" Type="http://schemas.openxmlformats.org/officeDocument/2006/relationships/image" Target="../media/image9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31.jpg"/><Relationship Id="rId4" Type="http://schemas.openxmlformats.org/officeDocument/2006/relationships/image" Target="../media/image18.jpg"/><Relationship Id="rId5" Type="http://schemas.openxmlformats.org/officeDocument/2006/relationships/image" Target="../media/image36.jpg"/><Relationship Id="rId6" Type="http://schemas.openxmlformats.org/officeDocument/2006/relationships/image" Target="../media/image28.jpg"/><Relationship Id="rId7" Type="http://schemas.openxmlformats.org/officeDocument/2006/relationships/image" Target="../media/image20.jpg"/></Relationships>
</file>

<file path=ppt/slides/_rels/slide55.xml.rels><?xml version="1.0" encoding="UTF-8" standalone="yes"?><Relationships xmlns="http://schemas.openxmlformats.org/package/2006/relationships"><Relationship Id="rId11" Type="http://schemas.openxmlformats.org/officeDocument/2006/relationships/oleObject" Target="../embeddings/oleObject3.bin"/><Relationship Id="rId10" Type="http://schemas.openxmlformats.org/officeDocument/2006/relationships/oleObject" Target="../embeddings/oleObject3.bin"/><Relationship Id="rId13" Type="http://schemas.openxmlformats.org/officeDocument/2006/relationships/oleObject" Target="../embeddings/oleObject4.bin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55.xml"/><Relationship Id="rId3" Type="http://schemas.openxmlformats.org/officeDocument/2006/relationships/vmlDrawing" Target="../drawings/vmlDrawing1.vml"/><Relationship Id="rId4" Type="http://schemas.openxmlformats.org/officeDocument/2006/relationships/oleObject" Target="../embeddings/oleObject1.bin"/><Relationship Id="rId9" Type="http://schemas.openxmlformats.org/officeDocument/2006/relationships/image" Target="../media/image54.png"/><Relationship Id="rId15" Type="http://schemas.openxmlformats.org/officeDocument/2006/relationships/image" Target="../media/image26.png"/><Relationship Id="rId14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6" Type="http://schemas.openxmlformats.org/officeDocument/2006/relationships/image" Target="../media/image17.png"/><Relationship Id="rId7" Type="http://schemas.openxmlformats.org/officeDocument/2006/relationships/oleObject" Target="../embeddings/oleObject2.bin"/><Relationship Id="rId8" Type="http://schemas.openxmlformats.org/officeDocument/2006/relationships/oleObject" Target="../embeddings/oleObject2.bin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24.png"/><Relationship Id="rId4" Type="http://schemas.openxmlformats.org/officeDocument/2006/relationships/image" Target="../media/image46.jpg"/><Relationship Id="rId5" Type="http://schemas.openxmlformats.org/officeDocument/2006/relationships/image" Target="../media/image30.jpg"/></Relationships>
</file>

<file path=ppt/slides/_rels/slide57.xml.rels><?xml version="1.0" encoding="UTF-8" standalone="yes"?><Relationships xmlns="http://schemas.openxmlformats.org/package/2006/relationships"><Relationship Id="rId20" Type="http://schemas.openxmlformats.org/officeDocument/2006/relationships/image" Target="../media/image50.png"/><Relationship Id="rId11" Type="http://schemas.openxmlformats.org/officeDocument/2006/relationships/image" Target="../media/image37.png"/><Relationship Id="rId10" Type="http://schemas.openxmlformats.org/officeDocument/2006/relationships/oleObject" Target="../embeddings/oleObject6.bin"/><Relationship Id="rId13" Type="http://schemas.openxmlformats.org/officeDocument/2006/relationships/oleObject" Target="../embeddings/oleObject7.bin"/><Relationship Id="rId12" Type="http://schemas.openxmlformats.org/officeDocument/2006/relationships/oleObject" Target="../embeddings/oleObject7.bin"/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57.xml"/><Relationship Id="rId3" Type="http://schemas.openxmlformats.org/officeDocument/2006/relationships/vmlDrawing" Target="../drawings/vmlDrawing2.vml"/><Relationship Id="rId4" Type="http://schemas.openxmlformats.org/officeDocument/2006/relationships/image" Target="../media/image23.png"/><Relationship Id="rId9" Type="http://schemas.openxmlformats.org/officeDocument/2006/relationships/oleObject" Target="../embeddings/oleObject6.bin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35.png"/><Relationship Id="rId17" Type="http://schemas.openxmlformats.org/officeDocument/2006/relationships/image" Target="../media/image32.png"/><Relationship Id="rId16" Type="http://schemas.openxmlformats.org/officeDocument/2006/relationships/oleObject" Target="../embeddings/oleObject8.bin"/><Relationship Id="rId5" Type="http://schemas.openxmlformats.org/officeDocument/2006/relationships/image" Target="../media/image53.png"/><Relationship Id="rId19" Type="http://schemas.openxmlformats.org/officeDocument/2006/relationships/oleObject" Target="../embeddings/oleObject9.bin"/><Relationship Id="rId6" Type="http://schemas.openxmlformats.org/officeDocument/2006/relationships/oleObject" Target="../embeddings/oleObject5.bin"/><Relationship Id="rId18" Type="http://schemas.openxmlformats.org/officeDocument/2006/relationships/oleObject" Target="../embeddings/oleObject9.bin"/><Relationship Id="rId7" Type="http://schemas.openxmlformats.org/officeDocument/2006/relationships/oleObject" Target="../embeddings/oleObject5.bin"/><Relationship Id="rId8" Type="http://schemas.openxmlformats.org/officeDocument/2006/relationships/image" Target="../media/image42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41.jpg"/><Relationship Id="rId4" Type="http://schemas.openxmlformats.org/officeDocument/2006/relationships/image" Target="../media/image39.jpg"/><Relationship Id="rId5" Type="http://schemas.openxmlformats.org/officeDocument/2006/relationships/image" Target="../media/image60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33.jpg"/><Relationship Id="rId4" Type="http://schemas.openxmlformats.org/officeDocument/2006/relationships/image" Target="../media/image40.jpg"/></Relationships>
</file>

<file path=ppt/slides/_rels/slide60.xml.rels><?xml version="1.0" encoding="UTF-8" standalone="yes"?><Relationships xmlns="http://schemas.openxmlformats.org/package/2006/relationships"><Relationship Id="rId11" Type="http://schemas.openxmlformats.org/officeDocument/2006/relationships/oleObject" Target="../embeddings/oleObject12.bin"/><Relationship Id="rId10" Type="http://schemas.openxmlformats.org/officeDocument/2006/relationships/oleObject" Target="../embeddings/oleObject12.bin"/><Relationship Id="rId13" Type="http://schemas.openxmlformats.org/officeDocument/2006/relationships/image" Target="../media/image52.jpg"/><Relationship Id="rId12" Type="http://schemas.openxmlformats.org/officeDocument/2006/relationships/image" Target="../media/image48.png"/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60.xml"/><Relationship Id="rId3" Type="http://schemas.openxmlformats.org/officeDocument/2006/relationships/vmlDrawing" Target="../drawings/vmlDrawing3.vml"/><Relationship Id="rId4" Type="http://schemas.openxmlformats.org/officeDocument/2006/relationships/oleObject" Target="../embeddings/oleObject10.bin"/><Relationship Id="rId9" Type="http://schemas.openxmlformats.org/officeDocument/2006/relationships/image" Target="../media/image43.png"/><Relationship Id="rId5" Type="http://schemas.openxmlformats.org/officeDocument/2006/relationships/oleObject" Target="../embeddings/oleObject10.bin"/><Relationship Id="rId6" Type="http://schemas.openxmlformats.org/officeDocument/2006/relationships/image" Target="../media/image51.png"/><Relationship Id="rId7" Type="http://schemas.openxmlformats.org/officeDocument/2006/relationships/oleObject" Target="../embeddings/oleObject11.bin"/><Relationship Id="rId8" Type="http://schemas.openxmlformats.org/officeDocument/2006/relationships/oleObject" Target="../embeddings/oleObject11.bin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6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56.jpg"/><Relationship Id="rId4" Type="http://schemas.openxmlformats.org/officeDocument/2006/relationships/image" Target="../media/image47.jpg"/><Relationship Id="rId5" Type="http://schemas.openxmlformats.org/officeDocument/2006/relationships/image" Target="../media/image38.jpg"/><Relationship Id="rId6" Type="http://schemas.openxmlformats.org/officeDocument/2006/relationships/image" Target="../media/image44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65.png"/><Relationship Id="rId4" Type="http://schemas.openxmlformats.org/officeDocument/2006/relationships/image" Target="../media/image49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76.jpg"/><Relationship Id="rId4" Type="http://schemas.openxmlformats.org/officeDocument/2006/relationships/image" Target="../media/image63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45.jpg"/><Relationship Id="rId4" Type="http://schemas.openxmlformats.org/officeDocument/2006/relationships/image" Target="../media/image66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64.jpg"/><Relationship Id="rId4" Type="http://schemas.openxmlformats.org/officeDocument/2006/relationships/image" Target="../media/image62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61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74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55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57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75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67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81.jp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82.jp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73.jp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68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79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77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78.jp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71.jp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99.jp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69.jp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72.jp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70.jp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80.jpg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89.xml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0.xml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1.xml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2.xml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3.xml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4.xml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95.xml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96.xml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97.xml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98.xml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99.xml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00.xml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101.xml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102.xml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103.xml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04.xml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05.xml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notesSlide" Target="../notesSlides/notesSlide106.xml"/><Relationship Id="rId3" Type="http://schemas.openxmlformats.org/officeDocument/2006/relationships/image" Target="../media/image85.jpg"/><Relationship Id="rId4" Type="http://schemas.openxmlformats.org/officeDocument/2006/relationships/image" Target="../media/image90.jpg"/><Relationship Id="rId5" Type="http://schemas.openxmlformats.org/officeDocument/2006/relationships/image" Target="../media/image111.pn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89.png"/><Relationship Id="rId4" Type="http://schemas.openxmlformats.org/officeDocument/2006/relationships/image" Target="../media/image100.png"/><Relationship Id="rId5" Type="http://schemas.openxmlformats.org/officeDocument/2006/relationships/image" Target="../media/image106.png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2.xml"/><Relationship Id="rId2" Type="http://schemas.openxmlformats.org/officeDocument/2006/relationships/notesSlide" Target="../notesSlides/notesSlide108.xml"/><Relationship Id="rId3" Type="http://schemas.openxmlformats.org/officeDocument/2006/relationships/image" Target="../media/image87.jpg"/><Relationship Id="rId4" Type="http://schemas.openxmlformats.org/officeDocument/2006/relationships/image" Target="../media/image108.jpg"/><Relationship Id="rId5" Type="http://schemas.openxmlformats.org/officeDocument/2006/relationships/image" Target="../media/image84.jpg"/><Relationship Id="rId6" Type="http://schemas.openxmlformats.org/officeDocument/2006/relationships/image" Target="../media/image88.jpg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2.xml"/><Relationship Id="rId2" Type="http://schemas.openxmlformats.org/officeDocument/2006/relationships/notesSlide" Target="../notesSlides/notesSlide109.xml"/><Relationship Id="rId3" Type="http://schemas.openxmlformats.org/officeDocument/2006/relationships/image" Target="../media/image104.jpg"/><Relationship Id="rId4" Type="http://schemas.openxmlformats.org/officeDocument/2006/relationships/image" Target="../media/image92.jpg"/><Relationship Id="rId5" Type="http://schemas.openxmlformats.org/officeDocument/2006/relationships/image" Target="../media/image103.jpg"/><Relationship Id="rId6" Type="http://schemas.openxmlformats.org/officeDocument/2006/relationships/image" Target="../media/image83.jpg"/></Relationships>
</file>

<file path=ppt/slides/_rels/slide1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0.xml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1.xml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2.xml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3.xml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4.xml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7.xml"/><Relationship Id="rId2" Type="http://schemas.openxmlformats.org/officeDocument/2006/relationships/notesSlide" Target="../notesSlides/notesSlide115.xml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16.xml"/></Relationships>
</file>

<file path=ppt/slides/_rels/slide1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17.xml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18.xml"/></Relationships>
</file>

<file path=ppt/slides/_rels/slide1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19.xml"/><Relationship Id="rId3" Type="http://schemas.openxmlformats.org/officeDocument/2006/relationships/image" Target="../media/image91.png"/><Relationship Id="rId4" Type="http://schemas.openxmlformats.org/officeDocument/2006/relationships/image" Target="../media/image96.png"/><Relationship Id="rId9" Type="http://schemas.openxmlformats.org/officeDocument/2006/relationships/image" Target="../media/image116.jpg"/><Relationship Id="rId5" Type="http://schemas.openxmlformats.org/officeDocument/2006/relationships/image" Target="../media/image95.png"/><Relationship Id="rId6" Type="http://schemas.openxmlformats.org/officeDocument/2006/relationships/image" Target="../media/image94.png"/><Relationship Id="rId7" Type="http://schemas.openxmlformats.org/officeDocument/2006/relationships/image" Target="../media/image93.png"/><Relationship Id="rId8" Type="http://schemas.openxmlformats.org/officeDocument/2006/relationships/image" Target="../media/image86.png"/></Relationships>
</file>

<file path=ppt/slides/_rels/slide1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0.xml"/></Relationships>
</file>

<file path=ppt/slides/_rels/slide1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1.xml"/></Relationships>
</file>

<file path=ppt/slides/_rels/slide1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2.xml"/></Relationships>
</file>

<file path=ppt/slides/_rels/slide1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3.xml"/></Relationships>
</file>

<file path=ppt/slides/_rels/slide1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4.xml"/></Relationships>
</file>

<file path=ppt/slides/_rels/slide1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5.xml"/></Relationships>
</file>

<file path=ppt/slides/_rels/slide1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6.xml"/></Relationships>
</file>

<file path=ppt/slides/_rels/slide1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27.xml"/></Relationships>
</file>

<file path=ppt/slides/_rels/slide1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8.xml"/></Relationships>
</file>

<file path=ppt/slides/_rels/slide1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29.xml"/></Relationships>
</file>

<file path=ppt/slides/_rels/slide1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0.xml"/></Relationships>
</file>

<file path=ppt/slides/_rels/slide1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1.xml"/></Relationships>
</file>

<file path=ppt/slides/_rels/slide1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2.xml"/></Relationships>
</file>

<file path=ppt/slides/_rels/slide1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3.xml"/></Relationships>
</file>

<file path=ppt/slides/_rels/slide1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4.xml"/></Relationships>
</file>

<file path=ppt/slides/_rels/slide1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5.xml"/></Relationships>
</file>

<file path=ppt/slides/_rels/slide1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6.xml"/></Relationships>
</file>

<file path=ppt/slides/_rels/slide1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7.xml"/></Relationships>
</file>

<file path=ppt/slides/_rels/slide1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8.xml"/></Relationships>
</file>

<file path=ppt/slides/_rels/slide1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0.xml"/><Relationship Id="rId2" Type="http://schemas.openxmlformats.org/officeDocument/2006/relationships/notesSlide" Target="../notesSlides/notesSlide139.xml"/></Relationships>
</file>

<file path=ppt/slides/_rels/slide1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40.xml"/><Relationship Id="rId3" Type="http://schemas.openxmlformats.org/officeDocument/2006/relationships/image" Target="../media/image110.jpg"/></Relationships>
</file>

<file path=ppt/slides/_rels/slide1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8.xml"/><Relationship Id="rId2" Type="http://schemas.openxmlformats.org/officeDocument/2006/relationships/notesSlide" Target="../notesSlides/notesSlide141.xml"/></Relationships>
</file>

<file path=ppt/slides/_rels/slide1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42.xml"/><Relationship Id="rId3" Type="http://schemas.openxmlformats.org/officeDocument/2006/relationships/image" Target="../media/image102.jpg"/></Relationships>
</file>

<file path=ppt/slides/_rels/slide1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4.xml"/><Relationship Id="rId2" Type="http://schemas.openxmlformats.org/officeDocument/2006/relationships/notesSlide" Target="../notesSlides/notesSlide143.xml"/><Relationship Id="rId3" Type="http://schemas.openxmlformats.org/officeDocument/2006/relationships/image" Target="../media/image112.jpg"/><Relationship Id="rId4" Type="http://schemas.openxmlformats.org/officeDocument/2006/relationships/image" Target="../media/image98.jpg"/><Relationship Id="rId5" Type="http://schemas.openxmlformats.org/officeDocument/2006/relationships/image" Target="../media/image107.jpg"/><Relationship Id="rId6" Type="http://schemas.openxmlformats.org/officeDocument/2006/relationships/image" Target="../media/image97.jpg"/><Relationship Id="rId7" Type="http://schemas.openxmlformats.org/officeDocument/2006/relationships/image" Target="../media/image118.jpg"/><Relationship Id="rId8" Type="http://schemas.openxmlformats.org/officeDocument/2006/relationships/image" Target="../media/image105.jpg"/></Relationships>
</file>

<file path=ppt/slides/_rels/slide1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5.xml"/><Relationship Id="rId2" Type="http://schemas.openxmlformats.org/officeDocument/2006/relationships/notesSlide" Target="../notesSlides/notesSlide144.xml"/><Relationship Id="rId3" Type="http://schemas.openxmlformats.org/officeDocument/2006/relationships/image" Target="../media/image114.jpg"/><Relationship Id="rId4" Type="http://schemas.openxmlformats.org/officeDocument/2006/relationships/image" Target="../media/image101.jpg"/><Relationship Id="rId5" Type="http://schemas.openxmlformats.org/officeDocument/2006/relationships/image" Target="../media/image109.jpg"/><Relationship Id="rId6" Type="http://schemas.openxmlformats.org/officeDocument/2006/relationships/image" Target="../media/image115.jpg"/></Relationships>
</file>

<file path=ppt/slides/_rels/slide145.xml.rels><?xml version="1.0" encoding="UTF-8" standalone="yes"?><Relationships xmlns="http://schemas.openxmlformats.org/package/2006/relationships"><Relationship Id="rId10" Type="http://schemas.openxmlformats.org/officeDocument/2006/relationships/image" Target="../media/image119.jpg"/><Relationship Id="rId1" Type="http://schemas.openxmlformats.org/officeDocument/2006/relationships/slideLayout" Target="../slideLayouts/slideLayout96.xml"/><Relationship Id="rId2" Type="http://schemas.openxmlformats.org/officeDocument/2006/relationships/notesSlide" Target="../notesSlides/notesSlide145.xml"/><Relationship Id="rId3" Type="http://schemas.openxmlformats.org/officeDocument/2006/relationships/image" Target="../media/image123.png"/><Relationship Id="rId4" Type="http://schemas.openxmlformats.org/officeDocument/2006/relationships/image" Target="../media/image107.jpg"/><Relationship Id="rId9" Type="http://schemas.openxmlformats.org/officeDocument/2006/relationships/image" Target="../media/image121.jpg"/><Relationship Id="rId5" Type="http://schemas.openxmlformats.org/officeDocument/2006/relationships/image" Target="../media/image101.jpg"/><Relationship Id="rId6" Type="http://schemas.openxmlformats.org/officeDocument/2006/relationships/image" Target="../media/image113.jpg"/><Relationship Id="rId7" Type="http://schemas.openxmlformats.org/officeDocument/2006/relationships/image" Target="../media/image122.jpg"/><Relationship Id="rId8" Type="http://schemas.openxmlformats.org/officeDocument/2006/relationships/image" Target="../media/image117.jpg"/></Relationships>
</file>

<file path=ppt/slides/_rels/slide1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6.xml"/><Relationship Id="rId2" Type="http://schemas.openxmlformats.org/officeDocument/2006/relationships/notesSlide" Target="../notesSlides/notesSlide146.xml"/><Relationship Id="rId3" Type="http://schemas.openxmlformats.org/officeDocument/2006/relationships/image" Target="../media/image120.png"/></Relationships>
</file>

<file path=ppt/slides/_rels/slide1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4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3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1"/>
          <p:cNvSpPr txBox="1"/>
          <p:nvPr/>
        </p:nvSpPr>
        <p:spPr>
          <a:xfrm>
            <a:off x="1489075" y="6092825"/>
            <a:ext cx="6167437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 - 20</a:t>
            </a:r>
            <a:r>
              <a:rPr b="1" lang="en-US" sz="2400">
                <a:latin typeface="Calibri"/>
                <a:ea typeface="Calibri"/>
                <a:cs typeface="Calibri"/>
                <a:sym typeface="Calibri"/>
              </a:rPr>
              <a:t>21</a:t>
            </a:r>
            <a:endParaRPr/>
          </a:p>
        </p:txBody>
      </p:sp>
      <p:sp>
        <p:nvSpPr>
          <p:cNvPr id="905" name="Google Shape;905;p1"/>
          <p:cNvSpPr txBox="1"/>
          <p:nvPr>
            <p:ph idx="1" type="subTitle"/>
          </p:nvPr>
        </p:nvSpPr>
        <p:spPr>
          <a:xfrm>
            <a:off x="179387" y="4052887"/>
            <a:ext cx="9012237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635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63500" rtl="0" algn="ctr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i="1" lang="en-US" sz="2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Лектор: доц. Ошовський Іван Никифорович</a:t>
            </a:r>
            <a:endParaRPr/>
          </a:p>
        </p:txBody>
      </p:sp>
      <p:sp>
        <p:nvSpPr>
          <p:cNvPr id="906" name="Google Shape;906;p1"/>
          <p:cNvSpPr txBox="1"/>
          <p:nvPr>
            <p:ph type="ctrTitle"/>
          </p:nvPr>
        </p:nvSpPr>
        <p:spPr>
          <a:xfrm>
            <a:off x="250825" y="2276475"/>
            <a:ext cx="8709025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Загальні питання хірургічної інфекції. Анаеробна інфекція. Рановий процес.                         </a:t>
            </a:r>
            <a:endParaRPr/>
          </a:p>
        </p:txBody>
      </p:sp>
      <p:sp>
        <p:nvSpPr>
          <p:cNvPr id="907" name="Google Shape;907;p1"/>
          <p:cNvSpPr txBox="1"/>
          <p:nvPr/>
        </p:nvSpPr>
        <p:spPr>
          <a:xfrm>
            <a:off x="396875" y="176212"/>
            <a:ext cx="8396287" cy="1570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2400"/>
              <a:buFont typeface="Calibri"/>
              <a:buNone/>
            </a:pPr>
            <a:r>
              <a:rPr b="0" i="0" lang="en-US" sz="2400" u="none" cap="none" strike="noStrike">
                <a:solidFill>
                  <a:srgbClr val="0D0D0D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                       імені М. І. Пирогова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rgbClr val="0D0D0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2400"/>
              <a:buFont typeface="Calibri"/>
              <a:buNone/>
            </a:pPr>
            <a:r>
              <a:rPr b="0" i="0" lang="en-US" sz="2400" u="none" cap="none" strike="noStrike">
                <a:solidFill>
                  <a:srgbClr val="0D0D0D"/>
                </a:solidFill>
                <a:latin typeface="Calibri"/>
                <a:ea typeface="Calibri"/>
                <a:cs typeface="Calibri"/>
                <a:sym typeface="Calibri"/>
              </a:rPr>
              <a:t>Кафедра загальної хірургії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2"/>
          <p:cNvSpPr txBox="1"/>
          <p:nvPr/>
        </p:nvSpPr>
        <p:spPr>
          <a:xfrm>
            <a:off x="0" y="508000"/>
            <a:ext cx="9144000" cy="421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508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t/>
            </a:r>
            <a:endParaRPr b="1" i="0" sz="28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Georgia"/>
              <a:buNone/>
            </a:pPr>
            <a:r>
              <a:rPr b="0" i="0" lang="en-US" sz="44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Інфекція</a:t>
            </a:r>
            <a:r>
              <a:rPr b="0" i="1" lang="en-US" sz="2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- </a:t>
            </a:r>
            <a:r>
              <a:rPr b="1" i="1" lang="en-US" sz="2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це сукупність усіх біологічних явищ та процесів, які виникають і розвиваються в організмі внаслідок проникнення та розмноження в ньому мікроорганізмів, здатних спричинити порушення гемостазу та зміни нормальних фізіологічних функцій</a:t>
            </a:r>
            <a:r>
              <a:rPr b="1" i="0" lang="en-US" sz="2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0" i="0" lang="en-US" sz="2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(В.Д.Тімаков, 1973р.).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6" name="Shape 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Google Shape;917;p3"/>
          <p:cNvSpPr txBox="1"/>
          <p:nvPr/>
        </p:nvSpPr>
        <p:spPr>
          <a:xfrm>
            <a:off x="0" y="0"/>
            <a:ext cx="9144000" cy="4894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Times New Roman"/>
              <a:buNone/>
            </a:pPr>
            <a:r>
              <a:t/>
            </a:r>
            <a:endParaRPr b="0" i="0" sz="44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Georgia"/>
              <a:buNone/>
            </a:pPr>
            <a:r>
              <a:rPr b="0" i="0" lang="en-US" sz="4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Хірургічна інфекція </a:t>
            </a:r>
            <a:r>
              <a:rPr b="0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1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це група захворювань, що виникають внаслідок проникнення та розмноження патогенних мікроорганізмів в макроорганізмі, характерною особливістю яких є формування місцевого вогнища запалення та загальної специфічної реакції організму на збудник, а в процесі лікування яких може виникнути необхідність оперативного втручання.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p4"/>
          <p:cNvSpPr txBox="1"/>
          <p:nvPr/>
        </p:nvSpPr>
        <p:spPr>
          <a:xfrm>
            <a:off x="0" y="0"/>
            <a:ext cx="9144000" cy="2492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Georgia"/>
              <a:buNone/>
            </a:pPr>
            <a:r>
              <a:rPr b="0" i="0" lang="en-US" sz="4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Гнійна інфекція 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– запальні процеси різноманітного характеру та локалізації, що характеризуються ексудацією, деструкцією та розплавленням тканини за активної участі мікроорганізмів, в результаті яких утворюється гній. </a:t>
            </a:r>
            <a:endParaRPr/>
          </a:p>
        </p:txBody>
      </p:sp>
      <p:sp>
        <p:nvSpPr>
          <p:cNvPr id="923" name="Google Shape;923;p4"/>
          <p:cNvSpPr txBox="1"/>
          <p:nvPr/>
        </p:nvSpPr>
        <p:spPr>
          <a:xfrm>
            <a:off x="0" y="3000375"/>
            <a:ext cx="9144000" cy="2924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Georgia"/>
              <a:buNone/>
            </a:pPr>
            <a:r>
              <a:rPr b="0" i="0" lang="en-US" sz="4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Гній</a:t>
            </a:r>
            <a:r>
              <a:rPr b="0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1" lang="en-US" sz="4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(pus) </a:t>
            </a:r>
            <a:r>
              <a:rPr b="0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ексудат, що вміщує білок, ферменти, продукти деструкції тканини, живі і мертві мікроби, живі і мертві лейкоцити (фагоцитуючі тільця). Контамінація, або мікробне забруднення рани не завжди закінчується розвитком інфекційного процесу.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7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p5"/>
          <p:cNvSpPr txBox="1"/>
          <p:nvPr/>
        </p:nvSpPr>
        <p:spPr>
          <a:xfrm>
            <a:off x="0" y="0"/>
            <a:ext cx="9144000" cy="6862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b="1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Ранова інфекція 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(infectio vulneralis) – є різновид хірургічної інфекції, який є ускладненням ранового процесу і перебігає за участі патогенних мікроорганізмів.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Georgia"/>
              <a:buNone/>
            </a:pP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 Внутрішньолікарняна - інфекція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(</a:t>
            </a: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шпитальна, нозокоміальна)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гнійно-запальні захворювання, які обумовлені інфікуванням пацієнтів під час їхнього перебування в медичних закладах, або в найближчий час після виписки із лікувального закладу.</a:t>
            </a:r>
            <a:endParaRPr b="0" i="0" sz="24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Georgia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Реінфекція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повторне (удруге) зараження організму, який одужав після первинного зараження, цим самим видом патогенних мікроорганізмів.</a:t>
            </a:r>
            <a:endParaRPr b="0" i="0" sz="24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Georgia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Реактивність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здатність організму і його структур відповідати змінами життєдіяльності у відповідь на дію факторів зовнішнього середовища.</a:t>
            </a:r>
            <a:endParaRPr b="0" i="0" sz="24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Georgia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Резистентність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це стійкість організму до дії патогенних факторів.</a:t>
            </a:r>
            <a:endParaRPr b="0" i="0" sz="24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Georgia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  </a:t>
            </a:r>
            <a:r>
              <a:rPr b="1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Аутоінфекція</a:t>
            </a:r>
            <a:r>
              <a:rPr b="0" i="0" lang="en-US" sz="24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інфекційний процес, обумовлений власною мікрофлорою пацієнта</a:t>
            </a: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2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p6"/>
          <p:cNvSpPr txBox="1"/>
          <p:nvPr>
            <p:ph type="title"/>
          </p:nvPr>
        </p:nvSpPr>
        <p:spPr>
          <a:xfrm>
            <a:off x="357187" y="0"/>
            <a:ext cx="8329612" cy="714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Tahoma"/>
              <a:buNone/>
            </a:pPr>
            <a:r>
              <a:rPr b="0" i="0" lang="en-US" sz="36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rPr>
              <a:t>Чинники розвитку хірургічної інфекції</a:t>
            </a:r>
            <a:endParaRPr/>
          </a:p>
        </p:txBody>
      </p:sp>
      <p:sp>
        <p:nvSpPr>
          <p:cNvPr id="934" name="Google Shape;934;p6"/>
          <p:cNvSpPr txBox="1"/>
          <p:nvPr/>
        </p:nvSpPr>
        <p:spPr>
          <a:xfrm>
            <a:off x="0" y="1135062"/>
            <a:ext cx="9144000" cy="55086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Georgia"/>
              <a:buNone/>
            </a:pPr>
            <a:r>
              <a:rPr b="1" i="0" lang="en-US" sz="36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Патогенність мікрофлори 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– здатність певних видів мікроорганізмів викликати інфекційний процес. Патогенність є  їх видовою ознакою. Патогенність мікроорганізмів визначається їх вірулентністю, інвазивністю та токсичністю.</a:t>
            </a:r>
            <a:endParaRPr b="0" i="0" sz="2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Georgia"/>
              <a:buNone/>
            </a:pPr>
            <a:r>
              <a:rPr b="1" i="0" lang="en-US" sz="36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Вірулентність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ступінь патогенності. Вірулентність – індивідуальний якісний показник патогенного мікроба, що змінюється під впливом зовнішніх умов. Про вірулентність судять за мінімальною дозою, здатною викликати інфекційний процес у експериментальних тварин.</a:t>
            </a:r>
            <a:endParaRPr b="0" i="0" sz="2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eorgia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у людини.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8" name="Shape 9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p7"/>
          <p:cNvSpPr txBox="1"/>
          <p:nvPr/>
        </p:nvSpPr>
        <p:spPr>
          <a:xfrm>
            <a:off x="0" y="0"/>
            <a:ext cx="9144000" cy="4770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mes New Roman"/>
              <a:buNone/>
            </a:pPr>
            <a:r>
              <a:t/>
            </a:r>
            <a:endParaRPr b="1" i="0" sz="36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Georgia"/>
              <a:buNone/>
            </a:pPr>
            <a:r>
              <a:rPr b="1" i="0" lang="en-US" sz="36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Інвазивність</a:t>
            </a:r>
            <a:r>
              <a:rPr b="1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(агресивність) – здатність бактерій до подолання захисних бар’єрів і поширення в тканинах та середовищах макроорганізму.</a:t>
            </a:r>
            <a:endParaRPr b="1" i="0" sz="2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imes New Roman"/>
              <a:buNone/>
            </a:pPr>
            <a:r>
              <a:t/>
            </a:r>
            <a:endParaRPr b="1" i="0" sz="32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Georgia"/>
              <a:buNone/>
            </a:pPr>
            <a:r>
              <a:rPr b="1" i="0" lang="en-US" sz="32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  Токсичність</a:t>
            </a:r>
            <a:r>
              <a:rPr b="0" i="0" lang="en-US" sz="2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– здатність мікроорганізму нагромаджувати та виділяти різноманітні токсини, ферменти, субстанції та продукти життєдіяльності, які шкідливі для організму людини.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3" name="Shape 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" name="Google Shape;944;p8"/>
          <p:cNvSpPr txBox="1"/>
          <p:nvPr/>
        </p:nvSpPr>
        <p:spPr>
          <a:xfrm>
            <a:off x="0" y="0"/>
            <a:ext cx="9144000" cy="6186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t/>
            </a:r>
            <a:endParaRPr b="1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Фактори поширення бактерій в організмі.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Речовини, які сприяють підвищенню проникності бактерій в тканини, отримали назву «</a:t>
            </a:r>
            <a:r>
              <a:rPr b="1" i="1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фактори поширення</a:t>
            </a: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».</a:t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Times New Roman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Головними представниками факторів поширення бактерій є </a:t>
            </a:r>
            <a:r>
              <a:rPr b="1" i="1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гіалуронідаза</a:t>
            </a: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(фермент, який розщеплює гіалуронову кислоту) та </a:t>
            </a:r>
            <a:r>
              <a:rPr b="1" i="1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фібринолізин</a:t>
            </a: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(синонім – стрептокіназа – фермент, який розщеплює фібриноген). Згадані фактори поширення посилюють місцеву первинну дію патогенних мікроорганізмів, сприяють розвитку загальної інфекції.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9"/>
          <p:cNvSpPr txBox="1"/>
          <p:nvPr/>
        </p:nvSpPr>
        <p:spPr>
          <a:xfrm>
            <a:off x="0" y="0"/>
            <a:ext cx="9144000" cy="6002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1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Капсула</a:t>
            </a:r>
            <a:r>
              <a:rPr b="1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Деякі патогенні мікроорганізми (пневмококи, клостридії) мають здатність утворювати в організмі людини захисну оболонку – капсулу. Капсулоутворення забезпечує бактеріям стійкість проти фагоцитозу, антитіл, а, отже, відповідно збільшує їх інвазивність. За хімічним складом капсульна речовина, в залежності від виду мікроорганізму, складається з полісахаридів або протеїнів, які підсилюють загальнотоксичний вплив бактерій на організм людини.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Times New Roman"/>
              <a:buNone/>
            </a:pPr>
            <a:r>
              <a:t/>
            </a:r>
            <a:endParaRPr b="1" i="1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1" i="1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Агресини</a:t>
            </a:r>
            <a:r>
              <a:rPr b="0" i="1" lang="en-US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 речовини, які пригнічують захисні сили організму і посилюють патогенний вплив мікробів. Це речовини життєдіяльності бактерій: залишки зруйнованих клітинних мембран, продукти розщеплення ДНК і РНК та ін.</a:t>
            </a:r>
            <a:endParaRPr/>
          </a:p>
          <a:p>
            <a:pPr indent="228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Згідно зі ступенем патогенності розрізняють </a:t>
            </a:r>
            <a:r>
              <a:rPr b="1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патогенну, умовно-патогенну та сапрофітну мікрофлору</a:t>
            </a: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3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Google Shape;954;p10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1" i="1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Сучасні патогени хірургічної інфекції.</a:t>
            </a:r>
            <a:endParaRPr b="1" i="1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До найбільш частих збудників хірургічної інфекції відносять наступні мікроорганізми: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аеробні і факультативно-анаеробні грам-позитивні коки: Staphylococcus, Streptococcus, Enterococcus;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факультативні анаеробні грам-негативні палички: бактерії сімейства Enterobactericeae – Escherichia, Klebsiella, Proteus, Enterobacter, Citrobacter;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аеробні неферментуючі грам-негативні палички і кокобацили: Pseudomonas, Acinobacter;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аеробні і факультативні анаеробні грам-позитивні палички: Lactobacillus;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анаеробні грам-негативні бактерії: Bacteroides, Fusobacterium, Veillonella: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анаеробні грам-позитивні коки: Peptostreptococcus, Peptococcus;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524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анаеробні грам-позитивні бактерії: Clostridium.</a:t>
            </a:r>
            <a:endParaRPr b="0" i="0" sz="2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8" name="Shape 9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" name="Google Shape;959;p11"/>
          <p:cNvSpPr txBox="1"/>
          <p:nvPr/>
        </p:nvSpPr>
        <p:spPr>
          <a:xfrm>
            <a:off x="179387" y="92075"/>
            <a:ext cx="8785225" cy="5643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СПІВВІДНОШЕННЯ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CC33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АЕРОБІВ З АНАЕРОБАМИ У МИРНИЙ ЧАС </a:t>
            </a:r>
            <a:br>
              <a:rPr b="1" i="0" lang="en-US" sz="2800" u="none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аероби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b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стафілокок </a:t>
            </a: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8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- 21% в монокультурі</a:t>
            </a: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- 49% в асоціації</a:t>
            </a: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протей </a:t>
            </a: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r>
              <a:rPr b="1" i="0" lang="en-US" sz="28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- 1,9% в монокультурі</a:t>
            </a: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- 28,9% в асоціації </a:t>
            </a:r>
            <a:b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синьогнійна паличка</a:t>
            </a: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b="1" i="0" lang="en-US" sz="28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- 3,9% в монокультурі</a:t>
            </a:r>
            <a: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</a:t>
            </a: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- 8,7% асоціації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3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12"/>
          <p:cNvSpPr txBox="1"/>
          <p:nvPr/>
        </p:nvSpPr>
        <p:spPr>
          <a:xfrm>
            <a:off x="0" y="44450"/>
            <a:ext cx="9144000" cy="1554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МОРФОЛОГІЯ ВОГНЕПАЛЬНИХ РАН РІЗНОЇ ЛОКАЛІЗАЦІЇ </a:t>
            </a:r>
            <a:b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(А. Н. Беркутів 114 випадків асоціації) </a:t>
            </a:r>
            <a:endParaRPr/>
          </a:p>
        </p:txBody>
      </p:sp>
      <p:sp>
        <p:nvSpPr>
          <p:cNvPr id="965" name="Google Shape;965;p12"/>
          <p:cNvSpPr txBox="1"/>
          <p:nvPr/>
        </p:nvSpPr>
        <p:spPr>
          <a:xfrm>
            <a:off x="179387" y="1700212"/>
            <a:ext cx="8353425" cy="48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imes New Roman"/>
              <a:buNone/>
            </a:pPr>
            <a:r>
              <a:rPr b="1" i="0" lang="en-US" sz="24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Анаероби: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Cl. Perfing - 55,2%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Aedemat - 7,0%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Sporogen - 12,2%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Septic - 3,5%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Аероби: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2400"/>
              <a:buFont typeface="Times New Roman"/>
              <a:buNone/>
            </a:pP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Стрептококк - 50%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Стафілокок - 41%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Синьогнійна паличка - 22%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Кишкова паличка - 1,7% </a:t>
            </a:r>
            <a:b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Діфтероіди - 39%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sng">
              <a:solidFill>
                <a:srgbClr val="3333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0" name="Google Shape;970;p13"/>
          <p:cNvSpPr txBox="1"/>
          <p:nvPr/>
        </p:nvSpPr>
        <p:spPr>
          <a:xfrm>
            <a:off x="179387" y="0"/>
            <a:ext cx="8805862" cy="6497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1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Мікробний симбіоз </a:t>
            </a:r>
            <a:br>
              <a:rPr b="1" i="1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взаємовідношення між двома мікроорганізмами різних видів, які вигідно кожному з них.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1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Мікробний синергізм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це спільна дія двох і більше агентів, що підсилює ефект, очікуваний від кожного з них по окремості.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1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Мікробна сінтрофія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це явище спільного зростання двох і більше видів мікроорганізмів на середовищі, недоступного кожному виду окремо (тобто конкретний варіант симбіозу).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4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14"/>
          <p:cNvSpPr txBox="1"/>
          <p:nvPr/>
        </p:nvSpPr>
        <p:spPr>
          <a:xfrm>
            <a:off x="158750" y="404812"/>
            <a:ext cx="8877300" cy="5824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Загальноприйняті збудники газової </a:t>
            </a:r>
            <a:r>
              <a:rPr b="1" i="0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клостридиальной анаеробної інфекції</a:t>
            </a:r>
            <a: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Perfringens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Oedematiens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Сl. Septicum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Histoliticum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Sadelli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Cl. Fallax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мікроби трупного гниття і беруть участь в розкладанні органічних речовин в неорганічні.</a:t>
            </a:r>
            <a:r>
              <a:rPr b="0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9" name="Shape 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" name="Google Shape;980;p15"/>
          <p:cNvSpPr txBox="1"/>
          <p:nvPr/>
        </p:nvSpPr>
        <p:spPr>
          <a:xfrm>
            <a:off x="231775" y="184150"/>
            <a:ext cx="8732837" cy="629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Cl. Perfringens </a:t>
            </a:r>
            <a:b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зустрічається в 60-80% у хворих з клостридіальної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 анаеробної інфекції.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висівається на 3-4 день у новонародженого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 знаходили в гострих виразках шлунка, хробакоподібному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 відростку, ж / міхурі, в крові, і т.д.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виділяє 12 токсинів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 7 токсинів володіють летальними діями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 (ліцетіназним, гемолітичним, нейротоксичних 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 т.д.)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Викликає: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Набряк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Некроз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Тканинна «кашка»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«М'ясний сік»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Газоутворення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4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" name="Google Shape;985;p16"/>
          <p:cNvSpPr txBox="1"/>
          <p:nvPr/>
        </p:nvSpPr>
        <p:spPr>
          <a:xfrm>
            <a:off x="179387" y="1125537"/>
            <a:ext cx="8734425" cy="3081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Cl. Oedematiens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Зустрічається в 37-64%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Швидко утворюється драглистий набряк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 / з 6:00 до зони набряку залучаються кінцівки,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черевна стінка виробляється 8 токсинів (володіють ліцітіназною, летальною гемолітичною, нейротичною дією)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9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" name="Google Shape;990;p17"/>
          <p:cNvSpPr txBox="1"/>
          <p:nvPr/>
        </p:nvSpPr>
        <p:spPr>
          <a:xfrm>
            <a:off x="0" y="404812"/>
            <a:ext cx="8805862" cy="50625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Cl. Histoliticum </a:t>
            </a:r>
            <a:br>
              <a:rPr b="1" i="0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зустрічається в 9% випадків</a:t>
            </a: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Спороносний рухомий мікроб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Без капсули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токсини його це протеолітичні ферменти розплавляють м'язи підшкірну клітковину, шкіру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при в / м введенні гістоліз йде швидко і ч / з 10-12 годин видно оголена кістка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інфекція на рівні суглобів призводить до самоампутації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Газоутворення від дії токсину немає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4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p18"/>
          <p:cNvSpPr txBox="1"/>
          <p:nvPr/>
        </p:nvSpPr>
        <p:spPr>
          <a:xfrm>
            <a:off x="231775" y="1149350"/>
            <a:ext cx="8443912" cy="3990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Сl. Septicum</a:t>
            </a: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зустрічається в 10-20% випадків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 токсини викликають: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Набряк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Падіння А / D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Параліч судин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Ураження м'яза серця</a:t>
            </a: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9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19"/>
          <p:cNvSpPr txBox="1"/>
          <p:nvPr/>
        </p:nvSpPr>
        <p:spPr>
          <a:xfrm>
            <a:off x="0" y="188912"/>
            <a:ext cx="9144000" cy="556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9387" lvl="0" marL="1793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</a:t>
            </a:r>
            <a: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ЕТІОЛОГІЯ </a:t>
            </a:r>
            <a:endParaRPr/>
          </a:p>
          <a:p>
            <a:pPr indent="-179387" lvl="0" marL="17938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КЛОСТРІДІАЛЬНОЇ АНАЕРОБНОЇ ІНФЕКЦІЇ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Джерело інфекції будь-які об'єкти навколишнього середовища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Грунт (висівається від 6% до 97% клостридій з грунту)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Потрапляють клостридії на траву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Кишечник тварин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Спори потрапляють в продукти харчування (найбільше Сl. Perfringens + мука, крупа, овочі)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 10,5% здорових людей у фекаліях виявлено Сl. Perfringens типу А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Більш токсичні форми виявлені в каріозних зубах, мокроті, в плаценті, піхві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Резервуар збереження спор - грунт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4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20"/>
          <p:cNvSpPr txBox="1"/>
          <p:nvPr/>
        </p:nvSpPr>
        <p:spPr>
          <a:xfrm>
            <a:off x="0" y="1308100"/>
            <a:ext cx="9144000" cy="5216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9387" lvl="0" marL="3587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Загальні умови виникнення інфекції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Знижена опірність організму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Переохолодження, крововтрата, шок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Перевтома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Порушення кровообігу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Місцеві умови </a:t>
            </a:r>
            <a:b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Локалізація і характер поранення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Обширність пошкодження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Ступінь порушення функціональних розладів кровопостачання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Наявність сторонніх тіл в рані</a:t>
            </a:r>
            <a:endParaRPr/>
          </a:p>
        </p:txBody>
      </p:sp>
      <p:sp>
        <p:nvSpPr>
          <p:cNvPr id="1006" name="Google Shape;1006;p20"/>
          <p:cNvSpPr txBox="1"/>
          <p:nvPr/>
        </p:nvSpPr>
        <p:spPr>
          <a:xfrm>
            <a:off x="0" y="136525"/>
            <a:ext cx="91440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ПАТОГЕНЕЗ І ПАТАНАТОМІЯ КЛОСТРІДІАЛЬНОЇ АНАЕРОБНОЇ ІНФЕКЦІЇ</a:t>
            </a: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0" name="Shape 1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Google Shape;1011;p21"/>
          <p:cNvSpPr txBox="1"/>
          <p:nvPr/>
        </p:nvSpPr>
        <p:spPr>
          <a:xfrm>
            <a:off x="447675" y="492125"/>
            <a:ext cx="8474075" cy="4486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600"/>
              <a:buFont typeface="Times New Roman"/>
              <a:buNone/>
            </a:pPr>
            <a:r>
              <a:rPr b="1" i="0" lang="en-US" sz="36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Анаероби в рані </a:t>
            </a:r>
            <a:br>
              <a:rPr b="1" i="0" lang="en-US" sz="36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6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Проростають </a:t>
            </a:r>
            <a:b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Розмножуються </a:t>
            </a:r>
            <a:b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Виділяють токсини </a:t>
            </a:r>
            <a:b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Готують собі живильне середовище </a:t>
            </a:r>
            <a:b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Процес у своєму розвитку не має межі </a:t>
            </a:r>
            <a:b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Без допомоги - </a:t>
            </a:r>
            <a:r>
              <a:rPr b="1" i="1" lang="en-US" sz="36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настає смерть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5" name="Shape 1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6" name="Google Shape;1016;p22"/>
          <p:cNvSpPr txBox="1"/>
          <p:nvPr/>
        </p:nvSpPr>
        <p:spPr>
          <a:xfrm>
            <a:off x="0" y="1125537"/>
            <a:ext cx="9144000" cy="49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 фаза - інфекційна</a:t>
            </a: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Розмноження мікробів поширення процесу за межі вогнища (впровадження по лімфатичних, судинним і міжтканинних щілинах).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Тривають години, дні (переважають місцеві зміни).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Хірургічне або медикаментозне лікування зупиняє подальший розвиток захворювання</a:t>
            </a:r>
            <a:endParaRPr/>
          </a:p>
        </p:txBody>
      </p:sp>
      <p:sp>
        <p:nvSpPr>
          <p:cNvPr id="1017" name="Google Shape;1017;p22"/>
          <p:cNvSpPr txBox="1"/>
          <p:nvPr/>
        </p:nvSpPr>
        <p:spPr>
          <a:xfrm>
            <a:off x="0" y="157162"/>
            <a:ext cx="91440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ФАЗИ РОЗВИТКУ КЛОСТРІДІАЛЬНОЇ АНАЕРОБНОЇ ІНФЕКЦІЇ</a:t>
            </a:r>
            <a:r>
              <a:rPr b="0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1" name="Shape 10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2" name="Google Shape;1022;p23"/>
          <p:cNvSpPr txBox="1"/>
          <p:nvPr/>
        </p:nvSpPr>
        <p:spPr>
          <a:xfrm>
            <a:off x="0" y="157162"/>
            <a:ext cx="91440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ФАЗИ РОЗВИТКУ КЛОСТРІДІАЛЬНОЇ АНАЕРОБНОЇ ІНФЕКЦІЇ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023" name="Google Shape;1023;p23"/>
          <p:cNvSpPr txBox="1"/>
          <p:nvPr/>
        </p:nvSpPr>
        <p:spPr>
          <a:xfrm>
            <a:off x="87312" y="1249362"/>
            <a:ext cx="9056687" cy="5643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фаза токсична </a:t>
            </a:r>
            <a:b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розмноження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токсини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міоліз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Розлад живлення тканин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набряк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метаболічний ацидоз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підвищення тиску в тканинах (газоутворення)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некроз тканин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Cl. Perfringens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викликає газоутворення. Склад газу: водень, вуглекислота, сліди азоту. Токсичною дією не володіє і патогенетичного значення не має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7" name="Shape 1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Google Shape;1028;p24"/>
          <p:cNvSpPr txBox="1"/>
          <p:nvPr/>
        </p:nvSpPr>
        <p:spPr>
          <a:xfrm>
            <a:off x="0" y="404812"/>
            <a:ext cx="9144000" cy="545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32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ПАТОГЕННА ДІЯ ТОКСИНІВ </a:t>
            </a:r>
            <a:br>
              <a:rPr b="1" i="0" lang="en-US" sz="32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Параліч капілярів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Витончення артерій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Демілінізація нервових волокон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Дегенеративні зміни в печінці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Паренхіматозне набухання нирок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Тромбоутворення і крововилив в альвеолах і венах легень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Смерть від переродження внутрішніх органів (поліорганної недостатності)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2" name="Shape 10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Google Shape;1033;p25"/>
          <p:cNvSpPr txBox="1"/>
          <p:nvPr/>
        </p:nvSpPr>
        <p:spPr>
          <a:xfrm>
            <a:off x="107950" y="1052512"/>
            <a:ext cx="8893175" cy="5216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AutoNum type="arabicPeriod"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швидкістю перебігу </a:t>
            </a:r>
            <a:b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Блискавична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Швидко прогресуюча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Повільно прогресуюча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AutoNum type="arabicPeriod"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характером змін </a:t>
            </a:r>
            <a:b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З переважанням газу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З переважанням набряку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Змішана форма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AutoNum type="arabicPeriod"/>
            </a:pP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глибиною поширення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Глибокі субфаціальні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Поверхнева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    - Епіфасціальні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034" name="Google Shape;1034;p25"/>
          <p:cNvSpPr txBox="1"/>
          <p:nvPr/>
        </p:nvSpPr>
        <p:spPr>
          <a:xfrm>
            <a:off x="15875" y="44450"/>
            <a:ext cx="9128125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КЛАСИФІКАЦІЯ КЛОСТРІДІАЛЬНОЇ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АНАЕРОБНОЇ ІНФЕКЦІЇ</a:t>
            </a:r>
            <a:r>
              <a:rPr b="0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8" name="Shape 1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Google Shape;1039;p26"/>
          <p:cNvSpPr txBox="1"/>
          <p:nvPr/>
        </p:nvSpPr>
        <p:spPr>
          <a:xfrm>
            <a:off x="179387" y="300037"/>
            <a:ext cx="8964612" cy="49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200"/>
              <a:buFont typeface="Times New Roman"/>
              <a:buNone/>
            </a:pPr>
            <a:r>
              <a:rPr b="1" i="1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r>
              <a:rPr b="1" i="1" lang="en-US" sz="32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КЛІНІКА І ПЕРЕБІГ КЛОСТРІДІАЛЬНОЇ </a:t>
            </a:r>
            <a:r>
              <a:rPr b="1" i="1" lang="en-US" sz="32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1" lang="en-US" sz="32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ІНФЕКЦІЇ ЗАЛЕЖИТЬ: </a:t>
            </a:r>
            <a:br>
              <a:rPr b="1" i="1" lang="en-US" sz="32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 виду основного збудника і його асоціації з аеробами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 ступеня вірулентності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 глибини розповсюдження інфекції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 локалізації процесу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 супутніх факторів (шок, крововтрата, осколок, куля і т.д.)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3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p27"/>
          <p:cNvSpPr txBox="1"/>
          <p:nvPr/>
        </p:nvSpPr>
        <p:spPr>
          <a:xfrm>
            <a:off x="0" y="588962"/>
            <a:ext cx="9144000" cy="56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			</a:t>
            </a:r>
            <a:r>
              <a:rPr b="1" i="0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Інкубаційний період </a:t>
            </a:r>
            <a:br>
              <a:rPr b="1" i="0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 1 добу - 2-24,7%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 2 добу - 18-21%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 3 добу - 42-54%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Були випадки інкубації 5 годин і смерть. </a:t>
            </a:r>
            <a:b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Пізні прояви хвороби від 5 діб і більше не типові і рідкісні.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М.Н. Ахутин спостерігав 1 випадок, коли інкубаційний період тривав 2 місяці.</a:t>
            </a:r>
            <a:r>
              <a:rPr b="0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8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Google Shape;1049;p28"/>
          <p:cNvSpPr txBox="1"/>
          <p:nvPr/>
        </p:nvSpPr>
        <p:spPr>
          <a:xfrm>
            <a:off x="0" y="188912"/>
            <a:ext cx="9036050" cy="5643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МІСЦЕВІ СИМПТОМИ АНАЕРОБНОЇ ІНФЕКЦІЇ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Місцевий набряк тканин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Швидкий перехід набряку в некроз з газоутворенням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Рана стає сухою, виділень майже немає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Вибухння пошкоджених клаптиків м'язів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Шкіра навколо рани холодна і покривається бурими бронзовими плямами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Сильні болі в рані розпираючого характеру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Наявність болю не пов'язана зі станом рани. Крепітація, тимпанит навколо рани це вже пізні симптоми</a:t>
            </a:r>
            <a:r>
              <a:rPr b="0" i="1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3" name="Shape 10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Google Shape;1054;p29"/>
          <p:cNvSpPr txBox="1"/>
          <p:nvPr/>
        </p:nvSpPr>
        <p:spPr>
          <a:xfrm>
            <a:off x="0" y="804862"/>
            <a:ext cx="8964612" cy="447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1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r>
              <a:rPr b="1" i="1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ЗАГАЛЬНІ СИМПТОМИ ПРИ</a:t>
            </a:r>
            <a:r>
              <a:rPr b="1" i="1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		</a:t>
            </a:r>
            <a:r>
              <a:rPr b="1" i="1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АНАЕРОБНІЙ ІНФЕКЦІЇ</a:t>
            </a:r>
            <a: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Т-38-38, 5</a:t>
            </a:r>
            <a:r>
              <a:rPr b="1" baseline="3000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PS частий і не відповідає t (Арапов)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Зміна психіки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Зниження A / Т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Проба Мельникова (симптом лігатури)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Іктеричність склер</a:t>
            </a: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8" name="Shape 1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Google Shape;1059;p30"/>
          <p:cNvSpPr txBox="1"/>
          <p:nvPr/>
        </p:nvSpPr>
        <p:spPr>
          <a:xfrm>
            <a:off x="323850" y="404812"/>
            <a:ext cx="8624887" cy="4362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А.Н. Беркутов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800"/>
              <a:buFont typeface="Times New Roman"/>
              <a:buNone/>
            </a:pPr>
            <a:r>
              <a:rPr b="1" i="1" lang="en-US" sz="28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Анаеробна інфекція</a:t>
            </a: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це особливо небезпечна хірургічна інфекція виникає за участю патогенних анаеробів і характеризується швидко поширеним некрозом тканин їх розплавленням з утворенням газів, набряку, важкої інтоксикації організму при відсутності вираженого запалення в рані.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3" name="Shape 10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Google Shape;1064;p31"/>
          <p:cNvSpPr txBox="1"/>
          <p:nvPr/>
        </p:nvSpPr>
        <p:spPr>
          <a:xfrm>
            <a:off x="0" y="423862"/>
            <a:ext cx="9144000" cy="447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63525" lvl="0" marL="2635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1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ПРОФІЛАКТИКА АНАЕРОБНОЇ ІНФЕКЦІЇ</a:t>
            </a:r>
            <a:r>
              <a:rPr b="1" i="1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1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1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Особиста гігієна, правильне сан. гігієнічне утримання території воюючої армії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Накладення асептичної пов'язки на рану, а не на одяг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Правильне накладання джгута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Своєчасна і правильна іммобілізація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ПХО - рани за всіма правилами ВПХ</a:t>
            </a: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8" name="Shape 1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" name="Google Shape;1069;p32"/>
          <p:cNvSpPr txBox="1"/>
          <p:nvPr/>
        </p:nvSpPr>
        <p:spPr>
          <a:xfrm>
            <a:off x="447675" y="954087"/>
            <a:ext cx="7940675" cy="26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АНАЕРОБНОЇ ІНФЕКЦІЇ </a:t>
            </a:r>
            <a:b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Хірургічне </a:t>
            </a:r>
            <a:b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Серотерапія </a:t>
            </a:r>
            <a:b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АБП - терапія </a:t>
            </a:r>
            <a:b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Методи інтенсивної терапії лікування ран</a:t>
            </a: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3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p33"/>
          <p:cNvSpPr txBox="1"/>
          <p:nvPr/>
        </p:nvSpPr>
        <p:spPr>
          <a:xfrm>
            <a:off x="179387" y="115887"/>
            <a:ext cx="8624887" cy="5813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365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1" lang="en-US" sz="3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1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Показання до ампутації </a:t>
            </a:r>
            <a:endParaRPr/>
          </a:p>
          <a:p>
            <a:pPr indent="-5365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 b="1" i="1" sz="3200" u="sng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65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Times New Roman"/>
              <a:buAutoNum type="arabicPeriod"/>
            </a:pPr>
            <a: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Абсолютні: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 - Руйнування тканин і перелом кісток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 - Відсутність кровотечі з розрізів, зміна кольору шкіри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- Відсутність пульсу, стадія декомпенсації </a:t>
            </a:r>
            <a:endParaRPr/>
          </a:p>
          <a:p>
            <a:pPr indent="-3841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1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65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Times New Roman"/>
              <a:buAutoNum type="arabicPeriod"/>
            </a:pPr>
            <a: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Відносні показання: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Залучення в процес двох і більше сегментів кінцівки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Загальний важкий стан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 - Поширення газу на великому протязі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-384175" lvl="0" marL="53657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1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36575" lvl="0" marL="53657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А.В. Мельников рекомендує ампутувати  на 20-см вище змінених шкірних покривів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8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02" id="1079" name="Google Shape;1079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1800" y="908050"/>
            <a:ext cx="8243887" cy="518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3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04" id="1084" name="Google Shape;1084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7337" y="766762"/>
            <a:ext cx="8532812" cy="525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8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06" id="1089" name="Google Shape;1089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31800"/>
            <a:ext cx="8424862" cy="568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3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08" id="1094" name="Google Shape;1094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576262"/>
            <a:ext cx="8353425" cy="5497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8" name="Shape 1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10" id="1099" name="Google Shape;1099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720725"/>
            <a:ext cx="8064500" cy="531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3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012" id="1104" name="Google Shape;1104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558800"/>
            <a:ext cx="8353425" cy="5437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8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p40"/>
          <p:cNvSpPr txBox="1"/>
          <p:nvPr/>
        </p:nvSpPr>
        <p:spPr>
          <a:xfrm>
            <a:off x="250825" y="180975"/>
            <a:ext cx="8893175" cy="556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</a:t>
            </a:r>
            <a:r>
              <a:rPr b="1" i="0" lang="en-US" sz="24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ПРАВЕЦЬ </a:t>
            </a:r>
            <a:br>
              <a:rPr b="1" i="0" lang="en-US" sz="24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Збудник - </a:t>
            </a: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Сl.Tetani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1883 року 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відкрив Н.Д.Монастирскій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CC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1884 року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виділений Ніколайером від тварин, рани яких 			були заражені садовою землею.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Летальність від правця в досироваткову еру становила 90%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ВВВ - смертність була (0.6-0.7% на 1000 поранених)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Щорічно на планеті хворіє більше 5 млн. чоловік.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ДРА - правець у поранених був в 0.1 - 0.2% випадків.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Смертність від правця і в наш час залишається високою і становить близько 40-45%</a:t>
            </a:r>
            <a:r>
              <a:rPr b="0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3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p41"/>
          <p:cNvSpPr txBox="1"/>
          <p:nvPr/>
        </p:nvSpPr>
        <p:spPr>
          <a:xfrm>
            <a:off x="468312" y="841375"/>
            <a:ext cx="8085137" cy="2836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32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ПОШИРЕННЯ У ПРИРОДІ </a:t>
            </a:r>
            <a:br>
              <a:rPr b="1" i="0" lang="en-US" sz="3200" u="sng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грунті садів, полів, городів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 вуличному пилу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 грунті незайманих лісів і гір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 сучасних операційних і т д.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8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42"/>
          <p:cNvSpPr txBox="1"/>
          <p:nvPr/>
        </p:nvSpPr>
        <p:spPr>
          <a:xfrm>
            <a:off x="250825" y="1125537"/>
            <a:ext cx="8696325" cy="521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4625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Спороутворення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Висока резистентність спор (кип'ятіння витримують протягом - 50 хв.)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Некропаразит 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Токсиноутворення (тетаноспазмін, тетаногемолізін) 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Токсичність токсинів правця поступається тільки токсичності токсину ботулізму 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Володіє інвазивністю </a:t>
            </a:r>
            <a:endParaRPr/>
          </a:p>
          <a:p>
            <a:pPr indent="-177800" lvl="0" marL="17462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Розмножується в мертвих тканинах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120" name="Google Shape;1120;p42"/>
          <p:cNvSpPr txBox="1"/>
          <p:nvPr/>
        </p:nvSpPr>
        <p:spPr>
          <a:xfrm>
            <a:off x="0" y="136525"/>
            <a:ext cx="91440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ХАРАКТЕРНІ РИСИ ЗБУДНИКА ПРАВЦЯ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4" name="Shape 1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p43"/>
          <p:cNvSpPr txBox="1"/>
          <p:nvPr/>
        </p:nvSpPr>
        <p:spPr>
          <a:xfrm>
            <a:off x="0" y="557212"/>
            <a:ext cx="9144000" cy="2714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ПАТОГЕНЕЗ ПРАВЦЯ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Тетаноспазмін - провідна роль як нейротоксину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МВ - 67 000 од. (гематоенцефалічний бар'єр 29000 од.) 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Він не вражає шкіру </a:t>
            </a:r>
            <a:endParaRPr/>
          </a:p>
          <a:p>
            <a:pPr indent="-1778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має цитотоксичної дії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9" name="Shape 1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0" name="Google Shape;1130;p44"/>
          <p:cNvSpPr txBox="1"/>
          <p:nvPr/>
        </p:nvSpPr>
        <p:spPr>
          <a:xfrm>
            <a:off x="0" y="0"/>
            <a:ext cx="8985250" cy="6827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ГІПОТЕЗИ УРАЖЕННЯ ЦНС ТЕТАНОСПАЗМІН</a:t>
            </a: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0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 гіпотеза</a:t>
            </a:r>
            <a:br>
              <a:rPr b="1" i="1" lang="en-US" sz="20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час інкубаційного періоду поширюється по мотонейронам з рани в спинний мозок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Вражає клітини передніх рогів спинного мозку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Просувається вгору по спинному мозку до дна 4 -го шлуночка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висхідний правець</a:t>
            </a:r>
            <a:br>
              <a:rPr b="1" i="0" lang="en-US" sz="20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0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гіпотеза</a:t>
            </a:r>
            <a:br>
              <a:rPr b="1" i="1" lang="en-US" sz="20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рани токсин всмоктується в кров і лімфу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Вражає рухові центри і нервово-м'язових синапси полісинаптичних дуг вставних нейронів спинного мозку і ЦНС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Веде до рефлекторно - рухових судом (ригідність скелетних м'язів)</a:t>
            </a:r>
            <a:br>
              <a:rPr b="1" i="0" lang="en-US" sz="20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0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гіпотеза Сперанского 1937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Надходження отрути по осьових циліндрах тільки в ЦНС, а не в спинний мозок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і пояснює клініку правця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4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p45"/>
          <p:cNvSpPr txBox="1"/>
          <p:nvPr/>
        </p:nvSpPr>
        <p:spPr>
          <a:xfrm>
            <a:off x="250825" y="496887"/>
            <a:ext cx="8840787" cy="6283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ПЕРІОДИ В КЛІНІЦІ ПРАВЦЯ </a:t>
            </a:r>
            <a:b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Інкубаційний період 8-9 днів - 3 тижні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Початковий період 38 годин - 5 діб (тризм, дисфагія, ригідність потиличних м'язів) 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Період розпалу (наростання клініки) </a:t>
            </a:r>
            <a:b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- Період одужання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t/>
            </a:r>
            <a:endParaRPr b="1" i="0" sz="320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200" u="none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9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46"/>
          <p:cNvSpPr txBox="1"/>
          <p:nvPr/>
        </p:nvSpPr>
        <p:spPr>
          <a:xfrm>
            <a:off x="179387" y="692150"/>
            <a:ext cx="8893175" cy="5692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4625" lvl="0" marL="174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800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Перша ступінь - легка</a:t>
            </a: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Інкубаційний період 3 тижні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Початковий період 5 діб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Гіпертонус поширений але не різко виражений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Клонічні судоми відсутні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Розлади серцево-дихальної системи немає, одужання на 7-12 день</a:t>
            </a:r>
            <a:r>
              <a:rPr b="0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74625" lvl="0" marL="17462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rgbClr val="800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Друга ступінь - середній ступінь тяжкості</a:t>
            </a: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Тривалість інкубаційного періоду не більше 2-х тижнів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Початковий період 4 -5 діб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Напади судом не частіше 1 разу на годину і виникає у відповідь на сильні подразники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Тризм виражений не різко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Загальна тривалість лікування 1,5-2 тижні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Смертність в основному від вікових змін</a:t>
            </a:r>
            <a:r>
              <a:rPr b="0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141" name="Google Shape;1141;p46"/>
          <p:cNvSpPr txBox="1"/>
          <p:nvPr/>
        </p:nvSpPr>
        <p:spPr>
          <a:xfrm>
            <a:off x="-36512" y="44450"/>
            <a:ext cx="9144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СТУПІНЬ ТЯЖКОСТІ ПРАВЦЯ</a:t>
            </a:r>
            <a:r>
              <a:rPr b="0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5" name="Shape 1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" name="Google Shape;1146;p47"/>
          <p:cNvSpPr txBox="1"/>
          <p:nvPr/>
        </p:nvSpPr>
        <p:spPr>
          <a:xfrm>
            <a:off x="0" y="44450"/>
            <a:ext cx="9144000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0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СТУПІНЬ ТЯЖКОСТІ ПРАВЦЯ</a:t>
            </a:r>
            <a:endParaRPr/>
          </a:p>
        </p:txBody>
      </p:sp>
      <p:sp>
        <p:nvSpPr>
          <p:cNvPr id="1147" name="Google Shape;1147;p47"/>
          <p:cNvSpPr txBox="1"/>
          <p:nvPr/>
        </p:nvSpPr>
        <p:spPr>
          <a:xfrm>
            <a:off x="158750" y="692150"/>
            <a:ext cx="8985250" cy="5934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82562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2400"/>
              <a:buFont typeface="Times New Roman"/>
              <a:buNone/>
            </a:pPr>
            <a:r>
              <a:rPr b="1" i="0" lang="en-US" sz="24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Третя ступінь - важка</a:t>
            </a:r>
            <a: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Інкубаційний період 9-15 днів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Початковий період 3-4 діб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Титанічні судоми сильні й тривалі (спонтанні)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Ковтання порушено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T не вище 39</a:t>
            </a:r>
            <a:r>
              <a:rPr b="1" baseline="30000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Часто вдаються до трахеостомії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Одужання можливе при інтенсивній терапії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Четверта ступінь - вкрай важка </a:t>
            </a:r>
            <a:br>
              <a:rPr b="1" i="0" lang="en-US" sz="24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Інкубаційний період 4-9 днів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Початковий період 38-48 годин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Тризм, біль в горлі, ковтання утруднене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Ригідність потиличних м'язів поширюється у спадному порядку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Спазм діафрагми, ларингоспазм, ціаноз, смерть</a:t>
            </a:r>
            <a:r>
              <a:rPr b="0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1152;p48"/>
          <p:cNvSpPr txBox="1"/>
          <p:nvPr/>
        </p:nvSpPr>
        <p:spPr>
          <a:xfrm>
            <a:off x="0" y="115887"/>
            <a:ext cx="9144000" cy="6497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82562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</a:t>
            </a:r>
            <a:r>
              <a:rPr b="1" i="1" lang="en-US" sz="28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НАЙБІЛЬШ РАННІ СИМПТОМИ ПРАВЦЯ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Поява болю в рані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Головний біль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Посмикування м'язів окружності пошкодженої   </a:t>
            </a:r>
            <a:endParaRPr/>
          </a:p>
          <a:p>
            <a:pPr indent="-182562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поверхні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Болі по ходу нервових стовбурів на стороні </a:t>
            </a:r>
            <a:endParaRPr/>
          </a:p>
          <a:p>
            <a:pPr indent="-182562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пошкодження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Підвищення м'язового тонусу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Профузна пітливість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Підвищення сухожильних рефлексів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Нездужання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Зниження апетиту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Лякливість, безсоння, дратівливість </a:t>
            </a: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«на світло, </a:t>
            </a:r>
            <a:endParaRPr/>
          </a:p>
          <a:p>
            <a:pPr indent="-182562" lvl="0" marL="18256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шум, стукіт» </a:t>
            </a:r>
            <a:b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Явище тризма 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6" name="Shape 1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49"/>
          <p:cNvSpPr txBox="1"/>
          <p:nvPr/>
        </p:nvSpPr>
        <p:spPr>
          <a:xfrm>
            <a:off x="0" y="-171450"/>
            <a:ext cx="8840787" cy="6697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200"/>
              <a:buFont typeface="Times New Roman"/>
              <a:buNone/>
            </a:pPr>
            <a:r>
              <a:rPr b="1" i="0" lang="en-US" sz="12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</a:t>
            </a: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ВАЖЛИВІ ОЗНАКИ ПРАВЦЯ </a:t>
            </a:r>
            <a:b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(Цибуляк Г.Н.) </a:t>
            </a:r>
            <a:br>
              <a:rPr b="1" i="0" lang="en-US" sz="2800" u="none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2400" u="sng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Тріада:</a:t>
            </a: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- тризм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дисфагія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Ригідність потиличних м'язів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У судоми при правці не втягуються дистальні відділи кінцівок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Стопи ніг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Кисті рук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На висоті найсильніших судом свідомість при правці збережено </a:t>
            </a:r>
            <a:b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При правці симптоми якщо з'явилися, то тільки наростають </a:t>
            </a:r>
            <a:br>
              <a:rPr b="1" i="0" lang="en-US" sz="24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  <a:p>
            <a:pPr indent="-273050" lvl="0" marL="2730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При лікуванні та позитивній клініці проходить </a:t>
            </a:r>
            <a:b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початку тризм, тобто то, з чого почалася клініка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1162;p50"/>
          <p:cNvSpPr txBox="1"/>
          <p:nvPr/>
        </p:nvSpPr>
        <p:spPr>
          <a:xfrm>
            <a:off x="179387" y="476250"/>
            <a:ext cx="8840787" cy="512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3200"/>
              <a:buFont typeface="Times New Roman"/>
              <a:buNone/>
            </a:pPr>
            <a:r>
              <a:rPr b="1" i="1" lang="en-US" sz="3200" u="sng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Протисудомна терапія правця при евакуації:</a:t>
            </a:r>
            <a: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br>
              <a:rPr b="1" i="0" lang="en-US" sz="3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008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в/м  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Аміназин 2,5% - 2,0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    - Пантопон 2% - 1,0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    - Промедол 2% - 1,0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    - Димедрол 1% - 1,0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       - Скополамін 0,05% - 0,5 мл. 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Через 30 хвилин після введення нейроплегічної суміші в/м вводять 5-10 мл. розчину тіопенталу натрію</a:t>
            </a:r>
            <a:r>
              <a:rPr b="0" i="0" lang="en-US" sz="2800" u="none">
                <a:solidFill>
                  <a:srgbClr val="3333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6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p51"/>
          <p:cNvSpPr txBox="1"/>
          <p:nvPr>
            <p:ph idx="1" type="body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Визначення: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Раною (vulnus) називається порушення цілісності шкіри або слизових оболонок із можливим ушкодженням прилеглих тканин внаслідок механічного їх ушкодження.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Основні клінічні ознаки рани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(залежать від характеру місцевих порушень тканин і від загальних реакцій організму у відповідь на травму),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Біль (dolor):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Кровотеча (haemorrhagia):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Зяяння (hiatus):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Г) Складові частини рани: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краї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стінки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кути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г) дно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д) вміст ранового каналу.</a:t>
            </a:r>
            <a:endParaRPr/>
          </a:p>
        </p:txBody>
      </p:sp>
      <p:pic>
        <p:nvPicPr>
          <p:cNvPr descr="Мухаматшоев 8.11.07 (2).JPG" id="1168" name="Google Shape;1168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29125" y="3322637"/>
            <a:ext cx="4714875" cy="3535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2" name="Shape 1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" name="Google Shape;1173;p52"/>
          <p:cNvSpPr txBox="1"/>
          <p:nvPr>
            <p:ph idx="1" type="body"/>
          </p:nvPr>
        </p:nvSpPr>
        <p:spPr>
          <a:xfrm>
            <a:off x="2124075" y="0"/>
            <a:ext cx="5507037" cy="692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</a:t>
            </a:r>
            <a:r>
              <a:rPr b="1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Класифікація ран.</a:t>
            </a:r>
            <a:endParaRPr b="0" i="0" sz="4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88900" lvl="0" marL="3429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b="0" i="0" sz="4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Documents and Settings\Андрей\Рабочий стол\ЛЕКЦ11_рани_2010\фото\рызына_рана_механызм.jpg" id="1174" name="Google Shape;1174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51500" y="620712"/>
            <a:ext cx="2808287" cy="24590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рубл_рана.jpg" id="1175" name="Google Shape;1175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22975" y="2519362"/>
            <a:ext cx="3121025" cy="4365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колота_рана.jpg" id="1176" name="Google Shape;1176;p5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19475" y="4986337"/>
            <a:ext cx="2603500" cy="18716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н1ж.jpg" id="1177" name="Google Shape;1177;p5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348037" y="2852737"/>
            <a:ext cx="2759075" cy="2071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розмыжчена.jpg" id="1178" name="Google Shape;1178;p5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4005262"/>
            <a:ext cx="3803650" cy="2852737"/>
          </a:xfrm>
          <a:prstGeom prst="rect">
            <a:avLst/>
          </a:prstGeom>
          <a:noFill/>
          <a:ln>
            <a:noFill/>
          </a:ln>
        </p:spPr>
      </p:pic>
      <p:sp>
        <p:nvSpPr>
          <p:cNvPr id="1179" name="Google Shape;1179;p52"/>
          <p:cNvSpPr txBox="1"/>
          <p:nvPr/>
        </p:nvSpPr>
        <p:spPr>
          <a:xfrm>
            <a:off x="-36512" y="836612"/>
            <a:ext cx="5616575" cy="2838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1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І. За характером дії предмета, 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1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ранить: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</a:t>
            </a:r>
            <a:r>
              <a:rPr b="1" i="0" lang="en-US" sz="2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різана рана </a:t>
            </a: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(vulnus incisium):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колота рана (vulnus punctum):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</a:t>
            </a:r>
            <a:r>
              <a:rPr b="1" i="0" lang="en-US" sz="2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рубана рана </a:t>
            </a: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(vulnus caesum):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г) забита рана (vulnus contusum):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д) </a:t>
            </a:r>
            <a:r>
              <a:rPr b="1" i="0" lang="en-US" sz="26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розтрощена рана </a:t>
            </a:r>
            <a:endParaRPr/>
          </a:p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(vulnus conqvassatum):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6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3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53"/>
          <p:cNvSpPr txBox="1"/>
          <p:nvPr/>
        </p:nvSpPr>
        <p:spPr>
          <a:xfrm>
            <a:off x="0" y="333375"/>
            <a:ext cx="3563937" cy="1571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е) </a:t>
            </a:r>
            <a:r>
              <a:rPr b="1" i="0" lang="en-US" sz="2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рвана рана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(vulnus laceratum):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є) </a:t>
            </a:r>
            <a:r>
              <a:rPr b="1" i="0" lang="en-US" sz="28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укушена рана </a:t>
            </a: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(vulnus morsum):</a:t>
            </a:r>
            <a:endParaRPr/>
          </a:p>
        </p:txBody>
      </p:sp>
      <p:pic>
        <p:nvPicPr>
          <p:cNvPr descr="C:\Documents and Settings\Андрей\Рабочий стол\ЛЕКЦ11_рани_2010\фото\рвана_рана_гом1лки.JPG" id="1185" name="Google Shape;1185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46475" y="2160587"/>
            <a:ext cx="3168650" cy="1817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скальп_рана_дитина.jpg" id="1186" name="Google Shape;1186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79800" y="0"/>
            <a:ext cx="2592387" cy="1939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скальп_рана_загоення.jpg" id="1187" name="Google Shape;1187;p5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46850" y="0"/>
            <a:ext cx="2597150" cy="1944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укус_рана.JPG" id="1188" name="Google Shape;1188;p5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95862" y="4076700"/>
            <a:ext cx="3922712" cy="25923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пес.JPG" id="1189" name="Google Shape;1189;p5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79387" y="2462212"/>
            <a:ext cx="3035300" cy="4279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0" name="Google Shape;1190;p53"/>
          <p:cNvSpPr/>
          <p:nvPr/>
        </p:nvSpPr>
        <p:spPr>
          <a:xfrm rot="-5400000">
            <a:off x="3563143" y="4725193"/>
            <a:ext cx="576262" cy="1584325"/>
          </a:xfrm>
          <a:prstGeom prst="downArrow">
            <a:avLst>
              <a:gd fmla="val 17672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1" name="Google Shape;1191;p53"/>
          <p:cNvSpPr/>
          <p:nvPr/>
        </p:nvSpPr>
        <p:spPr>
          <a:xfrm rot="-8160000">
            <a:off x="3089275" y="3971925"/>
            <a:ext cx="576262" cy="1143000"/>
          </a:xfrm>
          <a:prstGeom prst="downArrow">
            <a:avLst>
              <a:gd fmla="val 16155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2" name="Google Shape;1192;p53"/>
          <p:cNvSpPr/>
          <p:nvPr/>
        </p:nvSpPr>
        <p:spPr>
          <a:xfrm rot="-5400000">
            <a:off x="6031706" y="727868"/>
            <a:ext cx="576262" cy="504825"/>
          </a:xfrm>
          <a:prstGeom prst="downArrow">
            <a:avLst>
              <a:gd fmla="val 108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6" name="Shape 1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7" name="Google Shape;1197;p54"/>
          <p:cNvSpPr txBox="1"/>
          <p:nvPr/>
        </p:nvSpPr>
        <p:spPr>
          <a:xfrm>
            <a:off x="0" y="0"/>
            <a:ext cx="4140200" cy="6742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ж) </a:t>
            </a:r>
            <a:r>
              <a:rPr b="1" i="0" lang="en-US" sz="2200" u="non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вогнепальна рана </a:t>
            </a: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(vulnus scloprtarium):- характеризується більшою тяжкістю і гоїться набагато гірше, ніж рана, нанесена холодною зброєю;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наноситься предметом (куля, дріб, осколки снаряда), що рухається з високою швидкістю;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енергія предмета, який рухається, передається тканинам, що приводить до їх ушкодження;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сучасні кулі, маючи малу масу і значну швидкість польоту, при влученні в тканини втрачають свою стабільність і, просуваючись вглиб, легко змінюють напрямок руху, ніби „перекидаючись”, що ще більше травмує оточуючі рановий канал тканини;</a:t>
            </a:r>
            <a:endParaRPr/>
          </a:p>
        </p:txBody>
      </p:sp>
      <p:pic>
        <p:nvPicPr>
          <p:cNvPr descr="C:\Documents and Settings\Андрей\Рабочий стол\ЛЕКЦ11_рани_2010\фото\п1столь.jpeg" id="1198" name="Google Shape;1198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51275" y="4762"/>
            <a:ext cx="2428875" cy="30638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вогнеп_рана.jpg" id="1199" name="Google Shape;1199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69050" y="0"/>
            <a:ext cx="2774950" cy="299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др1б.jpg" id="1200" name="Google Shape;1200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72225" y="4714875"/>
            <a:ext cx="298767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дробовик.jpg" id="1201" name="Google Shape;1201;p5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72225" y="2997200"/>
            <a:ext cx="2628900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1202" name="Google Shape;1202;p54"/>
          <p:cNvSpPr/>
          <p:nvPr/>
        </p:nvSpPr>
        <p:spPr>
          <a:xfrm>
            <a:off x="6011862" y="2133600"/>
            <a:ext cx="647700" cy="431800"/>
          </a:xfrm>
          <a:prstGeom prst="rightArrow">
            <a:avLst>
              <a:gd fmla="val 144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89A4A7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F:\Війна\Новая папка АТО\IMAG0718.jpg" id="1203" name="Google Shape;1203;p5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067175" y="3141662"/>
            <a:ext cx="2160587" cy="360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7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" name="Google Shape;1208;p55"/>
          <p:cNvSpPr txBox="1"/>
          <p:nvPr>
            <p:ph type="title"/>
          </p:nvPr>
        </p:nvSpPr>
        <p:spPr>
          <a:xfrm>
            <a:off x="34925" y="-71437"/>
            <a:ext cx="9144000" cy="720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ОГНЕСТРЕЛЬНЫЕ РАНЕНИЯ МИРНОГО ВРЕМЕНИ</a:t>
            </a:r>
            <a:r>
              <a:rPr b="0" i="0" lang="en-US" sz="4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graphicFrame>
        <p:nvGraphicFramePr>
          <p:cNvPr id="1209" name="Google Shape;1209;p55"/>
          <p:cNvGraphicFramePr/>
          <p:nvPr/>
        </p:nvGraphicFramePr>
        <p:xfrm>
          <a:off x="0" y="642937"/>
          <a:ext cx="5678487" cy="3143250"/>
        </p:xfrm>
        <a:graphic>
          <a:graphicData uri="http://schemas.openxmlformats.org/presentationml/2006/ole">
            <mc:AlternateContent>
              <mc:Choice Requires="v">
                <p:oleObj r:id="rId4" imgH="3143250" imgW="5678487" progId="MSGraph.Chart.8" spid="_x0000_s1">
                  <p:embed/>
                </p:oleObj>
              </mc:Choice>
              <mc:Fallback>
                <p:oleObj r:id="rId5" imgH="3143250" imgW="5678487" progId="MSGraph.Chart.8">
                  <p:embed/>
                  <p:pic>
                    <p:nvPicPr>
                      <p:cNvPr id="1209" name="Google Shape;1209;p55"/>
                      <p:cNvPicPr preferRelativeResize="0"/>
                      <p:nvPr>
                        <p:ph idx="1" type="body"/>
                      </p:nvPr>
                    </p:nvPicPr>
                    <p:blipFill rotWithShape="1">
                      <a:blip r:embed="rId6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0" y="642937"/>
                        <a:ext cx="5678487" cy="314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0" name="Google Shape;1210;p55"/>
          <p:cNvGraphicFramePr/>
          <p:nvPr/>
        </p:nvGraphicFramePr>
        <p:xfrm>
          <a:off x="3322637" y="3567112"/>
          <a:ext cx="5892800" cy="3433762"/>
        </p:xfrm>
        <a:graphic>
          <a:graphicData uri="http://schemas.openxmlformats.org/presentationml/2006/ole">
            <mc:AlternateContent>
              <mc:Choice Requires="v">
                <p:oleObj r:id="rId7" imgH="3433762" imgW="5892800" progId="MSGraph.Chart.8" spid="_x0000_s2">
                  <p:embed/>
                </p:oleObj>
              </mc:Choice>
              <mc:Fallback>
                <p:oleObj r:id="rId8" imgH="3433762" imgW="5892800" progId="MSGraph.Chart.8">
                  <p:embed/>
                  <p:pic>
                    <p:nvPicPr>
                      <p:cNvPr id="1210" name="Google Shape;1210;p55"/>
                      <p:cNvPicPr preferRelativeResize="0"/>
                      <p:nvPr/>
                    </p:nvPicPr>
                    <p:blipFill rotWithShape="1">
                      <a:blip r:embed="rId9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3322637" y="3567112"/>
                        <a:ext cx="5892800" cy="343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1" name="Google Shape;1211;p55"/>
          <p:cNvGraphicFramePr/>
          <p:nvPr/>
        </p:nvGraphicFramePr>
        <p:xfrm>
          <a:off x="0" y="3357562"/>
          <a:ext cx="5000625" cy="4094162"/>
        </p:xfrm>
        <a:graphic>
          <a:graphicData uri="http://schemas.openxmlformats.org/presentationml/2006/ole">
            <mc:AlternateContent>
              <mc:Choice Requires="v">
                <p:oleObj r:id="rId10" imgH="4094162" imgW="5000625" progId="MSGraph.Chart.8" spid="_x0000_s3">
                  <p:embed/>
                </p:oleObj>
              </mc:Choice>
              <mc:Fallback>
                <p:oleObj r:id="rId11" imgH="4094162" imgW="5000625" progId="MSGraph.Chart.8">
                  <p:embed/>
                  <p:pic>
                    <p:nvPicPr>
                      <p:cNvPr id="1211" name="Google Shape;1211;p55"/>
                      <p:cNvPicPr preferRelativeResize="0"/>
                      <p:nvPr/>
                    </p:nvPicPr>
                    <p:blipFill rotWithShape="1">
                      <a:blip r:embed="rId12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0" y="3357562"/>
                        <a:ext cx="5000625" cy="4094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2" name="Google Shape;1212;p55"/>
          <p:cNvGraphicFramePr/>
          <p:nvPr/>
        </p:nvGraphicFramePr>
        <p:xfrm>
          <a:off x="5508625" y="0"/>
          <a:ext cx="4886325" cy="4214812"/>
        </p:xfrm>
        <a:graphic>
          <a:graphicData uri="http://schemas.openxmlformats.org/presentationml/2006/ole">
            <mc:AlternateContent>
              <mc:Choice Requires="v">
                <p:oleObj r:id="rId13" imgH="4214812" imgW="4886325" progId="MSGraph.Chart.8" spid="_x0000_s4">
                  <p:embed/>
                </p:oleObj>
              </mc:Choice>
              <mc:Fallback>
                <p:oleObj r:id="rId14" imgH="4214812" imgW="4886325" progId="MSGraph.Chart.8">
                  <p:embed/>
                  <p:pic>
                    <p:nvPicPr>
                      <p:cNvPr id="1212" name="Google Shape;1212;p55"/>
                      <p:cNvPicPr preferRelativeResize="0"/>
                      <p:nvPr>
                        <p:ph idx="2" type="body"/>
                      </p:nvPr>
                    </p:nvPicPr>
                    <p:blipFill rotWithShape="1">
                      <a:blip r:embed="rId15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5508625" y="0"/>
                        <a:ext cx="4886325" cy="421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split/>
  </p:transition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6" name="Shape 1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7" name="Google Shape;1217;p56"/>
          <p:cNvSpPr txBox="1"/>
          <p:nvPr/>
        </p:nvSpPr>
        <p:spPr>
          <a:xfrm>
            <a:off x="2484437" y="234950"/>
            <a:ext cx="38957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РАНЕВАЯ БАЛЛИСТИКА</a:t>
            </a:r>
            <a:endParaRPr/>
          </a:p>
        </p:txBody>
      </p:sp>
      <p:pic>
        <p:nvPicPr>
          <p:cNvPr id="1218" name="Google Shape;1218;p5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0112" y="981075"/>
            <a:ext cx="2232025" cy="13636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питошка2" id="1219" name="Google Shape;1219;p56"/>
          <p:cNvPicPr preferRelativeResize="0"/>
          <p:nvPr>
            <p:ph idx="2" type="body"/>
          </p:nvPr>
        </p:nvPicPr>
        <p:blipFill rotWithShape="1">
          <a:blip r:embed="rId4">
            <a:alphaModFix/>
          </a:blip>
          <a:srcRect b="43018" l="31535" r="11733" t="11021"/>
          <a:stretch/>
        </p:blipFill>
        <p:spPr>
          <a:xfrm>
            <a:off x="3708400" y="981075"/>
            <a:ext cx="2376487" cy="23764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?id=57473617&amp;tov=8" id="1220" name="Google Shape;1220;p56"/>
          <p:cNvPicPr preferRelativeResize="0"/>
          <p:nvPr>
            <p:ph idx="3" type="body"/>
          </p:nvPr>
        </p:nvPicPr>
        <p:blipFill rotWithShape="1">
          <a:blip r:embed="rId5">
            <a:alphaModFix/>
          </a:blip>
          <a:srcRect b="0" l="0" r="31030" t="0"/>
          <a:stretch/>
        </p:blipFill>
        <p:spPr>
          <a:xfrm>
            <a:off x="6443662" y="981075"/>
            <a:ext cx="2520950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1" name="Google Shape;1221;p56"/>
          <p:cNvSpPr txBox="1"/>
          <p:nvPr/>
        </p:nvSpPr>
        <p:spPr>
          <a:xfrm>
            <a:off x="468312" y="2565400"/>
            <a:ext cx="3598862" cy="1401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700"/>
              <a:buFont typeface="Arial"/>
              <a:buNone/>
            </a:pPr>
            <a:r>
              <a:rPr b="1" i="1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Е – </a:t>
            </a:r>
            <a:r>
              <a:rPr b="1" i="0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кинетическая   энергия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700"/>
              <a:buFont typeface="Arial"/>
              <a:buNone/>
            </a:pPr>
            <a:r>
              <a:rPr b="1" i="1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 – масса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700"/>
              <a:buFont typeface="Arial"/>
              <a:buNone/>
            </a:pPr>
            <a:r>
              <a:rPr b="1" i="1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V – </a:t>
            </a:r>
            <a:r>
              <a:rPr b="1" i="0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линейная скорость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Ǿ </a:t>
            </a:r>
            <a:r>
              <a:rPr b="1" i="0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– калибр  пули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700"/>
              <a:buFont typeface="Arial"/>
              <a:buNone/>
            </a:pPr>
            <a:r>
              <a:rPr b="1" i="0" lang="en-US" sz="17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∆ E – передача энергии (мт)</a:t>
            </a:r>
            <a:endParaRPr/>
          </a:p>
        </p:txBody>
      </p:sp>
      <p:graphicFrame>
        <p:nvGraphicFramePr>
          <p:cNvPr id="1222" name="Google Shape;1222;p56"/>
          <p:cNvGraphicFramePr/>
          <p:nvPr/>
        </p:nvGraphicFramePr>
        <p:xfrm>
          <a:off x="250825" y="4149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{47F9A5B7-A200-4C6C-A6DE-7D87D5C81C09}</a:tableStyleId>
              </a:tblPr>
              <a:tblGrid>
                <a:gridCol w="1441450"/>
                <a:gridCol w="1223950"/>
                <a:gridCol w="1223950"/>
                <a:gridCol w="1152525"/>
                <a:gridCol w="1223950"/>
                <a:gridCol w="1295400"/>
                <a:gridCol w="1152525"/>
              </a:tblGrid>
              <a:tr h="5032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Оружие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Ǿ(мм)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 (г)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V(м/с)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 (МДж)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∆ Eмт (%)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∆ Eк (%)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ПСМ(р)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150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0,02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ПМ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6,1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315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0,3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60-70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90-100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АК-47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7,62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9,7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710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2,5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9-15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35-50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АК-74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5,45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3,6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40-45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60-90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6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М16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5,56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3,6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1,8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40-45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60-90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plit/>
  </p:transition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6" name="Shape 1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1111111" id="1227" name="Google Shape;1227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27312" y="5157787"/>
            <a:ext cx="3024187" cy="15446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амер" id="1228" name="Google Shape;1228;p57"/>
          <p:cNvPicPr preferRelativeResize="0"/>
          <p:nvPr/>
        </p:nvPicPr>
        <p:blipFill rotWithShape="1">
          <a:blip r:embed="rId5">
            <a:alphaModFix/>
          </a:blip>
          <a:srcRect b="0" l="0" r="53015" t="0"/>
          <a:stretch/>
        </p:blipFill>
        <p:spPr>
          <a:xfrm>
            <a:off x="2627312" y="3429000"/>
            <a:ext cx="3024187" cy="1543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амер" id="1229" name="Google Shape;1229;p57"/>
          <p:cNvPicPr preferRelativeResize="0"/>
          <p:nvPr/>
        </p:nvPicPr>
        <p:blipFill rotWithShape="1">
          <a:blip r:embed="rId5">
            <a:alphaModFix/>
          </a:blip>
          <a:srcRect b="0" l="51579" r="1434" t="0"/>
          <a:stretch/>
        </p:blipFill>
        <p:spPr>
          <a:xfrm>
            <a:off x="6011862" y="3429000"/>
            <a:ext cx="2987675" cy="1544637"/>
          </a:xfrm>
          <a:prstGeom prst="rect">
            <a:avLst/>
          </a:prstGeom>
          <a:noFill/>
          <a:ln>
            <a:noFill/>
          </a:ln>
        </p:spPr>
      </p:pic>
      <p:sp>
        <p:nvSpPr>
          <p:cNvPr id="1230" name="Google Shape;1230;p57"/>
          <p:cNvSpPr txBox="1"/>
          <p:nvPr/>
        </p:nvSpPr>
        <p:spPr>
          <a:xfrm>
            <a:off x="152400" y="44450"/>
            <a:ext cx="8855075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КОНСТРУКТИВНЫЕ ОСОБЕННОСТИ И БАЛЛИСТИЧЕСКИЕ СВОЙСТВА СОВРЕМЕННЫХ РАНЯЩИХ СНАРЯДОВ</a:t>
            </a:r>
            <a:endParaRPr/>
          </a:p>
        </p:txBody>
      </p:sp>
      <p:sp>
        <p:nvSpPr>
          <p:cNvPr id="1231" name="Google Shape;1231;p57"/>
          <p:cNvSpPr txBox="1"/>
          <p:nvPr/>
        </p:nvSpPr>
        <p:spPr>
          <a:xfrm>
            <a:off x="3059112" y="2924175"/>
            <a:ext cx="5329237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Феномен «кувыркания» пули</a:t>
            </a:r>
            <a:endParaRPr/>
          </a:p>
        </p:txBody>
      </p:sp>
      <p:sp>
        <p:nvSpPr>
          <p:cNvPr id="1232" name="Google Shape;1232;p57"/>
          <p:cNvSpPr txBox="1"/>
          <p:nvPr/>
        </p:nvSpPr>
        <p:spPr>
          <a:xfrm>
            <a:off x="6011862" y="5300662"/>
            <a:ext cx="2160587" cy="83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Фрагментация ранящего снаряда</a:t>
            </a:r>
            <a:endParaRPr/>
          </a:p>
        </p:txBody>
      </p:sp>
      <p:sp>
        <p:nvSpPr>
          <p:cNvPr id="1233" name="Google Shape;1233;p57"/>
          <p:cNvSpPr txBox="1"/>
          <p:nvPr/>
        </p:nvSpPr>
        <p:spPr>
          <a:xfrm>
            <a:off x="6840537" y="6613525"/>
            <a:ext cx="2303462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CC"/>
              </a:buClr>
              <a:buSzPts val="1000"/>
              <a:buFont typeface="Times New Roman"/>
              <a:buNone/>
            </a:pPr>
            <a:r>
              <a:rPr b="0" i="0" lang="en-US" sz="1000" u="none">
                <a:solidFill>
                  <a:srgbClr val="FFFF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Designed by Y. Zarutskyi</a:t>
            </a:r>
            <a:endParaRPr/>
          </a:p>
        </p:txBody>
      </p:sp>
      <p:graphicFrame>
        <p:nvGraphicFramePr>
          <p:cNvPr id="1234" name="Google Shape;1234;p57"/>
          <p:cNvGraphicFramePr/>
          <p:nvPr/>
        </p:nvGraphicFramePr>
        <p:xfrm>
          <a:off x="2843212" y="908050"/>
          <a:ext cx="5940425" cy="1876425"/>
        </p:xfrm>
        <a:graphic>
          <a:graphicData uri="http://schemas.openxmlformats.org/presentationml/2006/ole">
            <mc:AlternateContent>
              <mc:Choice Requires="v">
                <p:oleObj r:id="rId6" imgH="1876425" imgW="5940425" spid="_x0000_s1">
                  <p:embed/>
                </p:oleObj>
              </mc:Choice>
              <mc:Fallback>
                <p:oleObj r:id="rId7" imgH="1876425" imgW="5940425">
                  <p:embed/>
                  <p:pic>
                    <p:nvPicPr>
                      <p:cNvPr id="1234" name="Google Shape;1234;p57"/>
                      <p:cNvPicPr preferRelativeResize="0"/>
                      <p:nvPr/>
                    </p:nvPicPr>
                    <p:blipFill rotWithShape="1">
                      <a:blip r:embed="rId8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2843212" y="908050"/>
                        <a:ext cx="5940425" cy="187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5" name="Google Shape;1235;p57"/>
          <p:cNvGraphicFramePr/>
          <p:nvPr/>
        </p:nvGraphicFramePr>
        <p:xfrm>
          <a:off x="200025" y="981075"/>
          <a:ext cx="2063750" cy="609600"/>
        </p:xfrm>
        <a:graphic>
          <a:graphicData uri="http://schemas.openxmlformats.org/presentationml/2006/ole">
            <mc:AlternateContent>
              <mc:Choice Requires="v">
                <p:oleObj r:id="rId9" imgH="609600" imgW="2063750" spid="_x0000_s2">
                  <p:embed/>
                </p:oleObj>
              </mc:Choice>
              <mc:Fallback>
                <p:oleObj r:id="rId10" imgH="609600" imgW="2063750">
                  <p:embed/>
                  <p:pic>
                    <p:nvPicPr>
                      <p:cNvPr id="1235" name="Google Shape;1235;p57"/>
                      <p:cNvPicPr preferRelativeResize="0"/>
                      <p:nvPr>
                        <p:ph idx="4294967295" type="body"/>
                      </p:nvPr>
                    </p:nvPicPr>
                    <p:blipFill rotWithShape="1">
                      <a:blip r:embed="rId11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200025" y="981075"/>
                        <a:ext cx="206375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6" name="Google Shape;1236;p57"/>
          <p:cNvGraphicFramePr/>
          <p:nvPr/>
        </p:nvGraphicFramePr>
        <p:xfrm>
          <a:off x="193675" y="2174875"/>
          <a:ext cx="2063750" cy="563562"/>
        </p:xfrm>
        <a:graphic>
          <a:graphicData uri="http://schemas.openxmlformats.org/presentationml/2006/ole">
            <mc:AlternateContent>
              <mc:Choice Requires="v">
                <p:oleObj r:id="rId12" imgH="563562" imgW="2063750" spid="_x0000_s3">
                  <p:embed/>
                </p:oleObj>
              </mc:Choice>
              <mc:Fallback>
                <p:oleObj r:id="rId13" imgH="563562" imgW="2063750">
                  <p:embed/>
                  <p:pic>
                    <p:nvPicPr>
                      <p:cNvPr id="1236" name="Google Shape;1236;p57"/>
                      <p:cNvPicPr preferRelativeResize="0"/>
                      <p:nvPr>
                        <p:ph idx="4294967295" type="body"/>
                      </p:nvPr>
                    </p:nvPicPr>
                    <p:blipFill rotWithShape="1">
                      <a:blip r:embed="rId14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193675" y="2174875"/>
                        <a:ext cx="2063750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7" name="Google Shape;1237;p57"/>
          <p:cNvGraphicFramePr/>
          <p:nvPr/>
        </p:nvGraphicFramePr>
        <p:xfrm>
          <a:off x="185737" y="3430587"/>
          <a:ext cx="2063750" cy="582612"/>
        </p:xfrm>
        <a:graphic>
          <a:graphicData uri="http://schemas.openxmlformats.org/presentationml/2006/ole">
            <mc:AlternateContent>
              <mc:Choice Requires="v">
                <p:oleObj r:id="rId15" imgH="582612" imgW="2063750" spid="_x0000_s4">
                  <p:embed/>
                </p:oleObj>
              </mc:Choice>
              <mc:Fallback>
                <p:oleObj r:id="rId16" imgH="582612" imgW="2063750">
                  <p:embed/>
                  <p:pic>
                    <p:nvPicPr>
                      <p:cNvPr id="1237" name="Google Shape;1237;p57"/>
                      <p:cNvPicPr preferRelativeResize="0"/>
                      <p:nvPr>
                        <p:ph idx="4294967295" type="body"/>
                      </p:nvPr>
                    </p:nvPicPr>
                    <p:blipFill rotWithShape="1">
                      <a:blip r:embed="rId17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185737" y="3430587"/>
                        <a:ext cx="2063750" cy="58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8" name="Google Shape;1238;p57"/>
          <p:cNvGraphicFramePr/>
          <p:nvPr/>
        </p:nvGraphicFramePr>
        <p:xfrm>
          <a:off x="207962" y="4679950"/>
          <a:ext cx="2063750" cy="719137"/>
        </p:xfrm>
        <a:graphic>
          <a:graphicData uri="http://schemas.openxmlformats.org/presentationml/2006/ole">
            <mc:AlternateContent>
              <mc:Choice Requires="v">
                <p:oleObj r:id="rId18" imgH="719137" imgW="2063750" spid="_x0000_s5">
                  <p:embed/>
                </p:oleObj>
              </mc:Choice>
              <mc:Fallback>
                <p:oleObj r:id="rId19" imgH="719137" imgW="2063750">
                  <p:embed/>
                  <p:pic>
                    <p:nvPicPr>
                      <p:cNvPr id="1238" name="Google Shape;1238;p57"/>
                      <p:cNvPicPr preferRelativeResize="0"/>
                      <p:nvPr>
                        <p:ph idx="4294967295" type="body"/>
                      </p:nvPr>
                    </p:nvPicPr>
                    <p:blipFill rotWithShape="1">
                      <a:blip r:embed="rId20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207962" y="4679950"/>
                        <a:ext cx="2063750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9" name="Google Shape;1239;p57"/>
          <p:cNvSpPr/>
          <p:nvPr/>
        </p:nvSpPr>
        <p:spPr>
          <a:xfrm>
            <a:off x="812800" y="3671887"/>
            <a:ext cx="71437" cy="71437"/>
          </a:xfrm>
          <a:prstGeom prst="ellipse">
            <a:avLst/>
          </a:prstGeom>
          <a:solidFill>
            <a:srgbClr val="00FF00"/>
          </a:solidFill>
          <a:ln cap="flat" cmpd="sng" w="9525">
            <a:solidFill>
              <a:srgbClr val="00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0" name="Google Shape;1240;p57"/>
          <p:cNvSpPr/>
          <p:nvPr/>
        </p:nvSpPr>
        <p:spPr>
          <a:xfrm>
            <a:off x="681037" y="2424112"/>
            <a:ext cx="71437" cy="71437"/>
          </a:xfrm>
          <a:prstGeom prst="ellipse">
            <a:avLst/>
          </a:prstGeom>
          <a:solidFill>
            <a:srgbClr val="00FF00"/>
          </a:solidFill>
          <a:ln cap="flat" cmpd="sng" w="9525">
            <a:solidFill>
              <a:srgbClr val="00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1" name="Google Shape;1241;p57"/>
          <p:cNvSpPr/>
          <p:nvPr/>
        </p:nvSpPr>
        <p:spPr>
          <a:xfrm>
            <a:off x="928687" y="1239837"/>
            <a:ext cx="71437" cy="71437"/>
          </a:xfrm>
          <a:prstGeom prst="ellipse">
            <a:avLst/>
          </a:prstGeom>
          <a:solidFill>
            <a:srgbClr val="00FF00"/>
          </a:solidFill>
          <a:ln cap="flat" cmpd="sng" w="9525">
            <a:solidFill>
              <a:srgbClr val="00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2" name="Google Shape;1242;p57"/>
          <p:cNvSpPr/>
          <p:nvPr/>
        </p:nvSpPr>
        <p:spPr>
          <a:xfrm>
            <a:off x="1349375" y="5003800"/>
            <a:ext cx="71437" cy="71437"/>
          </a:xfrm>
          <a:prstGeom prst="ellipse">
            <a:avLst/>
          </a:prstGeom>
          <a:solidFill>
            <a:srgbClr val="00FF00"/>
          </a:solidFill>
          <a:ln cap="flat" cmpd="sng" w="9525">
            <a:solidFill>
              <a:srgbClr val="00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3" name="Google Shape;1243;p57"/>
          <p:cNvSpPr txBox="1"/>
          <p:nvPr/>
        </p:nvSpPr>
        <p:spPr>
          <a:xfrm>
            <a:off x="0" y="1601787"/>
            <a:ext cx="2484437" cy="284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5,56-им  М193 (США)</a:t>
            </a:r>
            <a:endParaRPr/>
          </a:p>
        </p:txBody>
      </p:sp>
      <p:sp>
        <p:nvSpPr>
          <p:cNvPr id="1244" name="Google Shape;1244;p57"/>
          <p:cNvSpPr txBox="1"/>
          <p:nvPr/>
        </p:nvSpPr>
        <p:spPr>
          <a:xfrm>
            <a:off x="257175" y="2722562"/>
            <a:ext cx="2339975" cy="347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5,56-мм  М855 (США)</a:t>
            </a:r>
            <a:endParaRPr/>
          </a:p>
        </p:txBody>
      </p:sp>
      <p:sp>
        <p:nvSpPr>
          <p:cNvPr id="1245" name="Google Shape;1245;p57"/>
          <p:cNvSpPr txBox="1"/>
          <p:nvPr/>
        </p:nvSpPr>
        <p:spPr>
          <a:xfrm>
            <a:off x="293687" y="3994150"/>
            <a:ext cx="2089150" cy="347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5,45-мм  7Н6 (СССР)</a:t>
            </a:r>
            <a:endParaRPr/>
          </a:p>
        </p:txBody>
      </p:sp>
      <p:sp>
        <p:nvSpPr>
          <p:cNvPr id="1246" name="Google Shape;1246;p57"/>
          <p:cNvSpPr txBox="1"/>
          <p:nvPr/>
        </p:nvSpPr>
        <p:spPr>
          <a:xfrm>
            <a:off x="179387" y="5489575"/>
            <a:ext cx="2232025" cy="347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7,62-мм  1943 г. (СССР)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1" name="Shape 1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" name="Google Shape;1252;p58"/>
          <p:cNvSpPr txBox="1"/>
          <p:nvPr>
            <p:ph type="ctrTitle"/>
          </p:nvPr>
        </p:nvSpPr>
        <p:spPr>
          <a:xfrm>
            <a:off x="-252412" y="188912"/>
            <a:ext cx="9610725" cy="288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СОВРЕМЕННАЯ БОЕВАЯ ХИРУРГИЧЕСКАЯ ТРАВМА</a:t>
            </a:r>
            <a:endParaRPr/>
          </a:p>
        </p:txBody>
      </p:sp>
      <p:sp>
        <p:nvSpPr>
          <p:cNvPr id="1253" name="Google Shape;1253;p58"/>
          <p:cNvSpPr txBox="1"/>
          <p:nvPr/>
        </p:nvSpPr>
        <p:spPr>
          <a:xfrm>
            <a:off x="4911725" y="6042025"/>
            <a:ext cx="2755900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4" name="Google Shape;1254;p58"/>
          <p:cNvSpPr txBox="1"/>
          <p:nvPr/>
        </p:nvSpPr>
        <p:spPr>
          <a:xfrm>
            <a:off x="735012" y="6591300"/>
            <a:ext cx="1820862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5" name="Google Shape;1255;p58"/>
          <p:cNvSpPr txBox="1"/>
          <p:nvPr/>
        </p:nvSpPr>
        <p:spPr>
          <a:xfrm>
            <a:off x="85725" y="763587"/>
            <a:ext cx="5256212" cy="2841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609850" lvl="0" marL="27876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скорость пули: </a:t>
            </a:r>
            <a:endParaRPr/>
          </a:p>
          <a:p>
            <a:pPr indent="-2609850" lvl="0" marL="278765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100 - 200 м/с (резина)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слепые ранения</a:t>
            </a:r>
            <a:endParaRPr/>
          </a:p>
          <a:p>
            <a:pPr indent="-2609850" lvl="0" marL="2787650" marR="0" rt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300 - 400 м/с (9мм)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2609850" lvl="0" marL="2787650" marR="0" rt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650 – 750 м/с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7,62мм)        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3- 4</a:t>
            </a:r>
            <a:endParaRPr b="0" i="1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09850" lvl="0" marL="2787650" marR="0" rt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750 -1000 м/с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5,45мм)         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8-12</a:t>
            </a:r>
            <a:endParaRPr b="0" i="1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609850" lvl="0" marL="2787650" marR="0" rt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1000-1500 м/с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5,56мм)         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 – 8</a:t>
            </a:r>
            <a:endParaRPr/>
          </a:p>
          <a:p>
            <a:pPr indent="-2609850" lvl="0" marL="2787650" marR="0" rt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EFF412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3000-8000 м/с</a:t>
            </a: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b="0" i="0" lang="en-US" sz="2000" u="none">
                <a:solidFill>
                  <a:srgbClr val="EFF41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5,56мм)          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8 - 10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Ball2" id="1256" name="Google Shape;1256;p58"/>
          <p:cNvPicPr preferRelativeResize="0"/>
          <p:nvPr/>
        </p:nvPicPr>
        <p:blipFill rotWithShape="1">
          <a:blip r:embed="rId3">
            <a:alphaModFix/>
          </a:blip>
          <a:srcRect b="0" l="6815" r="0" t="0"/>
          <a:stretch/>
        </p:blipFill>
        <p:spPr>
          <a:xfrm>
            <a:off x="127000" y="3725862"/>
            <a:ext cx="4427537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20" id="1257" name="Google Shape;1257;p58"/>
          <p:cNvPicPr preferRelativeResize="0"/>
          <p:nvPr/>
        </p:nvPicPr>
        <p:blipFill rotWithShape="1">
          <a:blip r:embed="rId4">
            <a:alphaModFix/>
          </a:blip>
          <a:srcRect b="3227" l="0" r="0" t="10438"/>
          <a:stretch/>
        </p:blipFill>
        <p:spPr>
          <a:xfrm>
            <a:off x="5254625" y="836612"/>
            <a:ext cx="3889375" cy="23764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Абакан-выходное" id="1258" name="Google Shape;1258;p5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92725" y="3716337"/>
            <a:ext cx="3851275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9" name="Google Shape;1259;p58"/>
          <p:cNvSpPr txBox="1"/>
          <p:nvPr/>
        </p:nvSpPr>
        <p:spPr>
          <a:xfrm>
            <a:off x="827087" y="6237287"/>
            <a:ext cx="2511425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автомат Никонова</a:t>
            </a:r>
            <a:endParaRPr/>
          </a:p>
        </p:txBody>
      </p:sp>
      <p:sp>
        <p:nvSpPr>
          <p:cNvPr id="1260" name="Google Shape;1260;p58"/>
          <p:cNvSpPr txBox="1"/>
          <p:nvPr/>
        </p:nvSpPr>
        <p:spPr>
          <a:xfrm>
            <a:off x="5940425" y="3208337"/>
            <a:ext cx="2522537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винтовка М – 16А2</a:t>
            </a:r>
            <a:endParaRPr/>
          </a:p>
        </p:txBody>
      </p:sp>
      <p:sp>
        <p:nvSpPr>
          <p:cNvPr id="1261" name="Google Shape;1261;p58"/>
          <p:cNvSpPr txBox="1"/>
          <p:nvPr/>
        </p:nvSpPr>
        <p:spPr>
          <a:xfrm>
            <a:off x="5376862" y="6200775"/>
            <a:ext cx="3744912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автомат АК – 74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5" name="Shape 1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6" name="Google Shape;1266;p59"/>
          <p:cNvSpPr txBox="1"/>
          <p:nvPr/>
        </p:nvSpPr>
        <p:spPr>
          <a:xfrm>
            <a:off x="0" y="-242887"/>
            <a:ext cx="4859337" cy="38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t/>
            </a:r>
            <a:endParaRPr b="0" i="0" sz="16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відміну від звичайних ран, для яких характерні дві зони ушкодження, для вогнепальних ран характерна наявність трьох зон ушкодження: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зона – безпосередньо рановий канал (може містити кулю, сторонні предмети, обривки некротизованих тканин, вилиту кров, бактерії);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зона – зона прямого травматичного ушкодження (виникає під впливом кінетичної енергії, переданої від кулі містить нежиттєздатні тканини, просочені кров’ю);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зона – зона молекулярного струсу (ділянка із ушкодженими клітинними структурами і метаболізмом тканин, що при зниженні перфузії та оксигенації тканин некротизується);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Окрім цього, типовим для цього типу ран є: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♦ складний анатомічний характер ушкоджень: внаслідок зміни напряму руху в тканинах рановий канал набуває складної конфігурації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♦ високий ступінь інфікування: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вогнепальна рана, забруднена маслом і кіптявою від предмета, що ранить, обривками одягу;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r>
              <a:rPr b="0" i="0" lang="en-US" sz="16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наявність некротичних тканин, невеликий розмір вхідного отвору і глибокий рановий канал утруднюють доступ кисню, створюють передумови для розвитку інфекції, в тому числі й анаеробної;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pic>
        <p:nvPicPr>
          <p:cNvPr id="1267" name="Google Shape;1267;p5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06937" y="4797425"/>
            <a:ext cx="4545012" cy="16557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Documents and Settings\Андрей\Рабочий стол\ЛЕКЦ11_рани_2010\фото\вогнеп_рана_схема.jpg" id="1268" name="Google Shape;1268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8625" y="561975"/>
            <a:ext cx="2879725" cy="38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3" name="Shape 1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4" name="Google Shape;1274;p60"/>
          <p:cNvSpPr txBox="1"/>
          <p:nvPr/>
        </p:nvSpPr>
        <p:spPr>
          <a:xfrm>
            <a:off x="1524000" y="1287462"/>
            <a:ext cx="2667000" cy="4876800"/>
          </a:xfrm>
          <a:prstGeom prst="rect">
            <a:avLst/>
          </a:prstGeom>
          <a:solidFill>
            <a:srgbClr val="0000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275" name="Google Shape;1275;p60"/>
          <p:cNvGrpSpPr/>
          <p:nvPr/>
        </p:nvGrpSpPr>
        <p:grpSpPr>
          <a:xfrm>
            <a:off x="1504950" y="1287462"/>
            <a:ext cx="2668587" cy="4884737"/>
            <a:chOff x="816" y="528"/>
            <a:chExt cx="1681" cy="3077"/>
          </a:xfrm>
        </p:grpSpPr>
        <p:graphicFrame>
          <p:nvGraphicFramePr>
            <p:cNvPr id="1276" name="Google Shape;1276;p60"/>
            <p:cNvGraphicFramePr/>
            <p:nvPr/>
          </p:nvGraphicFramePr>
          <p:xfrm>
            <a:off x="816" y="528"/>
            <a:ext cx="1681" cy="3077"/>
          </p:xfrm>
          <a:graphic>
            <a:graphicData uri="http://schemas.openxmlformats.org/presentationml/2006/ole">
              <mc:AlternateContent>
                <mc:Choice Requires="v">
                  <p:oleObj r:id="rId4" imgH="3077" imgW="1681" spid="_x0000_s1">
                    <p:embed/>
                  </p:oleObj>
                </mc:Choice>
                <mc:Fallback>
                  <p:oleObj r:id="rId5" imgH="3077" imgW="1681">
                    <p:embed/>
                    <p:pic>
                      <p:nvPicPr>
                        <p:cNvPr id="1276" name="Google Shape;1276;p60"/>
                        <p:cNvPicPr preferRelativeResize="0"/>
                        <p:nvPr/>
                      </p:nvPicPr>
                      <p:blipFill rotWithShape="1">
                        <a:blip r:embed="rId6">
                          <a:alphaModFix/>
                        </a:blip>
                        <a:srcRect b="0" l="0" r="0" t="0"/>
                        <a:stretch/>
                      </p:blipFill>
                      <p:spPr>
                        <a:xfrm>
                          <a:off x="816" y="528"/>
                          <a:ext cx="1681" cy="30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77" name="Google Shape;1277;p60"/>
            <p:cNvSpPr txBox="1"/>
            <p:nvPr/>
          </p:nvSpPr>
          <p:spPr>
            <a:xfrm>
              <a:off x="1008" y="1920"/>
              <a:ext cx="1392" cy="864"/>
            </a:xfrm>
            <a:prstGeom prst="rect">
              <a:avLst/>
            </a:prstGeom>
            <a:solidFill>
              <a:srgbClr val="3333C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1278" name="Google Shape;1278;p60"/>
            <p:cNvCxnSpPr/>
            <p:nvPr/>
          </p:nvCxnSpPr>
          <p:spPr>
            <a:xfrm>
              <a:off x="1188" y="1920"/>
              <a:ext cx="84" cy="912"/>
            </a:xfrm>
            <a:prstGeom prst="straightConnector1">
              <a:avLst/>
            </a:prstGeom>
            <a:noFill/>
            <a:ln cap="flat" cmpd="sng" w="38100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279" name="Google Shape;1279;p60"/>
            <p:cNvCxnSpPr/>
            <p:nvPr/>
          </p:nvCxnSpPr>
          <p:spPr>
            <a:xfrm flipH="1">
              <a:off x="2208" y="1920"/>
              <a:ext cx="144" cy="864"/>
            </a:xfrm>
            <a:prstGeom prst="straightConnector1">
              <a:avLst/>
            </a:prstGeom>
            <a:noFill/>
            <a:ln cap="flat" cmpd="sng" w="38100">
              <a:solidFill>
                <a:schemeClr val="lt1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</p:grpSp>
      <p:graphicFrame>
        <p:nvGraphicFramePr>
          <p:cNvPr id="1280" name="Google Shape;1280;p60"/>
          <p:cNvGraphicFramePr/>
          <p:nvPr/>
        </p:nvGraphicFramePr>
        <p:xfrm>
          <a:off x="1504950" y="1287462"/>
          <a:ext cx="2668587" cy="4884737"/>
        </p:xfrm>
        <a:graphic>
          <a:graphicData uri="http://schemas.openxmlformats.org/presentationml/2006/ole">
            <mc:AlternateContent>
              <mc:Choice Requires="v">
                <p:oleObj r:id="rId7" imgH="4884737" imgW="2668587" spid="_x0000_s2">
                  <p:embed/>
                </p:oleObj>
              </mc:Choice>
              <mc:Fallback>
                <p:oleObj r:id="rId8" imgH="4884737" imgW="2668587">
                  <p:embed/>
                  <p:pic>
                    <p:nvPicPr>
                      <p:cNvPr id="1280" name="Google Shape;1280;p60"/>
                      <p:cNvPicPr preferRelativeResize="0"/>
                      <p:nvPr/>
                    </p:nvPicPr>
                    <p:blipFill rotWithShape="1">
                      <a:blip r:embed="rId9">
                        <a:alphaModFix/>
                      </a:blip>
                      <a:srcRect b="0" l="0" r="0" t="0"/>
                      <a:stretch/>
                    </p:blipFill>
                    <p:spPr>
                      <a:xfrm>
                        <a:off x="1504950" y="1287462"/>
                        <a:ext cx="2668587" cy="4884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1" name="Google Shape;1281;p60"/>
          <p:cNvGraphicFramePr/>
          <p:nvPr/>
        </p:nvGraphicFramePr>
        <p:xfrm>
          <a:off x="2057400" y="2811462"/>
          <a:ext cx="2133600" cy="2590800"/>
        </p:xfrm>
        <a:graphic>
          <a:graphicData uri="http://schemas.openxmlformats.org/presentationml/2006/ole">
            <mc:AlternateContent>
              <mc:Choice Requires="v">
                <p:oleObj r:id="rId10" imgH="2590800" imgW="2133600" spid="_x0000_s3">
                  <p:embed/>
                </p:oleObj>
              </mc:Choice>
              <mc:Fallback>
                <p:oleObj r:id="rId11" imgH="2590800" imgW="2133600">
                  <p:embed/>
                  <p:pic>
                    <p:nvPicPr>
                      <p:cNvPr id="1281" name="Google Shape;1281;p60"/>
                      <p:cNvPicPr preferRelativeResize="0"/>
                      <p:nvPr/>
                    </p:nvPicPr>
                    <p:blipFill rotWithShape="1">
                      <a:blip r:embed="rId12">
                        <a:alphaModFix/>
                      </a:blip>
                      <a:srcRect b="10000" l="19812" r="0" t="33332"/>
                      <a:stretch/>
                    </p:blipFill>
                    <p:spPr>
                      <a:xfrm>
                        <a:off x="2057400" y="2811462"/>
                        <a:ext cx="2133600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82" name="Google Shape;1282;p60"/>
          <p:cNvSpPr txBox="1"/>
          <p:nvPr/>
        </p:nvSpPr>
        <p:spPr>
          <a:xfrm>
            <a:off x="5741987" y="2209800"/>
            <a:ext cx="2868612" cy="1196975"/>
          </a:xfrm>
          <a:prstGeom prst="rect">
            <a:avLst/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FFCC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зона первичного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FFCC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травматического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FFCC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некроза</a:t>
            </a:r>
            <a:endParaRPr/>
          </a:p>
        </p:txBody>
      </p:sp>
      <p:sp>
        <p:nvSpPr>
          <p:cNvPr id="1283" name="Google Shape;1283;p60"/>
          <p:cNvSpPr txBox="1"/>
          <p:nvPr/>
        </p:nvSpPr>
        <p:spPr>
          <a:xfrm>
            <a:off x="5486400" y="5143500"/>
            <a:ext cx="3581400" cy="15621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00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зона молекулярного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00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сотрясения или микроциркуляторных расстройств</a:t>
            </a:r>
            <a:endParaRPr/>
          </a:p>
        </p:txBody>
      </p:sp>
      <p:sp>
        <p:nvSpPr>
          <p:cNvPr id="1284" name="Google Shape;1284;p60"/>
          <p:cNvSpPr txBox="1"/>
          <p:nvPr/>
        </p:nvSpPr>
        <p:spPr>
          <a:xfrm>
            <a:off x="0" y="120650"/>
            <a:ext cx="91440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МЕХАНОГЕНЕЗ ОГНЕСТРЕЛЬНЫХ ПОВРЕЖДЕНИЙ</a:t>
            </a:r>
            <a:endParaRPr/>
          </a:p>
        </p:txBody>
      </p:sp>
      <p:sp>
        <p:nvSpPr>
          <p:cNvPr id="1285" name="Google Shape;1285;p60"/>
          <p:cNvSpPr/>
          <p:nvPr/>
        </p:nvSpPr>
        <p:spPr>
          <a:xfrm>
            <a:off x="228600" y="4068762"/>
            <a:ext cx="762000" cy="228600"/>
          </a:xfrm>
          <a:prstGeom prst="homePlate">
            <a:avLst>
              <a:gd fmla="val 14850" name="adj"/>
            </a:avLst>
          </a:prstGeom>
          <a:solidFill>
            <a:srgbClr val="FF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6" name="Google Shape;1286;p60"/>
          <p:cNvSpPr/>
          <p:nvPr/>
        </p:nvSpPr>
        <p:spPr>
          <a:xfrm>
            <a:off x="1581150" y="4068762"/>
            <a:ext cx="762000" cy="228600"/>
          </a:xfrm>
          <a:prstGeom prst="homePlate">
            <a:avLst>
              <a:gd fmla="val 14850" name="adj"/>
            </a:avLst>
          </a:prstGeom>
          <a:solidFill>
            <a:srgbClr val="FF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7" name="Google Shape;1287;p60"/>
          <p:cNvSpPr/>
          <p:nvPr/>
        </p:nvSpPr>
        <p:spPr>
          <a:xfrm>
            <a:off x="6705600" y="4068762"/>
            <a:ext cx="762000" cy="228600"/>
          </a:xfrm>
          <a:prstGeom prst="homePlate">
            <a:avLst>
              <a:gd fmla="val 14850" name="adj"/>
            </a:avLst>
          </a:prstGeom>
          <a:solidFill>
            <a:srgbClr val="FF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8" name="Google Shape;1288;p60"/>
          <p:cNvSpPr/>
          <p:nvPr/>
        </p:nvSpPr>
        <p:spPr>
          <a:xfrm>
            <a:off x="7772400" y="4068762"/>
            <a:ext cx="762000" cy="228600"/>
          </a:xfrm>
          <a:prstGeom prst="homePlate">
            <a:avLst>
              <a:gd fmla="val 14850" name="adj"/>
            </a:avLst>
          </a:prstGeom>
          <a:solidFill>
            <a:srgbClr val="FFCC00"/>
          </a:soli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289" name="Google Shape;1289;p60"/>
          <p:cNvGrpSpPr/>
          <p:nvPr/>
        </p:nvGrpSpPr>
        <p:grpSpPr>
          <a:xfrm>
            <a:off x="2647950" y="3916362"/>
            <a:ext cx="955483" cy="504545"/>
            <a:chOff x="1488" y="1872"/>
            <a:chExt cx="602" cy="318"/>
          </a:xfrm>
        </p:grpSpPr>
        <p:sp>
          <p:nvSpPr>
            <p:cNvPr id="1290" name="Google Shape;1290;p60"/>
            <p:cNvSpPr/>
            <p:nvPr/>
          </p:nvSpPr>
          <p:spPr>
            <a:xfrm>
              <a:off x="1488" y="1968"/>
              <a:ext cx="480" cy="144"/>
            </a:xfrm>
            <a:prstGeom prst="homePlate">
              <a:avLst>
                <a:gd fmla="val 14850" name="adj"/>
              </a:avLst>
            </a:prstGeom>
            <a:solidFill>
              <a:srgbClr val="FFCC00"/>
            </a:solidFill>
            <a:ln cap="flat" cmpd="sng" w="952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1291" name="Google Shape;1291;p60"/>
            <p:cNvGrpSpPr/>
            <p:nvPr/>
          </p:nvGrpSpPr>
          <p:grpSpPr>
            <a:xfrm>
              <a:off x="1765" y="1872"/>
              <a:ext cx="325" cy="318"/>
              <a:chOff x="3445" y="768"/>
              <a:chExt cx="325" cy="318"/>
            </a:xfrm>
          </p:grpSpPr>
          <p:cxnSp>
            <p:nvCxnSpPr>
              <p:cNvPr id="1292" name="Google Shape;1292;p60"/>
              <p:cNvCxnSpPr/>
              <p:nvPr/>
            </p:nvCxnSpPr>
            <p:spPr>
              <a:xfrm>
                <a:off x="3600" y="768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293" name="Google Shape;1293;p60"/>
              <p:cNvCxnSpPr/>
              <p:nvPr/>
            </p:nvCxnSpPr>
            <p:spPr>
              <a:xfrm rot="4800000">
                <a:off x="3456" y="864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294" name="Google Shape;1294;p60"/>
              <p:cNvCxnSpPr/>
              <p:nvPr/>
            </p:nvCxnSpPr>
            <p:spPr>
              <a:xfrm rot="2700000">
                <a:off x="3504" y="912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295" name="Google Shape;1295;p60"/>
              <p:cNvCxnSpPr/>
              <p:nvPr/>
            </p:nvCxnSpPr>
            <p:spPr>
              <a:xfrm rot="7140000">
                <a:off x="3600" y="816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</p:grpSp>
      </p:grpSp>
      <p:grpSp>
        <p:nvGrpSpPr>
          <p:cNvPr id="1296" name="Google Shape;1296;p60"/>
          <p:cNvGrpSpPr/>
          <p:nvPr/>
        </p:nvGrpSpPr>
        <p:grpSpPr>
          <a:xfrm>
            <a:off x="3153055" y="3668053"/>
            <a:ext cx="1057655" cy="981454"/>
            <a:chOff x="1986" y="1716"/>
            <a:chExt cx="666" cy="618"/>
          </a:xfrm>
        </p:grpSpPr>
        <p:sp>
          <p:nvSpPr>
            <p:cNvPr id="1297" name="Google Shape;1297;p60"/>
            <p:cNvSpPr/>
            <p:nvPr/>
          </p:nvSpPr>
          <p:spPr>
            <a:xfrm>
              <a:off x="2160" y="1968"/>
              <a:ext cx="480" cy="144"/>
            </a:xfrm>
            <a:prstGeom prst="homePlate">
              <a:avLst>
                <a:gd fmla="val 14850" name="adj"/>
              </a:avLst>
            </a:prstGeom>
            <a:solidFill>
              <a:srgbClr val="FFCC00"/>
            </a:solidFill>
            <a:ln cap="flat" cmpd="sng" w="952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1298" name="Google Shape;1298;p60"/>
            <p:cNvGrpSpPr/>
            <p:nvPr/>
          </p:nvGrpSpPr>
          <p:grpSpPr>
            <a:xfrm>
              <a:off x="1986" y="1716"/>
              <a:ext cx="666" cy="618"/>
              <a:chOff x="3474" y="756"/>
              <a:chExt cx="666" cy="618"/>
            </a:xfrm>
          </p:grpSpPr>
          <p:cxnSp>
            <p:nvCxnSpPr>
              <p:cNvPr id="1299" name="Google Shape;1299;p60"/>
              <p:cNvCxnSpPr/>
              <p:nvPr/>
            </p:nvCxnSpPr>
            <p:spPr>
              <a:xfrm rot="2700000">
                <a:off x="3504" y="912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0" name="Google Shape;1300;p60"/>
              <p:cNvCxnSpPr/>
              <p:nvPr/>
            </p:nvCxnSpPr>
            <p:spPr>
              <a:xfrm rot="7020000">
                <a:off x="3600" y="1008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1" name="Google Shape;1301;p60"/>
              <p:cNvCxnSpPr/>
              <p:nvPr/>
            </p:nvCxnSpPr>
            <p:spPr>
              <a:xfrm rot="3000000">
                <a:off x="3600" y="1104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2" name="Google Shape;1302;p60"/>
              <p:cNvCxnSpPr/>
              <p:nvPr/>
            </p:nvCxnSpPr>
            <p:spPr>
              <a:xfrm rot="-480000">
                <a:off x="3648" y="864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3" name="Google Shape;1303;p60"/>
              <p:cNvCxnSpPr/>
              <p:nvPr/>
            </p:nvCxnSpPr>
            <p:spPr>
              <a:xfrm rot="6060000">
                <a:off x="3984" y="768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4" name="Google Shape;1304;p60"/>
              <p:cNvCxnSpPr/>
              <p:nvPr/>
            </p:nvCxnSpPr>
            <p:spPr>
              <a:xfrm rot="5280000">
                <a:off x="3888" y="1104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5" name="Google Shape;1305;p60"/>
              <p:cNvCxnSpPr/>
              <p:nvPr/>
            </p:nvCxnSpPr>
            <p:spPr>
              <a:xfrm rot="7800000">
                <a:off x="3840" y="960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06" name="Google Shape;1306;p60"/>
              <p:cNvCxnSpPr/>
              <p:nvPr/>
            </p:nvCxnSpPr>
            <p:spPr>
              <a:xfrm rot="2700000">
                <a:off x="3936" y="1200"/>
                <a:ext cx="144" cy="144"/>
              </a:xfrm>
              <a:prstGeom prst="straightConnector1">
                <a:avLst/>
              </a:prstGeom>
              <a:noFill/>
              <a:ln cap="flat" cmpd="sng" w="76200">
                <a:solidFill>
                  <a:schemeClr val="lt1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</p:grpSp>
      </p:grpSp>
      <p:grpSp>
        <p:nvGrpSpPr>
          <p:cNvPr id="1307" name="Google Shape;1307;p60"/>
          <p:cNvGrpSpPr/>
          <p:nvPr/>
        </p:nvGrpSpPr>
        <p:grpSpPr>
          <a:xfrm>
            <a:off x="2772055" y="3287053"/>
            <a:ext cx="2485745" cy="1895854"/>
            <a:chOff x="1746" y="1476"/>
            <a:chExt cx="1566" cy="1194"/>
          </a:xfrm>
        </p:grpSpPr>
        <p:sp>
          <p:nvSpPr>
            <p:cNvPr id="1308" name="Google Shape;1308;p60"/>
            <p:cNvSpPr/>
            <p:nvPr/>
          </p:nvSpPr>
          <p:spPr>
            <a:xfrm>
              <a:off x="2832" y="1968"/>
              <a:ext cx="480" cy="144"/>
            </a:xfrm>
            <a:prstGeom prst="homePlate">
              <a:avLst>
                <a:gd fmla="val 14850" name="adj"/>
              </a:avLst>
            </a:prstGeom>
            <a:solidFill>
              <a:srgbClr val="FFCC00"/>
            </a:solidFill>
            <a:ln cap="flat" cmpd="sng" w="952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1309" name="Google Shape;1309;p60"/>
            <p:cNvGrpSpPr/>
            <p:nvPr/>
          </p:nvGrpSpPr>
          <p:grpSpPr>
            <a:xfrm>
              <a:off x="1746" y="1476"/>
              <a:ext cx="1530" cy="1194"/>
              <a:chOff x="3474" y="660"/>
              <a:chExt cx="1530" cy="1194"/>
            </a:xfrm>
          </p:grpSpPr>
          <p:grpSp>
            <p:nvGrpSpPr>
              <p:cNvPr id="1310" name="Google Shape;1310;p60"/>
              <p:cNvGrpSpPr/>
              <p:nvPr/>
            </p:nvGrpSpPr>
            <p:grpSpPr>
              <a:xfrm>
                <a:off x="3474" y="900"/>
                <a:ext cx="666" cy="618"/>
                <a:chOff x="3474" y="756"/>
                <a:chExt cx="666" cy="618"/>
              </a:xfrm>
            </p:grpSpPr>
            <p:cxnSp>
              <p:nvCxnSpPr>
                <p:cNvPr id="1311" name="Google Shape;1311;p60"/>
                <p:cNvCxnSpPr/>
                <p:nvPr/>
              </p:nvCxnSpPr>
              <p:spPr>
                <a:xfrm rot="2700000">
                  <a:off x="3504" y="912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2" name="Google Shape;1312;p60"/>
                <p:cNvCxnSpPr/>
                <p:nvPr/>
              </p:nvCxnSpPr>
              <p:spPr>
                <a:xfrm rot="7020000">
                  <a:off x="3600" y="100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3" name="Google Shape;1313;p60"/>
                <p:cNvCxnSpPr/>
                <p:nvPr/>
              </p:nvCxnSpPr>
              <p:spPr>
                <a:xfrm rot="3000000">
                  <a:off x="3600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4" name="Google Shape;1314;p60"/>
                <p:cNvCxnSpPr/>
                <p:nvPr/>
              </p:nvCxnSpPr>
              <p:spPr>
                <a:xfrm rot="-480000">
                  <a:off x="3648" y="86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5" name="Google Shape;1315;p60"/>
                <p:cNvCxnSpPr/>
                <p:nvPr/>
              </p:nvCxnSpPr>
              <p:spPr>
                <a:xfrm rot="6060000">
                  <a:off x="3984" y="76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6" name="Google Shape;1316;p60"/>
                <p:cNvCxnSpPr/>
                <p:nvPr/>
              </p:nvCxnSpPr>
              <p:spPr>
                <a:xfrm rot="5280000">
                  <a:off x="3888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7" name="Google Shape;1317;p60"/>
                <p:cNvCxnSpPr/>
                <p:nvPr/>
              </p:nvCxnSpPr>
              <p:spPr>
                <a:xfrm rot="7800000">
                  <a:off x="3840" y="96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18" name="Google Shape;1318;p60"/>
                <p:cNvCxnSpPr/>
                <p:nvPr/>
              </p:nvCxnSpPr>
              <p:spPr>
                <a:xfrm rot="2700000">
                  <a:off x="3936" y="120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</p:grpSp>
          <p:grpSp>
            <p:nvGrpSpPr>
              <p:cNvPr id="1319" name="Google Shape;1319;p60"/>
              <p:cNvGrpSpPr/>
              <p:nvPr/>
            </p:nvGrpSpPr>
            <p:grpSpPr>
              <a:xfrm>
                <a:off x="4098" y="660"/>
                <a:ext cx="666" cy="618"/>
                <a:chOff x="3474" y="756"/>
                <a:chExt cx="666" cy="618"/>
              </a:xfrm>
            </p:grpSpPr>
            <p:cxnSp>
              <p:nvCxnSpPr>
                <p:cNvPr id="1320" name="Google Shape;1320;p60"/>
                <p:cNvCxnSpPr/>
                <p:nvPr/>
              </p:nvCxnSpPr>
              <p:spPr>
                <a:xfrm rot="2700000">
                  <a:off x="3504" y="912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1" name="Google Shape;1321;p60"/>
                <p:cNvCxnSpPr/>
                <p:nvPr/>
              </p:nvCxnSpPr>
              <p:spPr>
                <a:xfrm rot="7020000">
                  <a:off x="3600" y="100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2" name="Google Shape;1322;p60"/>
                <p:cNvCxnSpPr/>
                <p:nvPr/>
              </p:nvCxnSpPr>
              <p:spPr>
                <a:xfrm rot="3000000">
                  <a:off x="3600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3" name="Google Shape;1323;p60"/>
                <p:cNvCxnSpPr/>
                <p:nvPr/>
              </p:nvCxnSpPr>
              <p:spPr>
                <a:xfrm rot="-480000">
                  <a:off x="3648" y="86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4" name="Google Shape;1324;p60"/>
                <p:cNvCxnSpPr/>
                <p:nvPr/>
              </p:nvCxnSpPr>
              <p:spPr>
                <a:xfrm rot="6060000">
                  <a:off x="3984" y="76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5" name="Google Shape;1325;p60"/>
                <p:cNvCxnSpPr/>
                <p:nvPr/>
              </p:nvCxnSpPr>
              <p:spPr>
                <a:xfrm rot="5280000">
                  <a:off x="3888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6" name="Google Shape;1326;p60"/>
                <p:cNvCxnSpPr/>
                <p:nvPr/>
              </p:nvCxnSpPr>
              <p:spPr>
                <a:xfrm rot="7800000">
                  <a:off x="3840" y="96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27" name="Google Shape;1327;p60"/>
                <p:cNvCxnSpPr/>
                <p:nvPr/>
              </p:nvCxnSpPr>
              <p:spPr>
                <a:xfrm rot="2700000">
                  <a:off x="3936" y="120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</p:grpSp>
          <p:grpSp>
            <p:nvGrpSpPr>
              <p:cNvPr id="1328" name="Google Shape;1328;p60"/>
              <p:cNvGrpSpPr/>
              <p:nvPr/>
            </p:nvGrpSpPr>
            <p:grpSpPr>
              <a:xfrm>
                <a:off x="3858" y="1044"/>
                <a:ext cx="666" cy="618"/>
                <a:chOff x="3474" y="756"/>
                <a:chExt cx="666" cy="618"/>
              </a:xfrm>
            </p:grpSpPr>
            <p:cxnSp>
              <p:nvCxnSpPr>
                <p:cNvPr id="1329" name="Google Shape;1329;p60"/>
                <p:cNvCxnSpPr/>
                <p:nvPr/>
              </p:nvCxnSpPr>
              <p:spPr>
                <a:xfrm rot="2700000">
                  <a:off x="3504" y="912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0" name="Google Shape;1330;p60"/>
                <p:cNvCxnSpPr/>
                <p:nvPr/>
              </p:nvCxnSpPr>
              <p:spPr>
                <a:xfrm rot="7020000">
                  <a:off x="3600" y="100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1" name="Google Shape;1331;p60"/>
                <p:cNvCxnSpPr/>
                <p:nvPr/>
              </p:nvCxnSpPr>
              <p:spPr>
                <a:xfrm rot="3000000">
                  <a:off x="3600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2" name="Google Shape;1332;p60"/>
                <p:cNvCxnSpPr/>
                <p:nvPr/>
              </p:nvCxnSpPr>
              <p:spPr>
                <a:xfrm rot="-480000">
                  <a:off x="3648" y="86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3" name="Google Shape;1333;p60"/>
                <p:cNvCxnSpPr/>
                <p:nvPr/>
              </p:nvCxnSpPr>
              <p:spPr>
                <a:xfrm rot="6060000">
                  <a:off x="3984" y="76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4" name="Google Shape;1334;p60"/>
                <p:cNvCxnSpPr/>
                <p:nvPr/>
              </p:nvCxnSpPr>
              <p:spPr>
                <a:xfrm rot="5280000">
                  <a:off x="3888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5" name="Google Shape;1335;p60"/>
                <p:cNvCxnSpPr/>
                <p:nvPr/>
              </p:nvCxnSpPr>
              <p:spPr>
                <a:xfrm rot="7800000">
                  <a:off x="3840" y="96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6" name="Google Shape;1336;p60"/>
                <p:cNvCxnSpPr/>
                <p:nvPr/>
              </p:nvCxnSpPr>
              <p:spPr>
                <a:xfrm rot="2700000">
                  <a:off x="3936" y="120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</p:grpSp>
          <p:grpSp>
            <p:nvGrpSpPr>
              <p:cNvPr id="1337" name="Google Shape;1337;p60"/>
              <p:cNvGrpSpPr/>
              <p:nvPr/>
            </p:nvGrpSpPr>
            <p:grpSpPr>
              <a:xfrm>
                <a:off x="4338" y="1236"/>
                <a:ext cx="666" cy="618"/>
                <a:chOff x="3474" y="756"/>
                <a:chExt cx="666" cy="618"/>
              </a:xfrm>
            </p:grpSpPr>
            <p:cxnSp>
              <p:nvCxnSpPr>
                <p:cNvPr id="1338" name="Google Shape;1338;p60"/>
                <p:cNvCxnSpPr/>
                <p:nvPr/>
              </p:nvCxnSpPr>
              <p:spPr>
                <a:xfrm rot="2700000">
                  <a:off x="3504" y="912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39" name="Google Shape;1339;p60"/>
                <p:cNvCxnSpPr/>
                <p:nvPr/>
              </p:nvCxnSpPr>
              <p:spPr>
                <a:xfrm rot="7020000">
                  <a:off x="3600" y="100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0" name="Google Shape;1340;p60"/>
                <p:cNvCxnSpPr/>
                <p:nvPr/>
              </p:nvCxnSpPr>
              <p:spPr>
                <a:xfrm rot="3000000">
                  <a:off x="3600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1" name="Google Shape;1341;p60"/>
                <p:cNvCxnSpPr/>
                <p:nvPr/>
              </p:nvCxnSpPr>
              <p:spPr>
                <a:xfrm rot="-480000">
                  <a:off x="3648" y="86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2" name="Google Shape;1342;p60"/>
                <p:cNvCxnSpPr/>
                <p:nvPr/>
              </p:nvCxnSpPr>
              <p:spPr>
                <a:xfrm rot="6060000">
                  <a:off x="3984" y="768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3" name="Google Shape;1343;p60"/>
                <p:cNvCxnSpPr/>
                <p:nvPr/>
              </p:nvCxnSpPr>
              <p:spPr>
                <a:xfrm rot="5280000">
                  <a:off x="3888" y="1104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4" name="Google Shape;1344;p60"/>
                <p:cNvCxnSpPr/>
                <p:nvPr/>
              </p:nvCxnSpPr>
              <p:spPr>
                <a:xfrm rot="7800000">
                  <a:off x="3840" y="96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  <p:cxnSp>
              <p:nvCxnSpPr>
                <p:cNvPr id="1345" name="Google Shape;1345;p60"/>
                <p:cNvCxnSpPr/>
                <p:nvPr/>
              </p:nvCxnSpPr>
              <p:spPr>
                <a:xfrm rot="2700000">
                  <a:off x="3936" y="1200"/>
                  <a:ext cx="144" cy="144"/>
                </a:xfrm>
                <a:prstGeom prst="straightConnector1">
                  <a:avLst/>
                </a:prstGeom>
                <a:noFill/>
                <a:ln cap="flat" cmpd="sng" w="76200">
                  <a:solidFill>
                    <a:schemeClr val="lt1"/>
                  </a:solidFill>
                  <a:prstDash val="solid"/>
                  <a:miter lim="800000"/>
                  <a:headEnd len="med" w="med" type="none"/>
                  <a:tailEnd len="med" w="med" type="none"/>
                </a:ln>
              </p:spPr>
            </p:cxnSp>
          </p:grpSp>
        </p:grpSp>
      </p:grpSp>
      <p:pic>
        <p:nvPicPr>
          <p:cNvPr descr="Зона расстройств" id="1346" name="Google Shape;1346;p60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2114550" y="2743200"/>
            <a:ext cx="2152650" cy="29464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47" name="Google Shape;1347;p60"/>
          <p:cNvCxnSpPr/>
          <p:nvPr/>
        </p:nvCxnSpPr>
        <p:spPr>
          <a:xfrm rot="10800000">
            <a:off x="3276600" y="5257800"/>
            <a:ext cx="2133600" cy="609600"/>
          </a:xfrm>
          <a:prstGeom prst="straightConnector1">
            <a:avLst/>
          </a:prstGeom>
          <a:noFill/>
          <a:ln cap="flat" cmpd="sng" w="76200">
            <a:solidFill>
              <a:srgbClr val="00FF00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cxnSp>
        <p:nvCxnSpPr>
          <p:cNvPr id="1348" name="Google Shape;1348;p60"/>
          <p:cNvCxnSpPr/>
          <p:nvPr/>
        </p:nvCxnSpPr>
        <p:spPr>
          <a:xfrm flipH="1">
            <a:off x="3962400" y="2963862"/>
            <a:ext cx="1676400" cy="617537"/>
          </a:xfrm>
          <a:prstGeom prst="straightConnector1">
            <a:avLst/>
          </a:prstGeom>
          <a:noFill/>
          <a:ln cap="flat" cmpd="sng" w="38100">
            <a:solidFill>
              <a:srgbClr val="FFCC00"/>
            </a:solidFill>
            <a:prstDash val="solid"/>
            <a:miter lim="800000"/>
            <a:headEnd len="med" w="med" type="none"/>
            <a:tailEnd len="med" w="med" type="triangle"/>
          </a:ln>
        </p:spPr>
      </p:cxnSp>
    </p:spTree>
  </p:cSld>
  <p:clrMapOvr>
    <a:masterClrMapping/>
  </p:clrMapOvr>
  <p:transition spd="med">
    <p:split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1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2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3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4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2" name="Shape 1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3" name="Google Shape;1353;p61"/>
          <p:cNvSpPr txBox="1"/>
          <p:nvPr/>
        </p:nvSpPr>
        <p:spPr>
          <a:xfrm>
            <a:off x="1490662" y="1144587"/>
            <a:ext cx="2663825" cy="5597525"/>
          </a:xfrm>
          <a:prstGeom prst="rect">
            <a:avLst/>
          </a:prstGeom>
          <a:solidFill>
            <a:srgbClr val="0000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4" name="Google Shape;1354;p61"/>
          <p:cNvSpPr txBox="1"/>
          <p:nvPr/>
        </p:nvSpPr>
        <p:spPr>
          <a:xfrm>
            <a:off x="0" y="120650"/>
            <a:ext cx="9144000" cy="946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МЕХАНОГЕНЕЗ МИННО-ВЗРЫВНЫХ ПОВРЕЖДЕНИЙ</a:t>
            </a:r>
            <a:endParaRPr/>
          </a:p>
        </p:txBody>
      </p:sp>
      <p:pic>
        <p:nvPicPr>
          <p:cNvPr descr="Безимени-2" id="1355" name="Google Shape;1355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0662" y="1123950"/>
            <a:ext cx="2673350" cy="48974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Безимени-1" id="1356" name="Google Shape;1356;p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39912" y="6081712"/>
            <a:ext cx="1655762" cy="6207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Безимени-3" id="1357" name="Google Shape;1357;p6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76375" y="2482850"/>
            <a:ext cx="2624137" cy="3600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Безимени-4" id="1358" name="Google Shape;1358;p61"/>
          <p:cNvPicPr preferRelativeResize="0"/>
          <p:nvPr/>
        </p:nvPicPr>
        <p:blipFill rotWithShape="1">
          <a:blip r:embed="rId6">
            <a:alphaModFix/>
          </a:blip>
          <a:srcRect b="0" l="3730" r="0" t="0"/>
          <a:stretch/>
        </p:blipFill>
        <p:spPr>
          <a:xfrm>
            <a:off x="1484312" y="2232025"/>
            <a:ext cx="2703512" cy="381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59" name="Google Shape;1359;p61"/>
          <p:cNvGrpSpPr/>
          <p:nvPr/>
        </p:nvGrpSpPr>
        <p:grpSpPr>
          <a:xfrm>
            <a:off x="2787650" y="1341437"/>
            <a:ext cx="6356350" cy="5084762"/>
            <a:chOff x="1756" y="845"/>
            <a:chExt cx="4004" cy="3203"/>
          </a:xfrm>
        </p:grpSpPr>
        <p:sp>
          <p:nvSpPr>
            <p:cNvPr id="1360" name="Google Shape;1360;p61"/>
            <p:cNvSpPr/>
            <p:nvPr/>
          </p:nvSpPr>
          <p:spPr>
            <a:xfrm>
              <a:off x="2426" y="1253"/>
              <a:ext cx="217" cy="927"/>
            </a:xfrm>
            <a:prstGeom prst="rightBrace">
              <a:avLst>
                <a:gd fmla="val 8333" name="adj1"/>
                <a:gd fmla="val 50000" name="adj2"/>
              </a:avLst>
            </a:prstGeom>
            <a:noFill/>
            <a:ln cap="flat" cmpd="sng" w="25400">
              <a:solidFill>
                <a:srgbClr val="FFCC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61" name="Google Shape;1361;p61"/>
            <p:cNvSpPr/>
            <p:nvPr/>
          </p:nvSpPr>
          <p:spPr>
            <a:xfrm>
              <a:off x="2426" y="2205"/>
              <a:ext cx="227" cy="247"/>
            </a:xfrm>
            <a:prstGeom prst="rightBrace">
              <a:avLst>
                <a:gd fmla="val 8333" name="adj1"/>
                <a:gd fmla="val 50000" name="adj2"/>
              </a:avLst>
            </a:prstGeom>
            <a:noFill/>
            <a:ln cap="flat" cmpd="sng" w="25400">
              <a:solidFill>
                <a:srgbClr val="FFCC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grpSp>
          <p:nvGrpSpPr>
            <p:cNvPr id="1362" name="Google Shape;1362;p61"/>
            <p:cNvGrpSpPr/>
            <p:nvPr/>
          </p:nvGrpSpPr>
          <p:grpSpPr>
            <a:xfrm>
              <a:off x="1756" y="845"/>
              <a:ext cx="4004" cy="3203"/>
              <a:chOff x="1756" y="845"/>
              <a:chExt cx="4004" cy="3203"/>
            </a:xfrm>
          </p:grpSpPr>
          <p:cxnSp>
            <p:nvCxnSpPr>
              <p:cNvPr id="1363" name="Google Shape;1363;p61"/>
              <p:cNvCxnSpPr/>
              <p:nvPr/>
            </p:nvCxnSpPr>
            <p:spPr>
              <a:xfrm>
                <a:off x="1756" y="1253"/>
                <a:ext cx="625" cy="0"/>
              </a:xfrm>
              <a:prstGeom prst="straightConnector1">
                <a:avLst/>
              </a:prstGeom>
              <a:noFill/>
              <a:ln cap="flat" cmpd="sng" w="22225">
                <a:solidFill>
                  <a:srgbClr val="FFFF00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64" name="Google Shape;1364;p61"/>
              <p:cNvCxnSpPr/>
              <p:nvPr/>
            </p:nvCxnSpPr>
            <p:spPr>
              <a:xfrm>
                <a:off x="1756" y="2205"/>
                <a:ext cx="625" cy="0"/>
              </a:xfrm>
              <a:prstGeom prst="straightConnector1">
                <a:avLst/>
              </a:prstGeom>
              <a:noFill/>
              <a:ln cap="flat" cmpd="sng" w="22225">
                <a:solidFill>
                  <a:srgbClr val="FFFF00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sp>
            <p:nvSpPr>
              <p:cNvPr id="1365" name="Google Shape;1365;p61"/>
              <p:cNvSpPr txBox="1"/>
              <p:nvPr/>
            </p:nvSpPr>
            <p:spPr>
              <a:xfrm>
                <a:off x="3683" y="2024"/>
                <a:ext cx="2077" cy="754"/>
              </a:xfrm>
              <a:prstGeom prst="rect">
                <a:avLst/>
              </a:prstGeom>
              <a:noFill/>
              <a:ln cap="flat" cmpd="sng" w="9525">
                <a:solidFill>
                  <a:srgbClr val="00FF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00"/>
                  </a:buClr>
                  <a:buSzPts val="1200"/>
                  <a:buFont typeface="Times New Roman"/>
                  <a:buNone/>
                </a:pPr>
                <a:r>
                  <a:rPr b="0" i="0" lang="en-US" sz="1200" u="none">
                    <a:solidFill>
                      <a:srgbClr val="FFFF00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Зона некротических и дистрофических изменений</a:t>
                </a:r>
                <a:endParaRPr/>
              </a:p>
            </p:txBody>
          </p:sp>
          <p:sp>
            <p:nvSpPr>
              <p:cNvPr id="1366" name="Google Shape;1366;p61"/>
              <p:cNvSpPr/>
              <p:nvPr/>
            </p:nvSpPr>
            <p:spPr>
              <a:xfrm>
                <a:off x="2429" y="2478"/>
                <a:ext cx="227" cy="725"/>
              </a:xfrm>
              <a:prstGeom prst="rightBrace">
                <a:avLst>
                  <a:gd fmla="val 8333" name="adj1"/>
                  <a:gd fmla="val 50000" name="adj2"/>
                </a:avLst>
              </a:prstGeom>
              <a:noFill/>
              <a:ln cap="flat" cmpd="sng" w="25400">
                <a:solidFill>
                  <a:srgbClr val="FFCC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200" u="non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367" name="Google Shape;1367;p61"/>
              <p:cNvSpPr txBox="1"/>
              <p:nvPr/>
            </p:nvSpPr>
            <p:spPr>
              <a:xfrm>
                <a:off x="3424" y="3294"/>
                <a:ext cx="2086" cy="754"/>
              </a:xfrm>
              <a:prstGeom prst="rect">
                <a:avLst/>
              </a:prstGeom>
              <a:noFill/>
              <a:ln cap="flat" cmpd="sng" w="9525">
                <a:solidFill>
                  <a:srgbClr val="00FF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00"/>
                  </a:buClr>
                  <a:buSzPts val="1200"/>
                  <a:buFont typeface="Times New Roman"/>
                  <a:buNone/>
                </a:pPr>
                <a:r>
                  <a:rPr b="0" i="0" lang="en-US" sz="1200" u="none">
                    <a:solidFill>
                      <a:srgbClr val="FFFF00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Зона травматического и коагуляционного некроза</a:t>
                </a:r>
                <a:endParaRPr/>
              </a:p>
            </p:txBody>
          </p:sp>
          <p:cxnSp>
            <p:nvCxnSpPr>
              <p:cNvPr id="1368" name="Google Shape;1368;p61"/>
              <p:cNvCxnSpPr/>
              <p:nvPr/>
            </p:nvCxnSpPr>
            <p:spPr>
              <a:xfrm>
                <a:off x="1756" y="2478"/>
                <a:ext cx="670" cy="0"/>
              </a:xfrm>
              <a:prstGeom prst="straightConnector1">
                <a:avLst/>
              </a:prstGeom>
              <a:noFill/>
              <a:ln cap="flat" cmpd="sng" w="22225">
                <a:solidFill>
                  <a:srgbClr val="FFFF00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369" name="Google Shape;1369;p61"/>
              <p:cNvCxnSpPr/>
              <p:nvPr/>
            </p:nvCxnSpPr>
            <p:spPr>
              <a:xfrm>
                <a:off x="1756" y="3203"/>
                <a:ext cx="670" cy="0"/>
              </a:xfrm>
              <a:prstGeom prst="straightConnector1">
                <a:avLst/>
              </a:prstGeom>
              <a:noFill/>
              <a:ln cap="flat" cmpd="sng" w="22225">
                <a:solidFill>
                  <a:srgbClr val="FFFF00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sp>
            <p:nvSpPr>
              <p:cNvPr id="1370" name="Google Shape;1370;p61"/>
              <p:cNvSpPr txBox="1"/>
              <p:nvPr/>
            </p:nvSpPr>
            <p:spPr>
              <a:xfrm>
                <a:off x="3424" y="845"/>
                <a:ext cx="2041" cy="754"/>
              </a:xfrm>
              <a:prstGeom prst="rect">
                <a:avLst/>
              </a:prstGeom>
              <a:noFill/>
              <a:ln cap="flat" cmpd="sng" w="9525">
                <a:solidFill>
                  <a:srgbClr val="00FF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FF00"/>
                  </a:buClr>
                  <a:buSzPts val="1200"/>
                  <a:buFont typeface="Times New Roman"/>
                  <a:buNone/>
                </a:pPr>
                <a:r>
                  <a:rPr b="0" i="0" lang="en-US" sz="1200" u="none">
                    <a:solidFill>
                      <a:srgbClr val="FFFF00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Зона микро-циркуляторных расстройств</a:t>
                </a:r>
                <a:endParaRPr/>
              </a:p>
            </p:txBody>
          </p:sp>
          <p:cxnSp>
            <p:nvCxnSpPr>
              <p:cNvPr id="1371" name="Google Shape;1371;p61"/>
              <p:cNvCxnSpPr/>
              <p:nvPr/>
            </p:nvCxnSpPr>
            <p:spPr>
              <a:xfrm rot="10800000">
                <a:off x="2699" y="2840"/>
                <a:ext cx="725" cy="772"/>
              </a:xfrm>
              <a:prstGeom prst="straightConnector1">
                <a:avLst/>
              </a:prstGeom>
              <a:noFill/>
              <a:ln cap="flat" cmpd="sng" w="76200">
                <a:solidFill>
                  <a:srgbClr val="00FF00"/>
                </a:solidFill>
                <a:prstDash val="solid"/>
                <a:miter lim="800000"/>
                <a:headEnd len="med" w="med" type="none"/>
                <a:tailEnd len="med" w="med" type="triangle"/>
              </a:ln>
            </p:spPr>
          </p:cxnSp>
          <p:cxnSp>
            <p:nvCxnSpPr>
              <p:cNvPr id="1372" name="Google Shape;1372;p61"/>
              <p:cNvCxnSpPr/>
              <p:nvPr/>
            </p:nvCxnSpPr>
            <p:spPr>
              <a:xfrm rot="10800000">
                <a:off x="2699" y="2341"/>
                <a:ext cx="952" cy="91"/>
              </a:xfrm>
              <a:prstGeom prst="straightConnector1">
                <a:avLst/>
              </a:prstGeom>
              <a:noFill/>
              <a:ln cap="flat" cmpd="sng" w="76200">
                <a:solidFill>
                  <a:srgbClr val="00FF00"/>
                </a:solidFill>
                <a:prstDash val="solid"/>
                <a:miter lim="800000"/>
                <a:headEnd len="med" w="med" type="none"/>
                <a:tailEnd len="med" w="med" type="triangle"/>
              </a:ln>
            </p:spPr>
          </p:cxnSp>
          <p:cxnSp>
            <p:nvCxnSpPr>
              <p:cNvPr id="1373" name="Google Shape;1373;p61"/>
              <p:cNvCxnSpPr/>
              <p:nvPr/>
            </p:nvCxnSpPr>
            <p:spPr>
              <a:xfrm flipH="1">
                <a:off x="2699" y="1207"/>
                <a:ext cx="680" cy="454"/>
              </a:xfrm>
              <a:prstGeom prst="straightConnector1">
                <a:avLst/>
              </a:prstGeom>
              <a:noFill/>
              <a:ln cap="flat" cmpd="sng" w="76200">
                <a:solidFill>
                  <a:srgbClr val="00FF00"/>
                </a:solidFill>
                <a:prstDash val="solid"/>
                <a:miter lim="800000"/>
                <a:headEnd len="med" w="med" type="none"/>
                <a:tailEnd len="med" w="med" type="triangle"/>
              </a:ln>
            </p:spPr>
          </p:cxnSp>
        </p:grp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xit" presetID="10" presetSubtype="0">
                                  <p:stCondLst>
                                    <p:cond delay="200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7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p62"/>
          <p:cNvSpPr txBox="1"/>
          <p:nvPr/>
        </p:nvSpPr>
        <p:spPr>
          <a:xfrm>
            <a:off x="1619250" y="0"/>
            <a:ext cx="6121400" cy="519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МИННО-ВЗРЫВНЫЕ РАНЕНИЯ</a:t>
            </a:r>
            <a:endParaRPr/>
          </a:p>
        </p:txBody>
      </p:sp>
      <p:pic>
        <p:nvPicPr>
          <p:cNvPr id="1379" name="Google Shape;1379;p62"/>
          <p:cNvPicPr preferRelativeResize="0"/>
          <p:nvPr/>
        </p:nvPicPr>
        <p:blipFill rotWithShape="1">
          <a:blip r:embed="rId3">
            <a:alphaModFix/>
          </a:blip>
          <a:srcRect b="0" l="0" r="0" t="50302"/>
          <a:stretch/>
        </p:blipFill>
        <p:spPr>
          <a:xfrm>
            <a:off x="323850" y="5229225"/>
            <a:ext cx="6048375" cy="14398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rcs62" id="1380" name="Google Shape;1380;p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850" y="765175"/>
            <a:ext cx="6119812" cy="446405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381" name="Google Shape;1381;p62"/>
          <p:cNvSpPr txBox="1"/>
          <p:nvPr/>
        </p:nvSpPr>
        <p:spPr>
          <a:xfrm>
            <a:off x="6443662" y="715962"/>
            <a:ext cx="2700337" cy="5491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Особенности:</a:t>
            </a:r>
            <a:endParaRPr/>
          </a:p>
          <a:p>
            <a:pPr indent="0" lvl="0" marL="0" marR="0" rtl="0" algn="l">
              <a:lnSpc>
                <a:spcPct val="6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t/>
            </a:r>
            <a:endParaRPr b="0" i="0" sz="12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762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imes New Roman"/>
              <a:buChar char="•"/>
            </a:pPr>
            <a:r>
              <a:rPr b="0" i="0" lang="en-US" sz="12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обширные механические повреждения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Char char="•"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ожоги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Char char="•"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расслоение ударной волной и газом мягких тканей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Char char="•"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мины начинены шариками, иглами - увеличивают поражение</a:t>
            </a:r>
            <a:endParaRPr/>
          </a:p>
        </p:txBody>
      </p:sp>
      <p:sp>
        <p:nvSpPr>
          <p:cNvPr id="1382" name="Google Shape;1382;p62"/>
          <p:cNvSpPr txBox="1"/>
          <p:nvPr/>
        </p:nvSpPr>
        <p:spPr>
          <a:xfrm>
            <a:off x="6840537" y="6613525"/>
            <a:ext cx="2303462" cy="244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CC"/>
              </a:buClr>
              <a:buSzPts val="1000"/>
              <a:buFont typeface="Times New Roman"/>
              <a:buNone/>
            </a:pPr>
            <a:r>
              <a:rPr b="0" i="0" lang="en-US" sz="1000" u="none">
                <a:solidFill>
                  <a:srgbClr val="FFFF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Designed by Y. Zarutskyi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6" name="Shape 1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7" name="Google Shape;1387;p63"/>
          <p:cNvSpPr txBox="1"/>
          <p:nvPr>
            <p:ph idx="1" type="body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♦ за ступенем інфікування: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свіжоінфікована рана (будь-яка рана, нанесена поза операційною протягом до 3 діб з моменту ушкодження і кількістю мікроорганізмів у рані до 105 на 1 г тканини);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гнійна рана (рана з розвиненим інфекційним процесом і кількістю мікроорганізмів \ рані понад 105 на 1 г тканини);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♦ за глибиною проникнення в тканини: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поверхнева;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непроникаюча рана (з ушкодженням м’яких тканин, але не проникаюча в порожнин, організму);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-"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проникаюча в порожнини організму рана (без ушкодження і з ушкодженням внутрішніх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органів);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651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1" name="Shape 1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" name="Google Shape;1392;p64"/>
          <p:cNvSpPr txBox="1"/>
          <p:nvPr>
            <p:ph idx="1" type="body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♦ залежно від локалізації ураженої частини тіла: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голови й обличчя;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грудей, живота;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верхніх і нижніх кінцівок;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♦ залежно від часу виникнення: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-"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свіжа (якщо потерпілий звернувся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по допомогу протягом перших 24 годин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після поранення);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-"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запізніла (якщо потерпілий звернувся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по допомогу пізніше, як через 24 години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після поранення).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7" name="Shape 1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" name="Google Shape;1398;p65"/>
          <p:cNvSpPr txBox="1"/>
          <p:nvPr>
            <p:ph type="title"/>
          </p:nvPr>
        </p:nvSpPr>
        <p:spPr>
          <a:xfrm>
            <a:off x="219075" y="44450"/>
            <a:ext cx="7477125" cy="720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1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Класифікація ран в залежності від вірогідності та ступеню контамінації під час проведення хірургічних втручань</a:t>
            </a:r>
            <a:endParaRPr/>
          </a:p>
        </p:txBody>
      </p:sp>
      <p:graphicFrame>
        <p:nvGraphicFramePr>
          <p:cNvPr id="1399" name="Google Shape;1399;p65"/>
          <p:cNvGraphicFramePr/>
          <p:nvPr/>
        </p:nvGraphicFramePr>
        <p:xfrm>
          <a:off x="107950" y="8366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{47F9A5B7-A200-4C6C-A6DE-7D87D5C81C09}</a:tableStyleId>
              </a:tblPr>
              <a:tblGrid>
                <a:gridCol w="1363650"/>
                <a:gridCol w="4972050"/>
                <a:gridCol w="1368425"/>
              </a:tblGrid>
              <a:tr h="5175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Клас рани</a:t>
                      </a:r>
                      <a:endParaRPr/>
                    </a:p>
                  </a:txBody>
                  <a:tcPr marT="45725" marB="457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Характер оперативного втручання</a:t>
                      </a:r>
                      <a:r>
                        <a:rPr b="0" i="0" lang="en-US" sz="14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imes New Roman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Ускладнення (%)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25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І. Чисті хірургічні операції</a:t>
                      </a:r>
                      <a:endParaRPr/>
                    </a:p>
                  </a:txBody>
                  <a:tcPr marT="45725" marB="457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Нетравматичні, неінфіковані операційні рани без ознак запалення, які не зачіпають респіраторний, травний або сечовий тракт; під час проведення операцій не було порушень асептики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1 - 5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144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ІІ. Умовно чисті хірургічні операції</a:t>
                      </a:r>
                      <a:endParaRPr/>
                    </a:p>
                  </a:txBody>
                  <a:tcPr marT="45725" marB="457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Операції, при яких в контрольних умовах було порушено цілісність респіраторного, травного або сечового тракту, але без незвичної контамінації (значного витікання вмісту полого органу)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8 - 11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74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ІІІ. </a:t>
                      </a:r>
                      <a:r>
                        <a:rPr b="1" i="0" lang="en-US" sz="15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Контаміновані хірургічні операції</a:t>
                      </a:r>
                      <a:endParaRPr/>
                    </a:p>
                  </a:txBody>
                  <a:tcPr marT="45725" marB="457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Операції, які пов’язані з відкритими, травматичними ранами; суттєвими порушеннями стерильності під час операції, значним витіканням вмісту полих органів; гострим гнійним запаленням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15 - 29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IV. Брудні (інфіковані) рани</a:t>
                      </a:r>
                      <a:endParaRPr/>
                    </a:p>
                  </a:txBody>
                  <a:tcPr marT="45725" marB="457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Times New Roman"/>
                        <a:buNone/>
                      </a:pPr>
                      <a:r>
                        <a:rPr b="1" i="0" lang="en-US" sz="1600" u="none" cap="none" strike="noStrike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Травматичні рани, в яких є мертві тканини, а також рани із вираженою клінічною інфекцією або перфорацією внутрішніх органів. Важливо, що мікроорганізми, які визвали післяопераційну інфекцію, були присутніми в операційному полі до початку операції</a:t>
                      </a:r>
                      <a:endParaRPr/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25" marL="91425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3" name="Shape 1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:\Війна\27-09-09_1112.jpg" id="1404" name="Google Shape;1404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7812" y="-747712"/>
            <a:ext cx="4289425" cy="57213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Війна\~MVCHJUV.jpg" id="1405" name="Google Shape;1405;p6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16012" y="2957512"/>
            <a:ext cx="5200650" cy="3900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9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" name="Google Shape;1410;p67"/>
          <p:cNvSpPr txBox="1"/>
          <p:nvPr>
            <p:ph idx="1" type="body"/>
          </p:nvPr>
        </p:nvSpPr>
        <p:spPr>
          <a:xfrm>
            <a:off x="219075" y="227012"/>
            <a:ext cx="7477125" cy="5868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1" name="Google Shape;1411;p67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pic>
        <p:nvPicPr>
          <p:cNvPr descr="F:\Війна\02-09-09_1603.jpg" id="1412" name="Google Shape;1412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52412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Війна\05-10-09_1355.jpg" id="1413" name="Google Shape;1413;p6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4020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7" name="Shape 1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8" name="Google Shape;1418;p68"/>
          <p:cNvSpPr txBox="1"/>
          <p:nvPr>
            <p:ph idx="1" type="body"/>
          </p:nvPr>
        </p:nvSpPr>
        <p:spPr>
          <a:xfrm>
            <a:off x="219075" y="227012"/>
            <a:ext cx="7477125" cy="5868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9" name="Google Shape;1419;p68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pic>
        <p:nvPicPr>
          <p:cNvPr descr="F:\Війна\Новая папка АТО\IMAG0679.jpg" id="1420" name="Google Shape;1420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7800" y="0"/>
            <a:ext cx="410686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Війна\Новая папка АТО\IMAG0690.jpg" id="1421" name="Google Shape;1421;p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0562" y="0"/>
            <a:ext cx="41052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5" name="Shape 1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6" name="Google Shape;1426;p69"/>
          <p:cNvSpPr txBox="1"/>
          <p:nvPr>
            <p:ph idx="1" type="body"/>
          </p:nvPr>
        </p:nvSpPr>
        <p:spPr>
          <a:xfrm>
            <a:off x="219075" y="227012"/>
            <a:ext cx="7477125" cy="5868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7" name="Google Shape;1427;p69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pic>
        <p:nvPicPr>
          <p:cNvPr descr="F:\Війна\Новая папка АТО\IMAG0677.jpg" id="1428" name="Google Shape;1428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5900" y="212725"/>
            <a:ext cx="3779837" cy="6311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Війна\Новая папка АТО\IMAG0680.jpg" id="1429" name="Google Shape;1429;p6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1637" y="188912"/>
            <a:ext cx="3735387" cy="6237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3" name="Shape 1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G_0015" id="1434" name="Google Shape;1434;p7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8" name="Shape 1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1262538" id="1439" name="Google Shape;1439;p7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95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3" name="Shape 1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01-01-07_1452" id="1444" name="Google Shape;1444;p7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8" name="Shape 1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01-01-07_1451" id="1449" name="Google Shape;1449;p7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0" name="Google Shape;1450;p73"/>
          <p:cNvSpPr txBox="1"/>
          <p:nvPr/>
        </p:nvSpPr>
        <p:spPr>
          <a:xfrm>
            <a:off x="7388225" y="638968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4" name="Shape 1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02-01-07_1253" id="1455" name="Google Shape;1455;p7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6" name="Google Shape;1456;p74"/>
          <p:cNvSpPr txBox="1"/>
          <p:nvPr/>
        </p:nvSpPr>
        <p:spPr>
          <a:xfrm>
            <a:off x="7367587" y="638968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0" name="Shape 1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02-01-07_1254" id="1461" name="Google Shape;1461;p7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2" name="Google Shape;1462;p75"/>
          <p:cNvSpPr txBox="1"/>
          <p:nvPr/>
        </p:nvSpPr>
        <p:spPr>
          <a:xfrm>
            <a:off x="73882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6" name="Shape 1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080327" id="1467" name="Google Shape;1467;p7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5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8" name="Google Shape;1468;p76"/>
          <p:cNvSpPr txBox="1"/>
          <p:nvPr/>
        </p:nvSpPr>
        <p:spPr>
          <a:xfrm>
            <a:off x="73882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2" name="Shape 1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080328" id="1473" name="Google Shape;1473;p7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9525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4" name="Google Shape;1474;p77"/>
          <p:cNvSpPr txBox="1"/>
          <p:nvPr/>
        </p:nvSpPr>
        <p:spPr>
          <a:xfrm>
            <a:off x="73628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8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080329" id="1479" name="Google Shape;1479;p7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0" name="Google Shape;1480;p78"/>
          <p:cNvSpPr txBox="1"/>
          <p:nvPr/>
        </p:nvSpPr>
        <p:spPr>
          <a:xfrm>
            <a:off x="739457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4" name="Shape 1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080330" id="1485" name="Google Shape;1485;p7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6" name="Google Shape;1486;p79"/>
          <p:cNvSpPr txBox="1"/>
          <p:nvPr/>
        </p:nvSpPr>
        <p:spPr>
          <a:xfrm>
            <a:off x="7388225" y="63960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0" name="Shape 1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080332" id="1491" name="Google Shape;1491;p8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2" name="Google Shape;1492;p80"/>
          <p:cNvSpPr txBox="1"/>
          <p:nvPr/>
        </p:nvSpPr>
        <p:spPr>
          <a:xfrm>
            <a:off x="73755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6" name="Shape 1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" id="1497" name="Google Shape;1497;p8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93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8" name="Google Shape;1498;p81"/>
          <p:cNvSpPr txBox="1"/>
          <p:nvPr/>
        </p:nvSpPr>
        <p:spPr>
          <a:xfrm>
            <a:off x="7164387" y="623728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2" name="Shape 1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-03" id="1503" name="Google Shape;1503;p8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4" name="Google Shape;1504;p82"/>
          <p:cNvSpPr txBox="1"/>
          <p:nvPr/>
        </p:nvSpPr>
        <p:spPr>
          <a:xfrm>
            <a:off x="73882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8" name="Shape 1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-04" id="1509" name="Google Shape;1509;p8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0" name="Google Shape;1510;p83"/>
          <p:cNvSpPr txBox="1"/>
          <p:nvPr/>
        </p:nvSpPr>
        <p:spPr>
          <a:xfrm>
            <a:off x="7354887" y="623728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4" name="Shape 1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" id="1515" name="Google Shape;1515;p8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312" y="0"/>
            <a:ext cx="69119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6" name="Google Shape;1516;p84"/>
          <p:cNvSpPr txBox="1"/>
          <p:nvPr/>
        </p:nvSpPr>
        <p:spPr>
          <a:xfrm>
            <a:off x="6084887" y="638968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0" name="Shape 1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Рисунок1" id="1521" name="Google Shape;1521;p8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2" name="Google Shape;1522;p85"/>
          <p:cNvSpPr txBox="1"/>
          <p:nvPr/>
        </p:nvSpPr>
        <p:spPr>
          <a:xfrm>
            <a:off x="73882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6" name="Shape 1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4180016" id="1527" name="Google Shape;1527;p8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8" name="Google Shape;1528;p86"/>
          <p:cNvSpPr txBox="1"/>
          <p:nvPr/>
        </p:nvSpPr>
        <p:spPr>
          <a:xfrm>
            <a:off x="7388225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2" name="Shape 1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4180019" id="1533" name="Google Shape;1533;p8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7" name="Shape 1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4180014" id="1538" name="Google Shape;1538;p8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2" name="Shape 1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3" name="Google Shape;1543;p89"/>
          <p:cNvSpPr txBox="1"/>
          <p:nvPr>
            <p:ph type="title"/>
          </p:nvPr>
        </p:nvSpPr>
        <p:spPr>
          <a:xfrm>
            <a:off x="250825" y="333375"/>
            <a:ext cx="7477125" cy="538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Сучасна характеристика ранової інфекції</a:t>
            </a:r>
            <a:endParaRPr/>
          </a:p>
        </p:txBody>
      </p:sp>
      <p:sp>
        <p:nvSpPr>
          <p:cNvPr id="1544" name="Google Shape;1544;p89"/>
          <p:cNvSpPr txBox="1"/>
          <p:nvPr>
            <p:ph idx="1" type="body"/>
          </p:nvPr>
        </p:nvSpPr>
        <p:spPr>
          <a:xfrm>
            <a:off x="0" y="1268412"/>
            <a:ext cx="7885112" cy="35591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Аеробна моноінфекція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а) грампозитивна: стафілококова, стрептококова, пневмококова, тифопаразитарна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б) грамнегативна: колибацилярна, синьогнійна, протейна, менингококова, гонококова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Анаеробна моноінфекція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а) клостридіальна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б) неклостридіальна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Змішана інфекція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а) аеробно-аеробні асоціації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б) анаеробно-анаеробні асоціації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в) аеробно-анаеробні асоціації</a:t>
            </a:r>
            <a:endParaRPr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8" name="Shape 1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9" name="Google Shape;1549;p90"/>
          <p:cNvSpPr txBox="1"/>
          <p:nvPr>
            <p:ph type="title"/>
          </p:nvPr>
        </p:nvSpPr>
        <p:spPr>
          <a:xfrm>
            <a:off x="219075" y="-26987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Фактори ризику виникнення хірургічних ранових інфекцій</a:t>
            </a:r>
            <a:endParaRPr/>
          </a:p>
        </p:txBody>
      </p:sp>
      <p:sp>
        <p:nvSpPr>
          <p:cNvPr id="1550" name="Google Shape;1550;p90"/>
          <p:cNvSpPr txBox="1"/>
          <p:nvPr>
            <p:ph idx="1" type="body"/>
          </p:nvPr>
        </p:nvSpPr>
        <p:spPr>
          <a:xfrm>
            <a:off x="250825" y="1412875"/>
            <a:ext cx="7386637" cy="4683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1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Ступінь ризику розвитку хірургічних ранових інфекцій визначається: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сприйнятливістю хворого та важкістю його стану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ступенем забруднення рани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тривалістю хірургічного втручання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неадекватним застосуванням препаратів для місцевого або системного лікування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недотриманням принципів профілактики ранової інфекції на кінцевих фазах лікування ранового процесу та після виписки пацієнта із стаціонару</a:t>
            </a:r>
            <a:endParaRPr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4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p91"/>
          <p:cNvSpPr txBox="1"/>
          <p:nvPr>
            <p:ph type="title"/>
          </p:nvPr>
        </p:nvSpPr>
        <p:spPr>
          <a:xfrm>
            <a:off x="219075" y="227012"/>
            <a:ext cx="7477125" cy="6810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Патофізіологія ранового процесу</a:t>
            </a:r>
            <a:endParaRPr/>
          </a:p>
        </p:txBody>
      </p:sp>
      <p:sp>
        <p:nvSpPr>
          <p:cNvPr id="1556" name="Google Shape;1556;p91"/>
          <p:cNvSpPr txBox="1"/>
          <p:nvPr>
            <p:ph idx="1" type="body"/>
          </p:nvPr>
        </p:nvSpPr>
        <p:spPr>
          <a:xfrm>
            <a:off x="263525" y="1052512"/>
            <a:ext cx="7386637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Механізм розвитку ранового процесу, начальним процесом якого являється пошкодження тканин і мікробна дія, може бути представлена слідуючим чином: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наслідок порушення тканинних структур вивільнюються біогенні аміни (гістамін, серотонін), із плазми крові, при цьому активізуються в калікрієніни калікреїногени. Вони також сприяють накопиченню гідролітичних ферментів лізосом, які впливають на звільнення простагландинів.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подальшому в цей ланцюжок включається система комплементу, функціонуюча в комплексі з кініновою і системою згортання крові.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Виникаючі на відповідь травми нервово-рефлекторні порушення і активація хімічних медіаторів запалення обумовлює розвиток складних судинно-тканинних реакцій. </a:t>
            </a:r>
            <a:endParaRPr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1" name="Shape 1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Google Shape;1562;p92"/>
          <p:cNvSpPr txBox="1"/>
          <p:nvPr>
            <p:ph type="title"/>
          </p:nvPr>
        </p:nvSpPr>
        <p:spPr>
          <a:xfrm>
            <a:off x="250825" y="115887"/>
            <a:ext cx="7477125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Патофізіологія ранового процесу</a:t>
            </a:r>
            <a:endParaRPr/>
          </a:p>
        </p:txBody>
      </p:sp>
      <p:sp>
        <p:nvSpPr>
          <p:cNvPr id="1563" name="Google Shape;1563;p92"/>
          <p:cNvSpPr txBox="1"/>
          <p:nvPr>
            <p:ph idx="1" type="body"/>
          </p:nvPr>
        </p:nvSpPr>
        <p:spPr>
          <a:xfrm>
            <a:off x="323850" y="765175"/>
            <a:ext cx="7386637" cy="5759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0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А.М.Чернуха (1979) виділяє 5 стадій динаміки запального процесу: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перша стадія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двофазна судинна реакція в вигляді короткочасної 	констрікції і продовженої ділятації мікрососудів в 	ділянці запалення, які приводять до активної 	гіперемії і початку локальної проникності судин.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друга стадія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сповільнення кровотоку, збільшення проникності 	стінки посткапілярних венул, адгезія лейкоцитів до 	ендотелію судин.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третя стадія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практично повна зупинка кровотоку, ексудація 	рідини через стінки капілярів і венул, міграція 	лейкоцитів із судинного русла.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четверта стадія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виникнення позасудинних процесів – хемотаксіса і 	фагоцитозу продуктів розпаду тканин і збудників 	запалення.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п’ята стадія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репаративні процеси.</a:t>
            </a:r>
            <a:endParaRPr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7" name="Shape 1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8" name="Google Shape;1568;p93"/>
          <p:cNvSpPr txBox="1"/>
          <p:nvPr>
            <p:ph idx="1" type="body"/>
          </p:nvPr>
        </p:nvSpPr>
        <p:spPr>
          <a:xfrm>
            <a:off x="138112" y="620712"/>
            <a:ext cx="7386637" cy="3816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Локальна травма супроводжується пошкодженням тканинних структур і проникнення патогенної мікрофлори, веде до порушення метаболізму тканин в вогнищі запалення.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Розлади мікроциркуляції зменшують приток кисню і харчових речовин, зниження дихального коєфіцієнта і посилення анаеробного гліколіза, при цьому окислення вуглеводів стає неповним і супроводжується накопиченням в вогнищі запалення недоокслюючих речовин – молочної кислоти і інших.</a:t>
            </a:r>
            <a:endParaRPr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2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94"/>
          <p:cNvSpPr txBox="1"/>
          <p:nvPr>
            <p:ph idx="1" type="body"/>
          </p:nvPr>
        </p:nvSpPr>
        <p:spPr>
          <a:xfrm>
            <a:off x="250825" y="1052512"/>
            <a:ext cx="7386637" cy="3744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Поряд з </a:t>
            </a:r>
            <a:r>
              <a:rPr b="1" i="1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порушенням вуглеводного обміну</a:t>
            </a:r>
            <a:r>
              <a:rPr b="1" i="1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відмічають також в вогнищі запалення великі </a:t>
            </a:r>
            <a:r>
              <a:rPr b="1" i="1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порушення обміну білку</a:t>
            </a:r>
            <a:r>
              <a:rPr b="1" i="0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 цьому в рані накопичується багато речовин розпаду – поліпептиди, амінокислоти.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1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Порушення жировго обміну</a:t>
            </a:r>
            <a:r>
              <a:rPr b="1" i="1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приводить до накопичення жирних кислот і кетонових тіл.</a:t>
            </a:r>
            <a:endParaRPr/>
          </a:p>
          <a:p>
            <a:pPr indent="34290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1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Погіршення умов відтоку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внаслідок стазу в судинах обумовлює накопичення органічних кислот в вогнищі пошкодження, так як вони не виходять з кров’ю, а залишаються в рані.</a:t>
            </a:r>
            <a:endParaRPr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7" name="Shape 1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8" name="Google Shape;1578;p95"/>
          <p:cNvSpPr txBox="1"/>
          <p:nvPr>
            <p:ph type="title"/>
          </p:nvPr>
        </p:nvSpPr>
        <p:spPr>
          <a:xfrm>
            <a:off x="395287" y="1700212"/>
            <a:ext cx="7129462" cy="35290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Таким чином, в результаті місцевого пошкодження тканин і мікробної інвазії виникає </a:t>
            </a:r>
            <a:r>
              <a:rPr b="1" i="1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комплекс локальних порушень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вигляді розладів мікроциркуляції, порушення обмінних процесів під дією хімічних медіаторів запалення, прогресуючої гіпоксії і ряду інших факторів, які обумовлює розвиток ацидозу, гіперкаліємії і збільшенням осмотичного тиску в тканинах.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 результаті зростає гіпергідратація тканин, що приводить </a:t>
            </a:r>
            <a:r>
              <a:rPr b="1" i="1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смерті клітин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тобто розвитку і розповсюдженності </a:t>
            </a:r>
            <a:r>
              <a:rPr b="1" i="1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некрозу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2" name="Shape 1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3" name="Google Shape;1583;p96"/>
          <p:cNvSpPr txBox="1"/>
          <p:nvPr>
            <p:ph type="title"/>
          </p:nvPr>
        </p:nvSpPr>
        <p:spPr>
          <a:xfrm>
            <a:off x="323850" y="1700212"/>
            <a:ext cx="7129462" cy="3097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залежності від природи виникаючих некрозів їх потрібно диференціювати на первинні і вторинні.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b="1" i="1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Первинні некрози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являються результатом прямої дії механічної травми і мікробних токсинів в зоні пошкодження.</a:t>
            </a:r>
            <a:b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</a:t>
            </a:r>
            <a:r>
              <a:rPr b="1" i="1" lang="en-US" sz="2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Вторинні некрози</a:t>
            </a: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виникають в зв’язку з виникненням нагноювального процесу і обумовлені дією ряду пошкоджуючих факторів запалення.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7" name="Shape 1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8" name="Google Shape;1588;p97"/>
          <p:cNvSpPr txBox="1"/>
          <p:nvPr>
            <p:ph type="title"/>
          </p:nvPr>
        </p:nvSpPr>
        <p:spPr>
          <a:xfrm>
            <a:off x="179387" y="765175"/>
            <a:ext cx="7488237" cy="547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Очищення рани від гнійно-некротичного секвестру свідчить про початок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репаративної стадії запалення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яка є заключною.                        </a:t>
            </a:r>
            <a:b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репарації рани в ній утворюється грануляційна тканина на основі проліферації капілярів і фібробластів. Навколо капілярів концентруються тучні клітини, стиму-люючі особистими ферментами проліферацію.</a:t>
            </a:r>
            <a:b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Джерелом раневих фібробластів є малодиференційовані адвенціальні клітини. Основною функцією фібробластів є синтез ними колагенових волокон з поступаючих в клітку амінокислот.</a:t>
            </a:r>
            <a:b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Перші колагенові волокна (фібріни) виникають навколо зовнішньої мембрани фібробластів. Паралельно йде процес формування інших волокнистих структур – ретикулярних і еластичних, що приводить до утворення сполучно-тканинного регенерата. На ранніх стадіях заживлення рани молоді мікросудини забезпечують приток кисню до клітин.</a:t>
            </a:r>
            <a:endParaRPr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2" name="Shape 1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3" name="Google Shape;1593;p98"/>
          <p:cNvSpPr txBox="1"/>
          <p:nvPr>
            <p:ph type="title"/>
          </p:nvPr>
        </p:nvSpPr>
        <p:spPr>
          <a:xfrm>
            <a:off x="250825" y="227012"/>
            <a:ext cx="7416800" cy="60102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мірі заповнення ранового дефекту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грануляційною тканиною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остання стає все більш твердою. Зменшується кількість мікросудин, частина їх спорожнюється, зменшується кількість клітинних елементів – макрофагів, тучних клітин і фібробластів.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Починається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епітелізація рани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заповненою грануляційною тканиною, яка знаходиться під впливом процесу склерозування. При цьому клітини епітелію розташованого по краю рани, поступово гублять свою диференціровку і втративши вертикальну анізоморфність насуваються в бік рани.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Новоутворений епітеліальний шар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відрізняється від здорового відсутністю сальних і потових залоз, а також волосяних фолікулів.</a:t>
            </a:r>
            <a:b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Така принципова схема перебігу ранового процесу, його нейросудинних і клітинних реакцій.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Продовженність перебігу окремих фаз запалення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визначається характером пошкодження, станом реактивності організму і методів лікування ранового процесу.</a:t>
            </a:r>
            <a:endParaRPr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7" name="Shape 1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8" name="Google Shape;1598;p99"/>
          <p:cNvSpPr txBox="1"/>
          <p:nvPr>
            <p:ph type="title"/>
          </p:nvPr>
        </p:nvSpPr>
        <p:spPr>
          <a:xfrm>
            <a:off x="219075" y="227012"/>
            <a:ext cx="7477125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Характеристика основних фаз ранового процесу</a:t>
            </a:r>
            <a:endParaRPr/>
          </a:p>
        </p:txBody>
      </p:sp>
      <p:sp>
        <p:nvSpPr>
          <p:cNvPr id="1599" name="Google Shape;1599;p99"/>
          <p:cNvSpPr txBox="1"/>
          <p:nvPr>
            <p:ph idx="1" type="body"/>
          </p:nvPr>
        </p:nvSpPr>
        <p:spPr>
          <a:xfrm>
            <a:off x="107950" y="1196975"/>
            <a:ext cx="7542212" cy="5472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Фаза гнійно-некротична</a:t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характеризується наявністю некротичних тканин, гнійного вмісту в рані, інфільтрацією її країв. В цій фазі спостерігається високий рівень бактеріальної забрудненості, а порушення метаболічних процесів призводить до підвищення осмотичного тиску в тканинах, яке на тлі ацидозу та порушення мікроциркуляції в осередку запалення призводить до розвитку вторинних некрозів. Саме в глибині рани, в осередку вторинних некрозів, а не на її поверхні локалізується мікрофлора, яка визначає важкість та напрямок перебігу раневого процесу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Фаза грануляції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визначається очищенням рани від гнійно-некротичного секвестру, наявність серозного ексудату, відсутністю гіпер-осмотичності тканин, набряку та інфільтрації. Продуктивний характер раневого процесу виявляється появою  та розвитком грануляційної тканини, яка повністю виповнює рану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Фаза епітелізації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клінічно проявляється епітелізацією раневої поверхні та реорганізацією (ствердненням) рубця</a:t>
            </a:r>
            <a:endParaRPr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3" name="Shape 1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4" name="Google Shape;1604;p100"/>
          <p:cNvSpPr txBox="1"/>
          <p:nvPr>
            <p:ph type="ctrTitle"/>
          </p:nvPr>
        </p:nvSpPr>
        <p:spPr>
          <a:xfrm>
            <a:off x="468312" y="260350"/>
            <a:ext cx="7112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 діагностики і контролю перебігу ранового процесу</a:t>
            </a:r>
            <a:endParaRPr/>
          </a:p>
        </p:txBody>
      </p:sp>
      <p:sp>
        <p:nvSpPr>
          <p:cNvPr id="1605" name="Google Shape;1605;p100"/>
          <p:cNvSpPr txBox="1"/>
          <p:nvPr>
            <p:ph idx="1" type="subTitle"/>
          </p:nvPr>
        </p:nvSpPr>
        <p:spPr>
          <a:xfrm>
            <a:off x="250825" y="1054100"/>
            <a:ext cx="7489825" cy="5688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Клінічні методи контролю.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Біль виникає внаслідок травми, набряку, збільшеного тиску в тканині а також збільшений ацидоз і надлишок концентрації К+.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II.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Зміни кольору шкіри</a:t>
            </a: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почервоніння за рахунок гемодинамічних змін;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цианоз, часто за присутністю гемолітичного стрептокока;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-"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жовтувато-коричневий - збудники анаеробної газової інфекції.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III.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Місцевий набряк виникає внаслідок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порушення венозного а потім артеріального кровтоку;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частково за рахунок газоутворення;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набряк м’яких тканин без чітких кордонів є ознакою флегмони;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-"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якщо набряк зберігається більше як 2-3 діб, треба думати про гнійне       затікання, або неадекватне місцеве лікування.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812800" lvl="0" marL="81280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IV.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Вогнищевий некроз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присутність нежиттєздатних тканин в рані є ознакою гнійно-некротичної фази перебігу запального процесу;</a:t>
            </a:r>
            <a:endParaRPr/>
          </a:p>
          <a:p>
            <a:pPr indent="-812800" lvl="0" marL="812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некротичні зміни в рані в присутності анаеробної інфекції характеризуються: а) клостридіальним міонекрозом – вигляд вареного м’яса; б) анаеробний фасціїт – вигляд сірий, тусклий; в) клостридіальний целлюліт – спочатку “шкіра біла” потім з’являються синьоблакитні плями, тускла, не кровоточить.</a:t>
            </a:r>
            <a:endParaRPr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9" name="Shape 1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0" name="Google Shape;1610;p101"/>
          <p:cNvSpPr txBox="1"/>
          <p:nvPr>
            <p:ph type="title"/>
          </p:nvPr>
        </p:nvSpPr>
        <p:spPr>
          <a:xfrm>
            <a:off x="250825" y="620712"/>
            <a:ext cx="7345362" cy="5543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Характер виділень із рани.</a:t>
            </a:r>
            <a:b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1). Стафілокок – виділення зелено-жовті, густі, солодкого запаху.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2). Кишкова паличка – багато гнійної рідини коричнево-сірого кольору без запаху. Неприємний колібацілярний запах завжди вказує на присутність анаеробної мікрофлори.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3). Протей – рідкий, сірувато-коричневий з пузирьками (факультативний анаероб).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4). Паличка синьо-зеленого гною – виділення скудні з забарвленням синьо-зеленого кольору. Однак, якщо збудник втратив здібність виробляти пігмент зеленого кольору, рана стає “сухою” з щільно фіксованими некротичними тканинами.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VI.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Грануляції.</a:t>
            </a:r>
            <a:b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1). Являються клінічним тестом контролю заживлення. Вони завжди яскраво-рожеві, легко кровоточать.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2). При виникненні найменших ознак “біосинтезу” в рані, вони покрива-ються слизом, фібріїном. Причиною суперінфекція, недостатність мікро-елементів, медикаментозна 	несумісність.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3). Гіпергрануляції приводять до порушення колагеноутворення – мо-жуть утворюватись келоїдні рубці. Часта причина цього - чужерідні тіла.</a:t>
            </a:r>
            <a:br>
              <a:rPr b="0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4" name="Shape 1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5" name="Google Shape;1615;p102"/>
          <p:cNvSpPr txBox="1"/>
          <p:nvPr>
            <p:ph type="title"/>
          </p:nvPr>
        </p:nvSpPr>
        <p:spPr>
          <a:xfrm>
            <a:off x="323850" y="549275"/>
            <a:ext cx="6913562" cy="5327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VII. </a:t>
            </a:r>
            <a:r>
              <a:rPr b="1" i="1" lang="en-US" sz="19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Епітелізація рани</a:t>
            </a: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Встановлено (М.Ф.Камаєв, 1970), що зменшення площі нормально заживаючої рани за добу складає в середньому 4%, але може досягнути 10 і 15%.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VIII. </a:t>
            </a:r>
            <a:r>
              <a:rPr b="1" i="1" lang="en-US" sz="19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Лабораторні методи контролю</a:t>
            </a: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цитологічне дослідження (М.П.Покровська і М.С.Макаров) ексудата шляхом мікроскопічного дослідження мазків – відбитків клітинних елементів. В цитограмі ми виявляєм: а) мікрофлора крові, палички + фагоцитровані і не фагоцитровані, б) лейкоцити, в) лімфоцити, г) плазматичні клітки та інш.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IX. </a:t>
            </a:r>
            <a:r>
              <a:rPr b="1" i="1" lang="en-US" sz="19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Бактеріологічне дослідження</a:t>
            </a: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чутливість мікрофлори до антибіотиків,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кількісна характеристика (число мікробних тіл в тканях).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X. </a:t>
            </a:r>
            <a:r>
              <a:rPr b="1" i="1" lang="en-US" sz="19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Біохімічний аналіз ранових біоптатів</a:t>
            </a: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b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препаратах взятої тканини визначають: (загальний білок, кількість ДНК і інші).</a:t>
            </a:r>
            <a:b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9" name="Shape 1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0" name="Google Shape;1620;p103"/>
          <p:cNvSpPr txBox="1"/>
          <p:nvPr>
            <p:ph type="title"/>
          </p:nvPr>
        </p:nvSpPr>
        <p:spPr>
          <a:xfrm>
            <a:off x="395287" y="909637"/>
            <a:ext cx="7129462" cy="27352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XI. </a:t>
            </a:r>
            <a:r>
              <a:rPr b="1" i="1"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 інструментального контролю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стан мікроциркуляції в рані (індекс капілярної асиметрії ІКА),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визначення життєздатності тканини (зовнішній вигляд, ступінь кровоточивості, характер виділень),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метод прижиттєвого фарбування тканин шляхом в/в введення діміфена голубого, який фарбує тканини, а ділянки некрозу залишаються не пофарбованими, 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г) метод кольорової термографії,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д) метод ультразвукової ехосонографії.</a:t>
            </a:r>
            <a:endParaRPr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4" name="Shape 1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5" name="Google Shape;1625;p104"/>
          <p:cNvSpPr txBox="1"/>
          <p:nvPr>
            <p:ph idx="1" type="body"/>
          </p:nvPr>
        </p:nvSpPr>
        <p:spPr>
          <a:xfrm>
            <a:off x="0" y="1052512"/>
            <a:ext cx="7885112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вік хворого;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стан харчування і маса тіла;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вторинне інфікування рани;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імунний статус організму;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стан кровообігу в ділянці рани й організму в цілому;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супутні хронічні захворювання (цукровий діабет, злоякісні пухлини, патологія серцево-судинної і дихальної систем та ін.);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деякі види терапії (променева терапія, хіміотерапія).</a:t>
            </a:r>
            <a:endParaRPr/>
          </a:p>
        </p:txBody>
      </p:sp>
      <p:sp>
        <p:nvSpPr>
          <p:cNvPr id="1626" name="Google Shape;1626;p104"/>
          <p:cNvSpPr txBox="1"/>
          <p:nvPr/>
        </p:nvSpPr>
        <p:spPr>
          <a:xfrm>
            <a:off x="0" y="252412"/>
            <a:ext cx="8243887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mes New Roman"/>
              <a:buNone/>
            </a:pPr>
            <a:r>
              <a:rPr b="1" i="0" lang="en-US" sz="3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Фактори, що впливають на загоєння рани:</a:t>
            </a:r>
            <a:endParaRPr b="0" i="0" sz="3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0" name="Shape 1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1" name="Google Shape;1631;p105"/>
          <p:cNvSpPr txBox="1"/>
          <p:nvPr>
            <p:ph type="title"/>
          </p:nvPr>
        </p:nvSpPr>
        <p:spPr>
          <a:xfrm>
            <a:off x="219075" y="82550"/>
            <a:ext cx="7477125" cy="898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Хірургічна обробка гнійної рани</a:t>
            </a: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32" name="Google Shape;1632;p105"/>
          <p:cNvSpPr txBox="1"/>
          <p:nvPr>
            <p:ph idx="1" type="body"/>
          </p:nvPr>
        </p:nvSpPr>
        <p:spPr>
          <a:xfrm>
            <a:off x="107950" y="1125537"/>
            <a:ext cx="7386637" cy="4899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широкий розтин з розкриттям всіх карманів і гнійних запливів;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радикальне висічення всіх некротичних нежиттєздатних і просяканих гноєм тканин з забезпеченням умов для послідуючого дренування;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хірургічна обробка гнійної рани (гнійного вогнища) переслідує слідуючі основні цілі;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видалення з організму гнійно-некротичного вогнища, нежиттєздатних тканин, утримуючих масу високовірулентних мікроорганізмів;</a:t>
            </a:r>
            <a:endParaRPr/>
          </a:p>
          <a:p>
            <a:pPr indent="-342900" lvl="0" marL="34290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забезпечення умов для повноцінного відтоку ранового вмісту, евакуації токсинів, продуктів тканьового розпаду і тим самим зниження загальної інтоксикації організму; створення передумови для благоприємного перебігу загального процесу – зниження гіпергідратації і ацидозу, нормалізації метаболізму тканин.</a:t>
            </a:r>
            <a:endParaRPr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6" name="Shape 1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7" name="Google Shape;1637;p106"/>
          <p:cNvSpPr txBox="1"/>
          <p:nvPr>
            <p:ph type="title"/>
          </p:nvPr>
        </p:nvSpPr>
        <p:spPr>
          <a:xfrm>
            <a:off x="614362" y="-100012"/>
            <a:ext cx="827881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ПЕРВИЧНАЯ ХИРУРГИЧЕСКАЯ ОБРАБОТКА</a:t>
            </a:r>
            <a:endParaRPr/>
          </a:p>
        </p:txBody>
      </p:sp>
      <p:sp>
        <p:nvSpPr>
          <p:cNvPr id="1638" name="Google Shape;1638;p106"/>
          <p:cNvSpPr txBox="1"/>
          <p:nvPr>
            <p:ph idx="1" type="body"/>
          </p:nvPr>
        </p:nvSpPr>
        <p:spPr>
          <a:xfrm>
            <a:off x="0" y="1484312"/>
            <a:ext cx="5219700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рассечение раны (доступ)</a:t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щадящее иссечение кожи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1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иссечение некротизированной </a:t>
            </a:r>
            <a:endParaRPr/>
          </a:p>
          <a:p>
            <a:pPr indent="-342900" lvl="0" marL="342900" rtl="0" algn="l">
              <a:lnSpc>
                <a:spcPct val="11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 подкожной жировой клетчатки</a:t>
            </a:r>
            <a:endParaRPr/>
          </a:p>
          <a:p>
            <a:pPr indent="-1905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ПХО 1" id="1639" name="Google Shape;1639;p10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27637" y="692150"/>
            <a:ext cx="3736975" cy="1944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вскрытие" id="1640" name="Google Shape;1640;p1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19700" y="2781300"/>
            <a:ext cx="3744912" cy="18923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ХО 2" id="1641" name="Google Shape;1641;p10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92725" y="4724400"/>
            <a:ext cx="3725862" cy="2090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split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5" name="Shape 1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6" name="Google Shape;1646;p107"/>
          <p:cNvSpPr txBox="1"/>
          <p:nvPr>
            <p:ph type="title"/>
          </p:nvPr>
        </p:nvSpPr>
        <p:spPr>
          <a:xfrm>
            <a:off x="614362" y="44450"/>
            <a:ext cx="8278812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ПЕРВИЧНАЯ ХИРУРГИЧЕСКАЯ ОБРАБОТКА</a:t>
            </a:r>
            <a:endParaRPr/>
          </a:p>
        </p:txBody>
      </p:sp>
      <p:sp>
        <p:nvSpPr>
          <p:cNvPr id="1647" name="Google Shape;1647;p107"/>
          <p:cNvSpPr txBox="1"/>
          <p:nvPr>
            <p:ph idx="1" type="body"/>
          </p:nvPr>
        </p:nvSpPr>
        <p:spPr>
          <a:xfrm>
            <a:off x="250825" y="1484312"/>
            <a:ext cx="5256212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иссечение нежизнеспособных тканей</a:t>
            </a:r>
            <a:endParaRPr/>
          </a:p>
          <a:p>
            <a:pPr indent="-342900" lvl="0" marL="342900" rtl="0" algn="l">
              <a:lnSpc>
                <a:spcPct val="6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mes New Roman"/>
              <a:buNone/>
            </a:pPr>
            <a:r>
              <a:rPr b="0" i="0" lang="en-US" sz="2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  <a:p>
            <a:pPr indent="-342900" lvl="0" marL="342900" rtl="0" algn="l">
              <a:lnSpc>
                <a:spcPct val="6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hlink"/>
              </a:buClr>
              <a:buSzPts val="192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удаление мелких костных отломков и инородных тел</a:t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адекватное дренирование</a:t>
            </a:r>
            <a:endParaRPr/>
          </a:p>
          <a:p>
            <a:pPr indent="-1905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ранее закрытие раны швами с активным дренированием или аутодермопластика</a:t>
            </a:r>
            <a:endParaRPr/>
          </a:p>
        </p:txBody>
      </p:sp>
      <p:pic>
        <p:nvPicPr>
          <p:cNvPr descr="ПХО 3" id="1648" name="Google Shape;1648;p1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07037" y="908050"/>
            <a:ext cx="3529012" cy="18272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дренаж" id="1649" name="Google Shape;1649;p107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8625" y="4808537"/>
            <a:ext cx="3530600" cy="1860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отломки 2" id="1650" name="Google Shape;1650;p10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07037" y="2781300"/>
            <a:ext cx="3529012" cy="191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split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1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9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4" name="Shape 1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C100080" id="1655" name="Google Shape;1655;p108"/>
          <p:cNvPicPr preferRelativeResize="0"/>
          <p:nvPr/>
        </p:nvPicPr>
        <p:blipFill rotWithShape="1">
          <a:blip r:embed="rId3">
            <a:alphaModFix/>
          </a:blip>
          <a:srcRect b="0" l="0" r="0" t="35927"/>
          <a:stretch/>
        </p:blipFill>
        <p:spPr>
          <a:xfrm>
            <a:off x="4683125" y="955675"/>
            <a:ext cx="4008437" cy="2871787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PC100063" id="1656" name="Google Shape;1656;p10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8312" y="3986212"/>
            <a:ext cx="3671887" cy="275590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57" name="Google Shape;1657;p108"/>
          <p:cNvSpPr txBox="1"/>
          <p:nvPr/>
        </p:nvSpPr>
        <p:spPr>
          <a:xfrm>
            <a:off x="0" y="44450"/>
            <a:ext cx="9144000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ПОВТОРНАЯ И ВТОРИЧНАЯ ХИРУРГИЧЕСКАЯ ОБРАБОТКА</a:t>
            </a:r>
            <a:endParaRPr/>
          </a:p>
        </p:txBody>
      </p:sp>
      <p:pic>
        <p:nvPicPr>
          <p:cNvPr descr="PC100079" id="1658" name="Google Shape;1658;p10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5287" y="981075"/>
            <a:ext cx="3744912" cy="2808287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59" name="Google Shape;1659;p108"/>
          <p:cNvSpPr txBox="1"/>
          <p:nvPr/>
        </p:nvSpPr>
        <p:spPr>
          <a:xfrm>
            <a:off x="1187450" y="4005262"/>
            <a:ext cx="180022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некрэктомия</a:t>
            </a:r>
            <a:endParaRPr/>
          </a:p>
        </p:txBody>
      </p:sp>
      <p:sp>
        <p:nvSpPr>
          <p:cNvPr id="1660" name="Google Shape;1660;p108"/>
          <p:cNvSpPr txBox="1"/>
          <p:nvPr/>
        </p:nvSpPr>
        <p:spPr>
          <a:xfrm>
            <a:off x="5003800" y="908050"/>
            <a:ext cx="344170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этапная вторичная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хирургическая обработка</a:t>
            </a:r>
            <a:endParaRPr/>
          </a:p>
        </p:txBody>
      </p:sp>
      <p:sp>
        <p:nvSpPr>
          <p:cNvPr id="1661" name="Google Shape;1661;p108"/>
          <p:cNvSpPr txBox="1"/>
          <p:nvPr/>
        </p:nvSpPr>
        <p:spPr>
          <a:xfrm>
            <a:off x="466725" y="993775"/>
            <a:ext cx="360045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</a:t>
            </a: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sekond look”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удаление инородного тела</a:t>
            </a:r>
            <a:endParaRPr/>
          </a:p>
        </p:txBody>
      </p:sp>
      <p:pic>
        <p:nvPicPr>
          <p:cNvPr descr="PC100092" id="1662" name="Google Shape;1662;p10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83125" y="3911600"/>
            <a:ext cx="3889375" cy="2881312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63" name="Google Shape;1663;p108"/>
          <p:cNvSpPr txBox="1"/>
          <p:nvPr/>
        </p:nvSpPr>
        <p:spPr>
          <a:xfrm>
            <a:off x="4872037" y="4076700"/>
            <a:ext cx="2903537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гранулирующая рана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7" name="Shape 1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6060029" id="1668" name="Google Shape;1668;p1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4500" y="3771900"/>
            <a:ext cx="3840162" cy="282575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PC100026" id="1669" name="Google Shape;1669;p10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1850" y="3771900"/>
            <a:ext cx="3962400" cy="282575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70" name="Google Shape;1670;p109"/>
          <p:cNvSpPr txBox="1"/>
          <p:nvPr/>
        </p:nvSpPr>
        <p:spPr>
          <a:xfrm>
            <a:off x="827087" y="115887"/>
            <a:ext cx="68405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ЗАКРЫТИЕ ОГНЕСТРЕЛЬНОЙ РАНЫ</a:t>
            </a:r>
            <a:endParaRPr/>
          </a:p>
        </p:txBody>
      </p:sp>
      <p:pic>
        <p:nvPicPr>
          <p:cNvPr descr="PC100094" id="1671" name="Google Shape;1671;p10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70425" y="757237"/>
            <a:ext cx="3933825" cy="2871787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72" name="Google Shape;1672;p109"/>
          <p:cNvSpPr txBox="1"/>
          <p:nvPr/>
        </p:nvSpPr>
        <p:spPr>
          <a:xfrm>
            <a:off x="771525" y="6021387"/>
            <a:ext cx="2505075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аутодермопластика</a:t>
            </a:r>
            <a:endParaRPr/>
          </a:p>
        </p:txBody>
      </p:sp>
      <p:sp>
        <p:nvSpPr>
          <p:cNvPr id="1673" name="Google Shape;1673;p109"/>
          <p:cNvSpPr txBox="1"/>
          <p:nvPr/>
        </p:nvSpPr>
        <p:spPr>
          <a:xfrm>
            <a:off x="5364162" y="5883275"/>
            <a:ext cx="3311525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пластика перемещенными лоскутами</a:t>
            </a:r>
            <a:endParaRPr/>
          </a:p>
        </p:txBody>
      </p:sp>
      <p:sp>
        <p:nvSpPr>
          <p:cNvPr id="1674" name="Google Shape;1674;p109"/>
          <p:cNvSpPr txBox="1"/>
          <p:nvPr/>
        </p:nvSpPr>
        <p:spPr>
          <a:xfrm>
            <a:off x="6300787" y="3068637"/>
            <a:ext cx="2043112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вторичные швы</a:t>
            </a:r>
            <a:endParaRPr/>
          </a:p>
        </p:txBody>
      </p:sp>
      <p:pic>
        <p:nvPicPr>
          <p:cNvPr descr="PC100024" id="1675" name="Google Shape;1675;p109"/>
          <p:cNvPicPr preferRelativeResize="0"/>
          <p:nvPr/>
        </p:nvPicPr>
        <p:blipFill rotWithShape="1">
          <a:blip r:embed="rId6">
            <a:alphaModFix/>
          </a:blip>
          <a:srcRect b="4073" l="0" r="0" t="0"/>
          <a:stretch/>
        </p:blipFill>
        <p:spPr>
          <a:xfrm>
            <a:off x="347662" y="757237"/>
            <a:ext cx="3937000" cy="283210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676" name="Google Shape;1676;p109"/>
          <p:cNvSpPr txBox="1"/>
          <p:nvPr/>
        </p:nvSpPr>
        <p:spPr>
          <a:xfrm>
            <a:off x="468312" y="3059112"/>
            <a:ext cx="3797300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первичный отсроченный шов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0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p1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b="1" i="0" lang="en-US" sz="540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Типи загоєння ран</a:t>
            </a:r>
            <a:endParaRPr/>
          </a:p>
        </p:txBody>
      </p:sp>
      <p:sp>
        <p:nvSpPr>
          <p:cNvPr id="1682" name="Google Shape;1682;p110"/>
          <p:cNvSpPr txBox="1"/>
          <p:nvPr>
            <p:ph idx="1" type="body"/>
          </p:nvPr>
        </p:nvSpPr>
        <p:spPr>
          <a:xfrm>
            <a:off x="1476375" y="1628775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❖"/>
            </a:pPr>
            <a:r>
              <a:rPr b="0" i="0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первинним натягом;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❖"/>
            </a:pPr>
            <a:r>
              <a:rPr b="0" i="0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вторинним натягом;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Noto Sans Symbols"/>
              <a:buChar char="❖"/>
            </a:pPr>
            <a:r>
              <a:rPr b="0" i="0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 струпом.</a:t>
            </a:r>
            <a:endParaRPr/>
          </a:p>
          <a:p>
            <a:pPr indent="-38100" lvl="0" marL="342900" marR="0" rtl="0" algn="l">
              <a:spcBef>
                <a:spcPts val="96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t/>
            </a:r>
            <a:endParaRPr b="0" i="0" sz="4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6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" name="Google Shape;1687;p111"/>
          <p:cNvSpPr txBox="1"/>
          <p:nvPr>
            <p:ph idx="1" type="body"/>
          </p:nvPr>
        </p:nvSpPr>
        <p:spPr>
          <a:xfrm>
            <a:off x="0" y="892175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найбільш економічне і функціонально вигідне загоєння рани з утворенням тонкого і відносно міцного рубця;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первинним натягом гояться операційні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 операційних ранах відсутні некротичні тканини, запалення виражене незначно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накладені шви зводять краї рани і сприяють формуванню сполучнотканинних зрощень за рахунок утвореного фібробластами колагену і проростаючих судин;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-"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одночасно відбувається наростання епітелію із країв рани, що служить бар’єром для проникнення мікробів;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причини, що перешкоджають первинному загоєнню рани: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наявність у рані субстрату для життєдіяльності мікробних тіл (кров, некротичні тканини, сторонні предмети);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Char char="-"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тяжкі загальні захворювання хворого;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умови, необхідні для загоєння рани первинним натягом: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відсутність інфекції в рані;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щільне зведення країв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відсутність у рані гематом, сторонніх предметів і некротичних тканин;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 порушений загальний стан хворого.</a:t>
            </a:r>
            <a:endParaRPr/>
          </a:p>
          <a:p>
            <a:pPr indent="-203200" lvl="0" marL="342900" rtl="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8" name="Google Shape;1688;p111"/>
          <p:cNvSpPr txBox="1"/>
          <p:nvPr/>
        </p:nvSpPr>
        <p:spPr>
          <a:xfrm>
            <a:off x="250825" y="-441325"/>
            <a:ext cx="8893175" cy="142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t/>
            </a:r>
            <a:endParaRPr b="0" i="0" sz="36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Загоєння рани первинним </a:t>
            </a:r>
            <a:endParaRPr/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натягом </a:t>
            </a:r>
            <a:r>
              <a:rPr b="0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(sanatio per primam intentionem):</a:t>
            </a:r>
            <a:endParaRPr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2" name="Shape 1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3" name="Google Shape;1693;p112"/>
          <p:cNvSpPr txBox="1"/>
          <p:nvPr>
            <p:ph idx="1" type="body"/>
          </p:nvPr>
        </p:nvSpPr>
        <p:spPr>
          <a:xfrm>
            <a:off x="36512" y="-404812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b="0" i="0" sz="2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ctr">
              <a:lnSpc>
                <a:spcPct val="8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1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Загоєння рани вторинним натягом </a:t>
            </a:r>
            <a:endParaRPr/>
          </a:p>
          <a:p>
            <a:pPr indent="-342900" lvl="0" marL="342900" rtl="0" algn="ctr">
              <a:lnSpc>
                <a:spcPct val="8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(sanatio per secundam intentionem):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загоєння рани через нагноєння і розвиток грануляційної тканини (рана гоїться на тлі вираженого запального процесу, в результаті якого вона очищається від некрозу);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причини загоєння рани вторинним натягом: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значне мікробне забруднення рани;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значний за розмірами дефект шкірних покривів;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наявність у рані сторонніх предметів, крові і некротичних тканин;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Char char="-"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важкі соматичні хвороби, що знижують опірність організму;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t/>
            </a:r>
            <a:endParaRPr b="0" i="0" sz="1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б) особливості фази запалення (1 фаза) при загоєнні рани вторинним натягом: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значно більше виражені явища запалення;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очищення рани перебігає повільніше;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рана характеризується не лише значною кількістю мікробних тіл у рані, але й їх інвазією в прилеглі до рани тканини;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 межі проникнення мікробних тіл у тканині навколо рани формується виражений лейкоцитарний вал;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утворений лейкоцитарний вал відмежовує інфіковані тканини від здорових, у рані відбувається лізис, секвестрація і відторгнення нежиттєздатних тканин;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у міру розплавлювання ділянок некрозу і всмоктування продуктів розпаду наростає інтоксикація організму;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при очищенні рани інтоксикація зменшується;</a:t>
            </a:r>
            <a:endParaRPr/>
          </a:p>
          <a:p>
            <a:pPr indent="-342900" lvl="0" marL="342900" rtl="0" algn="l">
              <a:lnSpc>
                <a:spcPct val="80000"/>
              </a:lnSpc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Times New Roman"/>
              <a:buNone/>
            </a:pPr>
            <a:r>
              <a:rPr b="0" i="0" lang="en-US" sz="19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тривалість першої фази залежить від обсягу ушкодження, характеру мікрофлори, стану організму і його опірності;</a:t>
            </a:r>
            <a:endParaRPr/>
          </a:p>
          <a:p>
            <a:pPr indent="-222250" lvl="0" marL="342900" rtl="0" algn="l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r>
              <a:t/>
            </a:r>
            <a:endParaRPr b="0" i="0" sz="19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7" name="Shape 1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8" name="Google Shape;1698;p113"/>
          <p:cNvSpPr txBox="1"/>
          <p:nvPr>
            <p:ph idx="1" type="body"/>
          </p:nvPr>
        </p:nvSpPr>
        <p:spPr>
          <a:xfrm>
            <a:off x="0" y="-44450"/>
            <a:ext cx="9144000" cy="621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в) будову і функції грануляційної тканини (друга фаза раневого процесу):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При загоєнні рани вторинним натягом у другій фазі ранового процесу утворена порожнина заповнюється грануляційною тканиною;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Грануляційна тканина - це особливий вид сполучної тканини, яка сприяє швидкому закриття ранового дефекту, в нормі без пошкоджень в організмі її немає;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1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Уутворення грануляційної тканини: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Важливу роль в утворенні грануляцій відіграє ріст судин;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Новоутворені капіляри об'єднуються в капілярні петлі на стінках і в ділянці дна рани;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У петлі з капілярів мігрують формені елементи, утворюються фібробласти, що дають початок росту сполучної тканини;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Рана поступово заповнюється дрібними гранулами сполучної тканини, структурну основу яких становлять петлі капілярів;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Грануляції являють собою яскраво-рожеві ніжні дрібнозернисті освіти, які швидко ростуть і заповнюють собою ранової дефект;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imes New Roman"/>
              <a:buNone/>
            </a:pPr>
            <a:r>
              <a:rPr b="0" i="0" lang="en-US" sz="21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Освіта і розвиток грануляційної тканини - принципова відмінність загоєння ран вторинним натягом від загоєння первинним натягом; </a:t>
            </a:r>
            <a:endParaRPr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2" name="Shape 1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3" name="Google Shape;1703;p114"/>
          <p:cNvSpPr txBox="1"/>
          <p:nvPr>
            <p:ph idx="1" type="body"/>
          </p:nvPr>
        </p:nvSpPr>
        <p:spPr>
          <a:xfrm>
            <a:off x="36512" y="836612"/>
            <a:ext cx="9144000" cy="4652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а) відбувається при невеликих поверхневих ушкодженнях (садна, потертості, поверхневі опіки).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б) процес загоєння рани під струпом (триває 3-7 днів):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Згортання на поверхні рани крові, що вилила, лімфи і тканинної рідини, які, подсихая, утворюють струп;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Струп виконує захисну функцію, будучи своєрідною "біологічної пов'язкою";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Під струпом відбувається швидка регенерація епідермісу і струп відривається;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Струп не слід видаляти,якщо відсутні явища запалення;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 При виникненні нагноєння під струпом показана хірургічна обробка рани з видаленням струпа. </a:t>
            </a:r>
            <a:endParaRPr/>
          </a:p>
          <a:p>
            <a:pPr indent="-1651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4" name="Google Shape;1704;p114"/>
          <p:cNvSpPr txBox="1"/>
          <p:nvPr/>
        </p:nvSpPr>
        <p:spPr>
          <a:xfrm>
            <a:off x="250825" y="46037"/>
            <a:ext cx="8497887" cy="64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Загоєння рани під струпом</a:t>
            </a: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8" name="Shape 1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9" name="Google Shape;1709;p115"/>
          <p:cNvSpPr txBox="1"/>
          <p:nvPr>
            <p:ph idx="1" type="body"/>
          </p:nvPr>
        </p:nvSpPr>
        <p:spPr>
          <a:xfrm>
            <a:off x="323850" y="692150"/>
            <a:ext cx="8939212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1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Ускладнення ранового процесу: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приєднання специфічної ранової інфекції - правця, анаеробної інфекції, сказу,дифтерії ран.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1" i="1" sz="36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i="1" lang="en-US" sz="3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Ускладнення загоєння ран: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А) Розвиток неспецифічної гнійної інфекції в рані.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Б) Кровотеча з рани.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В) Розбіжність країв рани. </a:t>
            </a:r>
            <a:endParaRPr/>
          </a:p>
          <a:p>
            <a:pPr indent="-1397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3" name="Shape 1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4" name="Google Shape;1714;p116"/>
          <p:cNvSpPr txBox="1"/>
          <p:nvPr>
            <p:ph type="ctrTitle"/>
          </p:nvPr>
        </p:nvSpPr>
        <p:spPr>
          <a:xfrm>
            <a:off x="-36512" y="44450"/>
            <a:ext cx="8353425" cy="504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Доповнюючі методи дії на гнійну рану </a:t>
            </a:r>
            <a:endParaRPr/>
          </a:p>
        </p:txBody>
      </p:sp>
      <p:sp>
        <p:nvSpPr>
          <p:cNvPr id="1715" name="Google Shape;1715;p116"/>
          <p:cNvSpPr txBox="1"/>
          <p:nvPr>
            <p:ph idx="1" type="subTitle"/>
          </p:nvPr>
        </p:nvSpPr>
        <p:spPr>
          <a:xfrm>
            <a:off x="34925" y="620712"/>
            <a:ext cx="7848600" cy="5545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0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Обробка рани пульсуючим струменем розчином антисептика, застосованого на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механічному очищенні 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 мікробної флори. Тиск (3 атм) – частота пульсацій від 100 до 1000 в 1 хвилину. Кількість рідини на 1 обробку від 4 до 8 л.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Метод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вакуумної обробки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рани, за допомогою вакуумвідсмоктувача 0,8 атм. До капілярної кровоточивості.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Примінення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лазерного випромінення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Клінічно випробувано Б.М.Хромовим (1973), О.К.Скобелков (1978). Лазерні установки “Скальпель”, “Ромашка”. Ефект фотокоагуляції – промінь лазера на місті дії на тканини наступає миттєве закіпання і випарювання рідини з обугленням щільних субстанцій. Одночасно проходить “заварювання” судин, що забезпечує безкровний перебіг операції.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Також використовують метод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ультразвукової кавітації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Озвучення рани, заповненої антисептиком.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Times New Roman"/>
              <a:buNone/>
            </a:pP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Метод </a:t>
            </a:r>
            <a:r>
              <a:rPr b="1" i="1" lang="en-US" sz="22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кріодії</a:t>
            </a:r>
            <a:r>
              <a:rPr b="1" i="0" lang="en-US" sz="2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 гнійну рану. Низька температура, покращують процеси мікроциркуляції в рані. А кріоаплікації (- 1960С) приводять до бистрішого очищення рани, стимулюють процеси рапарації 	(А.В.Мелешкевича (1971), Н.С.Пушкар (1977)). </a:t>
            </a:r>
            <a:endParaRPr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9" name="Shape 1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" name="Google Shape;1720;p117"/>
          <p:cNvSpPr txBox="1"/>
          <p:nvPr>
            <p:ph type="ctrTitle"/>
          </p:nvPr>
        </p:nvSpPr>
        <p:spPr>
          <a:xfrm>
            <a:off x="468312" y="260350"/>
            <a:ext cx="696595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en-US" sz="4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Послідуюче лікування гнійної рани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21" name="Google Shape;1721;p117"/>
          <p:cNvSpPr txBox="1"/>
          <p:nvPr>
            <p:ph idx="1" type="subTitle"/>
          </p:nvPr>
        </p:nvSpPr>
        <p:spPr>
          <a:xfrm>
            <a:off x="395287" y="1628775"/>
            <a:ext cx="6972300" cy="4032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Існуючі в даний час методи місцевого лікування гнійних ран (після відповідної хірургічної обробки) можуть бути систематизовані в три основні групи: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гнійної рани методом дренування;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в керованому абактеріальному середовищі;</a:t>
            </a:r>
            <a:endParaRPr/>
          </a:p>
          <a:p>
            <a:pPr indent="-177800" lvl="0" marL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●"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під пов’язкою. </a:t>
            </a:r>
            <a:endParaRPr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5" name="Shape 1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p118"/>
          <p:cNvSpPr txBox="1"/>
          <p:nvPr>
            <p:ph type="ctrTitle"/>
          </p:nvPr>
        </p:nvSpPr>
        <p:spPr>
          <a:xfrm>
            <a:off x="468312" y="188912"/>
            <a:ext cx="696595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Times New Roman"/>
              <a:buNone/>
            </a:pPr>
            <a:r>
              <a:rPr b="1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гнійної рани методом дренування</a:t>
            </a:r>
            <a:r>
              <a:rPr b="0" i="0" lang="en-US" sz="2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1727" name="Google Shape;1727;p118"/>
          <p:cNvSpPr txBox="1"/>
          <p:nvPr>
            <p:ph idx="1" type="subTitle"/>
          </p:nvPr>
        </p:nvSpPr>
        <p:spPr>
          <a:xfrm>
            <a:off x="250825" y="692150"/>
            <a:ext cx="7273925" cy="5761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0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Пасивне дренування рани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Гнійний вміст витікає з рани за рахунок важкості. Виконується за допомогою трубчатих одно- і двопросвітних дренажів (із поліхлорвініла, фторопласта, силікона), часто перфорованих на величину рани. Рідше використовують рукавичні випускники і марлеві тампони.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18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Активне дренування рани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Відтік забезпечується за допомогою спеціальних пристроїв працю-ючих на розрідження. Вперше примінені М.С.Суботним (1988) і S.Bulan (1889) для лікування епмієм плеври. С.І.Спасокукоцький (1924) – примінюючи водоструйний отсос. В 1951 році K.Redon використав вакумне дренування резекції щитовидної залози. A.Rottal – після мастектомії. В наш час приміняють різновидні груші, гармошки, по принципу “рана-груша”.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Має місце відомий спосіб Карееля-Дакена – після хірургічної обробки рана підлягає постійному орошенню через трубки з боко-вими отворами, які кладуть на дно рани. Це промивання може бути відкритим і закритим методом. Метод постійного (“проточного”) промивання гнійної рани з вакум-аспірацією. Обично промивання виконують кожний день по 3-6 годин, витрачаючи при цьому 1-2 л розчину (0,1% діоксідіна, 0,1% фурагіна, 3% борної кислоти, фурацілін). Середня продовженість складає 12 діб.</a:t>
            </a:r>
            <a:endParaRPr/>
          </a:p>
        </p:txBody>
      </p:sp>
      <p:sp>
        <p:nvSpPr>
          <p:cNvPr id="1728" name="Google Shape;1728;p118"/>
          <p:cNvSpPr txBox="1"/>
          <p:nvPr/>
        </p:nvSpPr>
        <p:spPr>
          <a:xfrm>
            <a:off x="6011862" y="630872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2" name="Shape 1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op" id="1733" name="Google Shape;1733;p119"/>
          <p:cNvPicPr preferRelativeResize="0"/>
          <p:nvPr/>
        </p:nvPicPr>
        <p:blipFill rotWithShape="1">
          <a:blip r:embed="rId3">
            <a:alphaModFix/>
          </a:blip>
          <a:srcRect b="2682" l="13888" r="1689" t="1495"/>
          <a:stretch/>
        </p:blipFill>
        <p:spPr>
          <a:xfrm>
            <a:off x="3132137" y="1341437"/>
            <a:ext cx="2073275" cy="31702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_001" id="1734" name="Google Shape;1734;p119"/>
          <p:cNvPicPr preferRelativeResize="0"/>
          <p:nvPr/>
        </p:nvPicPr>
        <p:blipFill rotWithShape="1">
          <a:blip r:embed="rId4">
            <a:alphaModFix/>
          </a:blip>
          <a:srcRect b="22311" l="0" r="0" t="13446"/>
          <a:stretch/>
        </p:blipFill>
        <p:spPr>
          <a:xfrm>
            <a:off x="34925" y="908050"/>
            <a:ext cx="2938462" cy="1800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_003" id="1735" name="Google Shape;1735;p119"/>
          <p:cNvPicPr preferRelativeResize="0"/>
          <p:nvPr/>
        </p:nvPicPr>
        <p:blipFill rotWithShape="1">
          <a:blip r:embed="rId5">
            <a:alphaModFix/>
          </a:blip>
          <a:srcRect b="14974" l="0" r="0" t="10150"/>
          <a:stretch/>
        </p:blipFill>
        <p:spPr>
          <a:xfrm>
            <a:off x="34925" y="2735262"/>
            <a:ext cx="2952750" cy="18462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_004" id="1736" name="Google Shape;1736;p119"/>
          <p:cNvPicPr preferRelativeResize="0"/>
          <p:nvPr/>
        </p:nvPicPr>
        <p:blipFill rotWithShape="1">
          <a:blip r:embed="rId6">
            <a:alphaModFix/>
          </a:blip>
          <a:srcRect b="9568" l="0" r="0" t="15197"/>
          <a:stretch/>
        </p:blipFill>
        <p:spPr>
          <a:xfrm>
            <a:off x="25400" y="4635500"/>
            <a:ext cx="2962275" cy="1924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_005" id="1737" name="Google Shape;1737;p119"/>
          <p:cNvPicPr preferRelativeResize="0"/>
          <p:nvPr/>
        </p:nvPicPr>
        <p:blipFill rotWithShape="1">
          <a:blip r:embed="rId7">
            <a:alphaModFix/>
          </a:blip>
          <a:srcRect b="0" l="4191" r="0" t="14736"/>
          <a:stretch/>
        </p:blipFill>
        <p:spPr>
          <a:xfrm>
            <a:off x="3046412" y="4656137"/>
            <a:ext cx="2881312" cy="19288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op_006" id="1738" name="Google Shape;1738;p119"/>
          <p:cNvPicPr preferRelativeResize="0"/>
          <p:nvPr/>
        </p:nvPicPr>
        <p:blipFill rotWithShape="1">
          <a:blip r:embed="rId8">
            <a:alphaModFix/>
          </a:blip>
          <a:srcRect b="26042" l="4585" r="7190" t="11199"/>
          <a:stretch/>
        </p:blipFill>
        <p:spPr>
          <a:xfrm>
            <a:off x="5992812" y="4652962"/>
            <a:ext cx="3138487" cy="1944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C100022" id="1739" name="Google Shape;1739;p119"/>
          <p:cNvPicPr preferRelativeResize="0"/>
          <p:nvPr>
            <p:ph idx="1" type="body"/>
          </p:nvPr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334000" y="1412875"/>
            <a:ext cx="3810000" cy="2857500"/>
          </a:xfrm>
          <a:prstGeom prst="rect">
            <a:avLst/>
          </a:prstGeom>
          <a:noFill/>
          <a:ln cap="flat" cmpd="sng" w="28575">
            <a:solidFill>
              <a:srgbClr val="FFCC00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1740" name="Google Shape;1740;p119"/>
          <p:cNvSpPr txBox="1"/>
          <p:nvPr/>
        </p:nvSpPr>
        <p:spPr>
          <a:xfrm>
            <a:off x="1258887" y="163512"/>
            <a:ext cx="79200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СХЕМЫ РАСПОЛОЖЕНИЯ  ДРЕНАЖЕЙ</a:t>
            </a:r>
            <a:endParaRPr/>
          </a:p>
        </p:txBody>
      </p:sp>
      <p:sp>
        <p:nvSpPr>
          <p:cNvPr id="1741" name="Google Shape;1741;p119"/>
          <p:cNvSpPr txBox="1"/>
          <p:nvPr/>
        </p:nvSpPr>
        <p:spPr>
          <a:xfrm>
            <a:off x="1081087" y="981075"/>
            <a:ext cx="1258887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веерное</a:t>
            </a:r>
            <a:endParaRPr/>
          </a:p>
        </p:txBody>
      </p:sp>
      <p:sp>
        <p:nvSpPr>
          <p:cNvPr id="1742" name="Google Shape;1742;p119"/>
          <p:cNvSpPr txBox="1"/>
          <p:nvPr/>
        </p:nvSpPr>
        <p:spPr>
          <a:xfrm>
            <a:off x="936625" y="2781300"/>
            <a:ext cx="1258887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сквозное</a:t>
            </a:r>
            <a:endParaRPr/>
          </a:p>
        </p:txBody>
      </p:sp>
      <p:sp>
        <p:nvSpPr>
          <p:cNvPr id="1743" name="Google Shape;1743;p119"/>
          <p:cNvSpPr txBox="1"/>
          <p:nvPr/>
        </p:nvSpPr>
        <p:spPr>
          <a:xfrm>
            <a:off x="1042987" y="4724400"/>
            <a:ext cx="1655762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оппозитное</a:t>
            </a:r>
            <a:endParaRPr/>
          </a:p>
        </p:txBody>
      </p:sp>
      <p:sp>
        <p:nvSpPr>
          <p:cNvPr id="1744" name="Google Shape;1744;p119"/>
          <p:cNvSpPr txBox="1"/>
          <p:nvPr/>
        </p:nvSpPr>
        <p:spPr>
          <a:xfrm>
            <a:off x="3708400" y="4652962"/>
            <a:ext cx="1584325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Т-образное</a:t>
            </a:r>
            <a:endParaRPr/>
          </a:p>
        </p:txBody>
      </p:sp>
      <p:sp>
        <p:nvSpPr>
          <p:cNvPr id="1745" name="Google Shape;1745;p119"/>
          <p:cNvSpPr txBox="1"/>
          <p:nvPr/>
        </p:nvSpPr>
        <p:spPr>
          <a:xfrm>
            <a:off x="6588125" y="4791075"/>
            <a:ext cx="2808287" cy="366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2х просветными др.</a:t>
            </a:r>
            <a:endParaRPr/>
          </a:p>
        </p:txBody>
      </p:sp>
      <p:sp>
        <p:nvSpPr>
          <p:cNvPr id="1746" name="Google Shape;1746;p119"/>
          <p:cNvSpPr txBox="1"/>
          <p:nvPr/>
        </p:nvSpPr>
        <p:spPr>
          <a:xfrm>
            <a:off x="3924300" y="1492250"/>
            <a:ext cx="2016125" cy="641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проточно-промывное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0" name="Shape 1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" name="Google Shape;1751;p120"/>
          <p:cNvSpPr txBox="1"/>
          <p:nvPr>
            <p:ph type="ctrTitle"/>
          </p:nvPr>
        </p:nvSpPr>
        <p:spPr>
          <a:xfrm>
            <a:off x="468312" y="620712"/>
            <a:ext cx="696595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Times New Roman"/>
              <a:buNone/>
            </a:pPr>
            <a:r>
              <a:rPr b="1" i="0" lang="en-US" sz="40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рани в абактеріальному середовищі</a:t>
            </a:r>
            <a:endParaRPr/>
          </a:p>
        </p:txBody>
      </p:sp>
      <p:sp>
        <p:nvSpPr>
          <p:cNvPr id="1752" name="Google Shape;1752;p120"/>
          <p:cNvSpPr txBox="1"/>
          <p:nvPr>
            <p:ph idx="1" type="subTitle"/>
          </p:nvPr>
        </p:nvSpPr>
        <p:spPr>
          <a:xfrm>
            <a:off x="323850" y="2347912"/>
            <a:ext cx="7272337" cy="1296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Палати ізолятори, 600 кратна зміна в 1 годину підігрітого до 30-35 С стерильного повітря.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При цьому подавляється бактеріальна флора, прискорюється заживлення рани. </a:t>
            </a:r>
            <a:endParaRPr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7" name="Shape 1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8" name="Google Shape;1758;p121"/>
          <p:cNvSpPr txBox="1"/>
          <p:nvPr>
            <p:ph idx="1" type="subTitle"/>
          </p:nvPr>
        </p:nvSpPr>
        <p:spPr>
          <a:xfrm>
            <a:off x="250825" y="765175"/>
            <a:ext cx="7489825" cy="590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має місце більше 2000 різних речовин, які запропонова-ні народною і клінічною медициною для лікування ран. 	Класифікувати ці препарати дуже важко так як більшість з них мало вивчені і науково необгрунтовані. Адже успіх лікування залежить від того наскільки примінений нами препарат буде направлено “контро-лювати” біологічні процеси, які проходять в рані в цей період.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По цьому основними задачами місцевого медикаментозного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лік-ування ран в першій (гнійно-некротичній) стадії рановго процесу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є: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подавлення інфекції;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нормалізація місцевого гемостаза (ліквідація почервоніння, ацидозу, надмір. протеолізу);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активація відривання некротичних тканин, адсорбація токсичного виділення з рани, тобто речовини мікробного і тканевого розпаду;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зняття больового синдрому.</a:t>
            </a:r>
            <a:endParaRPr/>
          </a:p>
        </p:txBody>
      </p:sp>
      <p:sp>
        <p:nvSpPr>
          <p:cNvPr id="1759" name="Google Shape;1759;p121"/>
          <p:cNvSpPr txBox="1"/>
          <p:nvPr>
            <p:ph type="ctrTitle"/>
          </p:nvPr>
        </p:nvSpPr>
        <p:spPr>
          <a:xfrm>
            <a:off x="-234950" y="188912"/>
            <a:ext cx="797560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1311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rgbClr val="2F13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гнійної рани під пов’язкою</a:t>
            </a:r>
            <a:endParaRPr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4" name="Shape 1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5" name="Google Shape;1765;p122"/>
          <p:cNvSpPr txBox="1"/>
          <p:nvPr>
            <p:ph idx="1" type="subTitle"/>
          </p:nvPr>
        </p:nvSpPr>
        <p:spPr>
          <a:xfrm>
            <a:off x="250825" y="1555750"/>
            <a:ext cx="7489825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Препарати, які використовують для місцевого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ран в другій стадії запального процесу (фаза грануляції)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повинні забезпечити захист рани від повторного інфікування, з одночасним подавленням росту в ній (після хірургічної обробки) мікрофлори: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протекторна дія в відношенні розвинутих грануляцій, захист їх від механічного пошкодження і висушення.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неспецифічну активацію обмінних процесів в тканинах і покращення регіонарного (локального) кровотоку.</a:t>
            </a:r>
            <a:endParaRPr/>
          </a:p>
          <a:p>
            <a:pPr indent="-127000" lvl="0" marL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ціленаправлену стимуляцію репаративних процесів в рані. </a:t>
            </a:r>
            <a:endParaRPr/>
          </a:p>
        </p:txBody>
      </p:sp>
      <p:sp>
        <p:nvSpPr>
          <p:cNvPr id="1766" name="Google Shape;1766;p122"/>
          <p:cNvSpPr txBox="1"/>
          <p:nvPr>
            <p:ph type="ctrTitle"/>
          </p:nvPr>
        </p:nvSpPr>
        <p:spPr>
          <a:xfrm>
            <a:off x="468312" y="476250"/>
            <a:ext cx="696595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1311"/>
              </a:buClr>
              <a:buSzPts val="3600"/>
              <a:buFont typeface="Times New Roman"/>
              <a:buNone/>
            </a:pPr>
            <a:r>
              <a:rPr b="1" i="0" lang="en-US" sz="3600" u="none">
                <a:solidFill>
                  <a:srgbClr val="2F131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Лікування гнійної рани під пов’язкою</a:t>
            </a:r>
            <a:endParaRPr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0" name="Shape 1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" name="Google Shape;1771;p123"/>
          <p:cNvSpPr txBox="1"/>
          <p:nvPr>
            <p:ph type="ctrTitle"/>
          </p:nvPr>
        </p:nvSpPr>
        <p:spPr>
          <a:xfrm>
            <a:off x="468312" y="115887"/>
            <a:ext cx="696595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Некролітичні речовини </a:t>
            </a:r>
            <a:endParaRPr/>
          </a:p>
        </p:txBody>
      </p:sp>
      <p:sp>
        <p:nvSpPr>
          <p:cNvPr id="1772" name="Google Shape;1772;p123"/>
          <p:cNvSpPr txBox="1"/>
          <p:nvPr>
            <p:ph idx="1" type="subTitle"/>
          </p:nvPr>
        </p:nvSpPr>
        <p:spPr>
          <a:xfrm>
            <a:off x="107950" y="620712"/>
            <a:ext cx="7632700" cy="5761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Багаторічний досвід гнійної хірургії демонструє, що наявність в рані некротичних речовин не тільки перешкоджає розвиток грануляцій, але і підтримує активність патогенної флори, і являється оптимальним субстратом для їх життєдіяльності.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Щадяща (безкровна) методика очищення рани від некро-тичних тканин розроблена на основі місцевого примінення на рану різнихї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ферментів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Їх властивості розріджувати шляхом гідролітичного розкладу кліткових залишків, білкових тіл, фібрину, казеїну і денатурованого колагену.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Представниками протеолітичних ферментів є препарати тваринного, мікробного, рослинного походження (колагенеза, протеаза, аспераза). Загальним недостатком всіх протеаз при місцевому використанні- коротко-часність їх дії в гнійній рані. Всі ензими швидко розчеплюються тканевими і сироватковими інгібіторами крові і через 15-30 хвилин гублять свою активність.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Окрім протеолітичних ферментів в якості некролітичної речовини можливе використання бензойної кислоти 10% в формі мазі, а також саліцілова мазь 40% - як хімічна некректо-мія при лікуванні опіків. </a:t>
            </a:r>
            <a:endParaRPr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6" name="Shape 1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7" name="Google Shape;1777;p124"/>
          <p:cNvSpPr txBox="1"/>
          <p:nvPr>
            <p:ph type="ctrTitle"/>
          </p:nvPr>
        </p:nvSpPr>
        <p:spPr>
          <a:xfrm>
            <a:off x="468312" y="260350"/>
            <a:ext cx="6965950" cy="4333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Дегідратуючі (гіперосмолярні) речовини</a:t>
            </a:r>
            <a:endParaRPr/>
          </a:p>
        </p:txBody>
      </p:sp>
      <p:sp>
        <p:nvSpPr>
          <p:cNvPr id="1778" name="Google Shape;1778;p124"/>
          <p:cNvSpPr txBox="1"/>
          <p:nvPr>
            <p:ph idx="1" type="subTitle"/>
          </p:nvPr>
        </p:nvSpPr>
        <p:spPr>
          <a:xfrm>
            <a:off x="179387" y="908050"/>
            <a:ext cx="7488237" cy="5329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Осмос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односторонній перехід (дифузія) розчинника в розчин через напівпроникаючу мембрану. Завдяки осмотич-ному тиску при розділенні двох розчинів різної концентрації напівпроникаючої мембрани виникає потік розчинника від розчину з меньшої концентрації до розчину з більшої концен-трації.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Препарати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гіперосмолярними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властивостями мають важ-ливу роль при місцевій терапії гнійних ран. Вони забезпечу-ють відтік гнійного ексудату із рани в пов’язку, виконують протизапальну дію, а також захищають тканини від гіпергід-ратації.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З другої сторони, використання гіперосмолярних речовин можуть обумовити обезвоження тканин, подавляти ріст грану-ляцій. Через це показання до примінення цих препаратів повинно бути суворо обгрунтованим.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До препаратів гіперосмолярної дії відносять гіпертонічний (10%) розчин. В останні роки вивчені і предложені осмотично активні речовини проксопол – 268, ПЕО-400, ПЕО-1500 (поліетиленоксид). </a:t>
            </a:r>
            <a:endParaRPr/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2" name="Shape 1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3" name="Google Shape;1783;p125"/>
          <p:cNvSpPr txBox="1"/>
          <p:nvPr>
            <p:ph idx="1" type="subTitle"/>
          </p:nvPr>
        </p:nvSpPr>
        <p:spPr>
          <a:xfrm>
            <a:off x="395287" y="333375"/>
            <a:ext cx="7200900" cy="5903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Дренуючі сорбенти (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водонабухаючі і і гідрофобні) забезпечують відтік ранового вмісту і евакуірують в пов’язку мікробні тіла (С.В.Довбиш, А.Я.Сорокін, 1989).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1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Водонабухаючі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 рахунок капілярності і високої пористості зв’язують воду.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Сюди відносять: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1). Дебрізан – фірма “Фармація”.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2). Сорбінекс – Югославія.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3). Дексізон – Германія із целюлози.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4). Гелівін – із хімічного полівінілового спирту – Росія.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5). Целосорб – очищена натрієва сіль.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Гідрофобні сорбенти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на відміну від водонабухаючих меньше поглинають воду, із них є: вуглеводні, кремнійоорганичні, поліуретанові, поліметилсілоксанові. Найбільш поширені серед них: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1). Активований вуглеводний волокнистий матеріал “Дніпро-МН”, у вигляді матерії.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2). Поліферан – із лігніна.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3). Сорбент СКН – гранули активованого вуглецю.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4). Альгінор – пористий матеріал суміші натрієво-кальцієвої солі альгінованої кислоти із морських водорослей.</a:t>
            </a:r>
            <a:endParaRPr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7" name="Shape 1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8" name="Google Shape;1788;p126"/>
          <p:cNvSpPr txBox="1"/>
          <p:nvPr>
            <p:ph idx="1" type="subTitle"/>
          </p:nvPr>
        </p:nvSpPr>
        <p:spPr>
          <a:xfrm>
            <a:off x="395287" y="692150"/>
            <a:ext cx="6972300" cy="5761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b="1" i="0" lang="en-US" sz="1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Загальними недоліками сорбентів є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Відсутність прямої давлячої дії на некротизовану тканину і збудників ранової інфекції, особливо в глибині тканини.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Пошкоджуюча дія на живі тканини внаслідок надмірності високої сорбційної активності. </a:t>
            </a:r>
            <a:endParaRPr/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2" name="Shape 1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3" name="Google Shape;1793;p127"/>
          <p:cNvSpPr txBox="1"/>
          <p:nvPr>
            <p:ph type="title"/>
          </p:nvPr>
        </p:nvSpPr>
        <p:spPr>
          <a:xfrm>
            <a:off x="219075" y="227012"/>
            <a:ext cx="7477125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Стимулятори репаративних процесів</a:t>
            </a:r>
            <a:endParaRPr/>
          </a:p>
        </p:txBody>
      </p:sp>
      <p:sp>
        <p:nvSpPr>
          <p:cNvPr id="1794" name="Google Shape;1794;p127"/>
          <p:cNvSpPr txBox="1"/>
          <p:nvPr>
            <p:ph idx="1" type="body"/>
          </p:nvPr>
        </p:nvSpPr>
        <p:spPr>
          <a:xfrm>
            <a:off x="263525" y="981075"/>
            <a:ext cx="7386637" cy="5688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04800" lvl="0" marL="3048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Деревний дьоготь.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Конькова (дьоготь, атакридін, риб’ячий жир).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Сучасні препарати.</a:t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Похідні пірімідіна (метілурацил, пентоксил).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Плівка “Комбутек” – губчате покриття для рани із розчинного колагена тваринного походження.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Олекол – колагенна плівка з облепіховим маслом.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Альгіпор – губчата речовина.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Вінілін – полівініл бутиловий спирт.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Коланхоє – із соку коланхоє стимулює репаративні процеси.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Солкосеріл – екстракт крові тварин, антимікробна та протизапальна дія.</a:t>
            </a:r>
            <a:endParaRPr/>
          </a:p>
          <a:p>
            <a:pPr indent="-304800" lvl="0" marL="30480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Піхтове масло – ранозагоюча дія.</a:t>
            </a:r>
            <a:endParaRPr/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8" name="Shape 1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9" name="Google Shape;1799;p128"/>
          <p:cNvSpPr txBox="1"/>
          <p:nvPr>
            <p:ph type="ctrTitle"/>
          </p:nvPr>
        </p:nvSpPr>
        <p:spPr>
          <a:xfrm>
            <a:off x="611187" y="115887"/>
            <a:ext cx="7112000" cy="360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Багатокомпонентні мазі на гідрофільній основі</a:t>
            </a:r>
            <a:endParaRPr/>
          </a:p>
        </p:txBody>
      </p:sp>
      <p:sp>
        <p:nvSpPr>
          <p:cNvPr id="1800" name="Google Shape;1800;p128"/>
          <p:cNvSpPr txBox="1"/>
          <p:nvPr>
            <p:ph idx="1" type="subTitle"/>
          </p:nvPr>
        </p:nvSpPr>
        <p:spPr>
          <a:xfrm>
            <a:off x="179387" y="549275"/>
            <a:ext cx="7416800" cy="61198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“Левоміколь”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має широку дію за рахунок антибактеріальної активності обумовленої левоміцетіном і посилююча дія за рахунок ПЕО – основи, а також має виражену дію гіперосмолярності. В 20 раз перевищує дію гіпертонічного розчину.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“Левосін”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(левоміцетін, сульфадіметоксин, тримекаїн, поліетіленоксид-1500). Діє як на аероби так і на анаероби.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“Діоксиколь”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своєму складі має діоксідін як протромбіновий препарат.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“Йод Метриксін”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в своєму складі має антисептик йодопірон, тримекаїн, поліетиленоксид, метілурацил.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“Сульфамеколь”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лікування інфільтрованих опіків, гнійних ран, пролежнів, тропічних виразок.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“Метрокаїн”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комбінований препарат направленої дії на анаеробну мікрофлору. В його складі – метронідазол, левоміцетін, тримекаїн, поліетиленоксид-1500 і поліетиленоксид-400.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“Стрептонітол”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комбінований препарат. В його склад входить (нітазол, стрептоцид, пропіленгліком і інш.). Діє на аероби та анаероби.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“Нітацід”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(нітазол, стрептоцид, поліетиленоксид-400, проксанол-268) діє на всі форми мікроорганізмів за рахунок нітазола і стрептоцида. Діє як гіперосмолярна основа.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“Мірамістін”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(мірамістін, трілон Б, проксолон-268, пропіленгліколь-400 і інш.). Дія бактерицидна і фунгоцідна в тому числі на кандіди, при опіках інфікованих, при гнійних ранах, грибкових захворюваннях шкіри.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“Асперазі”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(аспераза і все інш.) активний протеолітичний фермент, аналог закордонному Іруксолу.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4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Times New Roman"/>
              <a:buNone/>
            </a:pPr>
            <a:r>
              <a:rPr b="1" i="1" lang="en-US" sz="17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“Протегентин” </a:t>
            </a:r>
            <a:r>
              <a:rPr b="1" i="0" lang="en-US" sz="17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протеолітичний фермент “С”.</a:t>
            </a:r>
            <a:endParaRPr/>
          </a:p>
        </p:txBody>
      </p:sp>
      <p:sp>
        <p:nvSpPr>
          <p:cNvPr id="1801" name="Google Shape;1801;p128"/>
          <p:cNvSpPr txBox="1"/>
          <p:nvPr/>
        </p:nvSpPr>
        <p:spPr>
          <a:xfrm>
            <a:off x="6084887" y="6373812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5" name="Shape 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6" name="Google Shape;1806;p129"/>
          <p:cNvSpPr txBox="1"/>
          <p:nvPr>
            <p:ph type="ctrTitle"/>
          </p:nvPr>
        </p:nvSpPr>
        <p:spPr>
          <a:xfrm>
            <a:off x="611187" y="260350"/>
            <a:ext cx="7112000" cy="690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Пінні препарати в аерозольній упаковці</a:t>
            </a:r>
            <a:endParaRPr/>
          </a:p>
        </p:txBody>
      </p:sp>
      <p:sp>
        <p:nvSpPr>
          <p:cNvPr id="1807" name="Google Shape;1807;p129"/>
          <p:cNvSpPr txBox="1"/>
          <p:nvPr>
            <p:ph idx="1" type="subTitle"/>
          </p:nvPr>
        </p:nvSpPr>
        <p:spPr>
          <a:xfrm>
            <a:off x="250825" y="1268412"/>
            <a:ext cx="7273925" cy="5113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З рахунком осмотичної активності пінних речовин та їх антибактеріальної дії, вони можуть бути використані для лі-кування в I та II фазі ранового процесу, особливо при опіках.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Аерозоль “Діоксезоль”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(діоксидин, трилікоїн, проксонал-268, пропиленгліколь, вода, хлодон) в’яжуча пінка заповнює ранові канали, запливи та гнійні порожнини. Препарат володіє широким спектром антибактеріальної дії, притамане діоксидину.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Аерозоль “Сульгіодовізоль”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основі його препарат йоду (йодовінотабо йодопірон), також діє фунгіцідно.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Аерозоль “Міромістіна”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гіперосмолярна дія.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Аерозоль “Нітазол”  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основа нітрозол, діє на клостридіальну та неклостридіальну флору.</a:t>
            </a:r>
            <a:endParaRPr/>
          </a:p>
        </p:txBody>
      </p:sp>
      <p:sp>
        <p:nvSpPr>
          <p:cNvPr id="1808" name="Google Shape;1808;p129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2" name="Shape 1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3" name="Google Shape;1813;p130"/>
          <p:cNvSpPr txBox="1"/>
          <p:nvPr>
            <p:ph type="ctrTitle"/>
          </p:nvPr>
        </p:nvSpPr>
        <p:spPr>
          <a:xfrm>
            <a:off x="250825" y="188912"/>
            <a:ext cx="7472362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Поліфукнціональні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вологопоглинаючі і дренуючі сорбенти</a:t>
            </a:r>
            <a:endParaRPr/>
          </a:p>
        </p:txBody>
      </p:sp>
      <p:sp>
        <p:nvSpPr>
          <p:cNvPr id="1814" name="Google Shape;1814;p130"/>
          <p:cNvSpPr txBox="1"/>
          <p:nvPr>
            <p:ph idx="1" type="subTitle"/>
          </p:nvPr>
        </p:nvSpPr>
        <p:spPr>
          <a:xfrm>
            <a:off x="179387" y="908050"/>
            <a:ext cx="7416800" cy="4752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Цю групу поєднує загальна специфічна дія – виражена сорбційна здібність, що дає можливість використовувати їх в 1 фазі ранового процесу, з антибактеріальною та протеолітичною активністю.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“Теральгім”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(альгіпорова губка + проінол.фермент теріпітін + альгіфінова кислота). Виконує некролітичну дію і з невеликою осмотичною активністю. Використовується при вяло гранулюючих ранах і трофічних виразках.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“Альгімаф”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на основі альгіпора + антибіотик мафенідацетат.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“Сіпролін”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комбінований препарат.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“Лізосорб”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модифікований полівініловий спирт + антибіотик неоміцін + поліміксин + терилітин. М’який гелеобразний шар. Лікування гнійних ран 1 фази.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“Полісорб”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гідрофільний сорбент.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“Імосепт”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комбінований препарат із групи кремнійовоорганічних сорбентів + гентаміцін у вигляді порошка 1 раз в 2-3 доби до повного очищення рани.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“Гелейдон”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в складі гелевін + йодовідон. Густов’язка речовина.</a:t>
            </a:r>
            <a:endParaRPr/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8" name="Shape 1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9" name="Google Shape;1819;p131"/>
          <p:cNvSpPr txBox="1"/>
          <p:nvPr>
            <p:ph type="ctrTitle"/>
          </p:nvPr>
        </p:nvSpPr>
        <p:spPr>
          <a:xfrm>
            <a:off x="179387" y="115887"/>
            <a:ext cx="7543800" cy="9366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Комбіновані лікарські препарати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місцевого лікування ран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фазі репарації рани (I і II фази рановго процесу)</a:t>
            </a:r>
            <a:endParaRPr/>
          </a:p>
        </p:txBody>
      </p:sp>
      <p:sp>
        <p:nvSpPr>
          <p:cNvPr id="1820" name="Google Shape;1820;p131"/>
          <p:cNvSpPr txBox="1"/>
          <p:nvPr>
            <p:ph idx="1" type="subTitle"/>
          </p:nvPr>
        </p:nvSpPr>
        <p:spPr>
          <a:xfrm>
            <a:off x="323850" y="1484312"/>
            <a:ext cx="7272337" cy="2520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Теоретичне обгрунтування складу лікарських препаратів. Головним із них є слідуючі: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Надійний захист грануляційної тканини від механічної травми і дії інших побічних факторів (висихання і інш.).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Профілактика вторинного інфікування рани.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Забезпечення оптимальних умов для перебігу обмінних процесів в тканинах шляхом дії на локальну мікроциркуляці.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-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Направлена стимуляція репаративних процесів в рані.</a:t>
            </a:r>
            <a:endParaRPr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1" name="Google Shape;1821;p131"/>
          <p:cNvSpPr txBox="1"/>
          <p:nvPr/>
        </p:nvSpPr>
        <p:spPr>
          <a:xfrm>
            <a:off x="6084887" y="636587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5" name="Shape 1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Google Shape;1826;p132"/>
          <p:cNvSpPr txBox="1"/>
          <p:nvPr>
            <p:ph type="ctrTitle"/>
          </p:nvPr>
        </p:nvSpPr>
        <p:spPr>
          <a:xfrm>
            <a:off x="179387" y="188912"/>
            <a:ext cx="7543800" cy="2460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7" name="Google Shape;1827;p132"/>
          <p:cNvSpPr txBox="1"/>
          <p:nvPr>
            <p:ph idx="1" type="subTitle"/>
          </p:nvPr>
        </p:nvSpPr>
        <p:spPr>
          <a:xfrm>
            <a:off x="250825" y="476250"/>
            <a:ext cx="7345362" cy="590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 практичній хірургії ці вимоги реалізіуються в тій чи іншій мірі, шляхом місцевого примінення різних речовин, які традиційно використовуються в цих цілях. Більшість із них описані вище, в тому числі (бальзам Шостаковського, полімерол, вульнузал, обле-піхове масло, сік і масло шипшини, сік каланхоє, метилурацілова мазь, солкосеріла желе і інш.). Також використовуються мазі на жировій основі: тетрацикліна, еритроміціна, гентаміціна, сінтоміці-на. Довгий час широко використовували мазь Вишневського одну без врахування її лікувальних можливостей відносно фази ранового процесу.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Використання її і других мазей на ліпофільній основі в 1 фазі ранового процесу протипоказано. Гідрофільність цих основ не доз-воляє всмоктувати рановий вміст, а створює “парниковий” ефект в рані, а значить погано відбувається очищення рани, що приводить до затримки репаративних процесів. Рідше використовується мазь Конькова (дьоготь, антисептик-етакридин, бджолиний мед, касто-рове масло). При лікуванні чистих гранулюючих ран хорошо зарекомендував себе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“Ектерицід”.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Патогенетично і обумовлено використання в II фазі комбутека, губчатого покриття із колагена, а також вище описаний гель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“Альгінар”.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Серед препаратів стимулюючого характеру практичне значен-ня мають </a:t>
            </a: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солкосеріл, метілурацілова мазь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які не володіють анти-мікробною дією, а мають протекторну дію на грануляційну тканину.</a:t>
            </a:r>
            <a:endParaRPr/>
          </a:p>
        </p:txBody>
      </p:sp>
      <p:sp>
        <p:nvSpPr>
          <p:cNvPr id="1828" name="Google Shape;1828;p132"/>
          <p:cNvSpPr txBox="1"/>
          <p:nvPr/>
        </p:nvSpPr>
        <p:spPr>
          <a:xfrm>
            <a:off x="6084887" y="636587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2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" name="Google Shape;1833;p133"/>
          <p:cNvSpPr txBox="1"/>
          <p:nvPr>
            <p:ph type="ctrTitle"/>
          </p:nvPr>
        </p:nvSpPr>
        <p:spPr>
          <a:xfrm>
            <a:off x="611187" y="260350"/>
            <a:ext cx="7112000" cy="64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Місцеве лікування рани в II фазі запалення. </a:t>
            </a:r>
            <a:endParaRPr/>
          </a:p>
        </p:txBody>
      </p:sp>
      <p:sp>
        <p:nvSpPr>
          <p:cNvPr id="1834" name="Google Shape;1834;p133"/>
          <p:cNvSpPr txBox="1"/>
          <p:nvPr>
            <p:ph idx="1" type="subTitle"/>
          </p:nvPr>
        </p:nvSpPr>
        <p:spPr>
          <a:xfrm>
            <a:off x="395287" y="908050"/>
            <a:ext cx="7043737" cy="5545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b="1" i="0" lang="en-US" sz="1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1" i="0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Багатокомпонентні мазі на комбінованій гідрофільно-емульсійній основі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“Метілдіоксідін”.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Спектр антимікробної дії обумовлений діоксідіном, активність якого зростає за рахунок гідрофільного ефекту мазьової основи.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Мазь “Стрептонітол”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(нітазол, стрептоцід і інш.).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Пінні аерозолі.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“Олазоль”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масло облепіхи, анестезін, левоміцетін, кислота борна і інш.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“Гіпозоль”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облепіхове масло, етазол, метілураціл і інш.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“Неогелазоль”, “Феректерізоль”, “Цімезоль”.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Поліфункціональні дренуючі сорбенти, губки, плівки.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t/>
            </a:r>
            <a:endParaRPr b="1" i="0" sz="12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Ці плівки на основі колагена, перед накладанням насичують ізотонічним розчином, або антисептиком. Всі вони стимулюють репаративні процеси в рані, прискорюють ріст грануляції і епітелізації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Целосорб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(насичений хлоргексидин біглюконатом, діоксидином + протеолітичні ферменти).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Тіотріазалін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1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Губка “Комбутек” 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основі розчинного колагена.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.</a:t>
            </a:r>
            <a:endParaRPr/>
          </a:p>
        </p:txBody>
      </p:sp>
      <p:sp>
        <p:nvSpPr>
          <p:cNvPr id="1835" name="Google Shape;1835;p133"/>
          <p:cNvSpPr txBox="1"/>
          <p:nvPr/>
        </p:nvSpPr>
        <p:spPr>
          <a:xfrm>
            <a:off x="6084887" y="636587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9" name="Shape 1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0" name="Google Shape;1840;p134"/>
          <p:cNvSpPr txBox="1"/>
          <p:nvPr>
            <p:ph type="ctrTitle"/>
          </p:nvPr>
        </p:nvSpPr>
        <p:spPr>
          <a:xfrm>
            <a:off x="468312" y="260350"/>
            <a:ext cx="7112000" cy="792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Лікарські препаратидля лікування ран</a:t>
            </a:r>
            <a:b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III фазі ранового процесу</a:t>
            </a:r>
            <a:endParaRPr/>
          </a:p>
        </p:txBody>
      </p:sp>
      <p:sp>
        <p:nvSpPr>
          <p:cNvPr id="1841" name="Google Shape;1841;p134"/>
          <p:cNvSpPr txBox="1"/>
          <p:nvPr>
            <p:ph idx="1" type="subTitle"/>
          </p:nvPr>
        </p:nvSpPr>
        <p:spPr>
          <a:xfrm>
            <a:off x="395287" y="1341437"/>
            <a:ext cx="7043737" cy="41036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Це фаза епітелізації і організації рубця.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Лікування проводиться за принципом схожим на II фазу запалення: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-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Необхідно захищати рану від механічної травми і висихання.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-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виражених рубцьових змінах – препарат хонсурод із гіалітивних хрящів. Кератолітична дія саліцілової кислоти 2-3%.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-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припалення грануляцій при їх надлишку можливе примінення ляпісного олівця.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-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випадках нормального перебігу ранового процесу поверхню епітелізованих ран необхідно захищати індиферентними мазями (солкосеріл, метілураціл) або гелеобразною масою альгінарової гібки з добавленням антисептика і стимулятора.</a:t>
            </a:r>
            <a:endParaRPr/>
          </a:p>
        </p:txBody>
      </p:sp>
      <p:sp>
        <p:nvSpPr>
          <p:cNvPr id="1842" name="Google Shape;1842;p134"/>
          <p:cNvSpPr txBox="1"/>
          <p:nvPr/>
        </p:nvSpPr>
        <p:spPr>
          <a:xfrm>
            <a:off x="6084887" y="6383337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6" name="Shape 1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" name="Google Shape;1847;p135"/>
          <p:cNvSpPr txBox="1"/>
          <p:nvPr>
            <p:ph type="ctrTitle"/>
          </p:nvPr>
        </p:nvSpPr>
        <p:spPr>
          <a:xfrm>
            <a:off x="323850" y="188912"/>
            <a:ext cx="7112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ПОКАЗАННЯ ДО ПРОВЕДЕННЯ АП</a:t>
            </a:r>
            <a:endParaRPr/>
          </a:p>
        </p:txBody>
      </p:sp>
      <p:sp>
        <p:nvSpPr>
          <p:cNvPr id="1848" name="Google Shape;1848;p135"/>
          <p:cNvSpPr txBox="1"/>
          <p:nvPr>
            <p:ph idx="1" type="subTitle"/>
          </p:nvPr>
        </p:nvSpPr>
        <p:spPr>
          <a:xfrm>
            <a:off x="250825" y="620712"/>
            <a:ext cx="7345362" cy="5688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Враховуючи можливість негативного впливу АП на орга-нізм, їх профілактичне застосування повинне обмежуватися лише ситуаціями, при яких є обгрунтованим ризик виник-нення ранової інфекції.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1" sz="20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чистих (асептичних) ранах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післяопераційні ускладнення становлять не більш 1-5% випадків, тому АП призначають тільки при операціях, коли розвиток інфекції може звести нанівець ефект складного оперативного втручання чи являти загрозу для життя і здоров’я хворого.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них зокрема відносяться: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*великі за обсягом операції;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*окремі відновні операції на судинах;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*будь-які чисті операції тривалістю більше 3-х годин.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1" sz="2000" u="sng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умовно чистих ранах,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які супроводжуються контамінацією нормальною мікрофлорою хворого при проведенні планових операцій (зокрема на органах черевної та грудної порожнини, малому тазі) частота післяопераційних ускладнень досягає 7-9%, що є показанням до проведення АП.</a:t>
            </a:r>
            <a:endParaRPr/>
          </a:p>
        </p:txBody>
      </p:sp>
      <p:sp>
        <p:nvSpPr>
          <p:cNvPr id="1849" name="Google Shape;1849;p135"/>
          <p:cNvSpPr txBox="1"/>
          <p:nvPr/>
        </p:nvSpPr>
        <p:spPr>
          <a:xfrm>
            <a:off x="6084887" y="6373812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3" name="Shape 1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4" name="Google Shape;1854;p136"/>
          <p:cNvSpPr txBox="1"/>
          <p:nvPr>
            <p:ph type="ctrTitle"/>
          </p:nvPr>
        </p:nvSpPr>
        <p:spPr>
          <a:xfrm>
            <a:off x="323850" y="188912"/>
            <a:ext cx="7112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ПОКАЗАННЯ ДО ПРОВЕДЕННЯ АП</a:t>
            </a:r>
            <a:endParaRPr/>
          </a:p>
        </p:txBody>
      </p:sp>
      <p:sp>
        <p:nvSpPr>
          <p:cNvPr id="1855" name="Google Shape;1855;p136"/>
          <p:cNvSpPr txBox="1"/>
          <p:nvPr>
            <p:ph idx="1" type="subTitle"/>
          </p:nvPr>
        </p:nvSpPr>
        <p:spPr>
          <a:xfrm>
            <a:off x="179387" y="908050"/>
            <a:ext cx="7416800" cy="4105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Усі травматичні рани відносяться до 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бактеріально забруднених ран,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при яких частота ранової інфекції досягає 25% і вище. У цьому випадку ведення антибіотиків повинно бути якомога раннім, а тривалість застосування обмежуватись 48-72 г, якщо перебіг захво-рювання не вимагає продовження </a:t>
            </a:r>
            <a:r>
              <a:rPr b="1" i="0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антибіотикотерапії.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При цьому необхідно контролювати ступінь контамінації рани шляхом кількісного визначення змісту мікробних тіл у рані (критичний рівень бактеріального обсеменіння – 100 тис. мікробних клітин на 1 г тканини), при якому профілактика ранової інфекції повинна бути найбільш повною.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1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Операції на інфікованих (брудних) ранах,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при яких є гній, перфо-ровані органи або старі травматичні рани (частота післяоперацій-них ускладнень досягає 40%), вимагають, окрім адекватного місце-вого лікування, проведення </a:t>
            </a:r>
            <a:r>
              <a:rPr b="1" i="0" lang="en-US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антибіотикотерапії,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що обумовлює до-цільність призначення препаратів перед операцією, під час операції й у післяопераційному періоді під бактеріологічним контролем стану рани.</a:t>
            </a:r>
            <a:endParaRPr/>
          </a:p>
          <a:p>
            <a:pPr indent="0" lvl="0" marL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6" name="Google Shape;1856;p136"/>
          <p:cNvSpPr txBox="1"/>
          <p:nvPr/>
        </p:nvSpPr>
        <p:spPr>
          <a:xfrm>
            <a:off x="6084887" y="6373812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0" name="Shape 1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1" name="Google Shape;1861;p137"/>
          <p:cNvSpPr txBox="1"/>
          <p:nvPr>
            <p:ph idx="1" type="subTitle"/>
          </p:nvPr>
        </p:nvSpPr>
        <p:spPr>
          <a:xfrm>
            <a:off x="368300" y="692150"/>
            <a:ext cx="7043737" cy="3097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endParaRPr/>
          </a:p>
        </p:txBody>
      </p:sp>
      <p:sp>
        <p:nvSpPr>
          <p:cNvPr id="1862" name="Google Shape;1862;p137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1863" name="Google Shape;1863;p137"/>
          <p:cNvSpPr txBox="1"/>
          <p:nvPr/>
        </p:nvSpPr>
        <p:spPr>
          <a:xfrm>
            <a:off x="323850" y="765175"/>
            <a:ext cx="7272337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Значення профілактичного застосування АП зростає при відстроченій, пізній обробці рани чи у випадках, коли взагалі її неможливо зробити, а також в умовах, що сприяють ослабленню резистентності організму до інфекції (похилий вік, ожиріння, цукровий діабет і ін.) та при значному бактеріальному забрудненні рани, високій вірулентності інфекції, несприятливому стані контамінованих тканин.</a:t>
            </a:r>
            <a:endParaRPr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7" name="Shape 1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8" name="Google Shape;1868;p138"/>
          <p:cNvSpPr txBox="1"/>
          <p:nvPr>
            <p:ph type="ctrTitle"/>
          </p:nvPr>
        </p:nvSpPr>
        <p:spPr>
          <a:xfrm>
            <a:off x="323850" y="188912"/>
            <a:ext cx="7112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ТЕРМІНИ ПРОВЕДЕННЯ АП</a:t>
            </a:r>
            <a:endParaRPr/>
          </a:p>
        </p:txBody>
      </p:sp>
      <p:sp>
        <p:nvSpPr>
          <p:cNvPr id="1869" name="Google Shape;1869;p138"/>
          <p:cNvSpPr txBox="1"/>
          <p:nvPr>
            <p:ph idx="1" type="subTitle"/>
          </p:nvPr>
        </p:nvSpPr>
        <p:spPr>
          <a:xfrm>
            <a:off x="323850" y="908050"/>
            <a:ext cx="7272337" cy="3025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b="1" i="0" lang="en-US" sz="1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тривалості розрізняють 4 схеми АП: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профілактика однією дозою (під час премедикації; 2-а доза вводиться тільки при 3-х годинних та більш тривалих операціях);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надкоротка (під час премедикації, потім 2-3 дози препарату протягом доби);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короткочасна (за 1,5-2 годин до операції і протягом 48 годин – після операції);</a:t>
            </a:r>
            <a:endParaRPr/>
          </a:p>
          <a:p>
            <a:pPr indent="-127000" lvl="0" marL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●"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тривала (за 12 годин і більше до операції і кілька днів після операції).</a:t>
            </a:r>
            <a:endParaRPr/>
          </a:p>
        </p:txBody>
      </p:sp>
      <p:sp>
        <p:nvSpPr>
          <p:cNvPr id="1870" name="Google Shape;1870;p138"/>
          <p:cNvSpPr txBox="1"/>
          <p:nvPr/>
        </p:nvSpPr>
        <p:spPr>
          <a:xfrm>
            <a:off x="6084887" y="636587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4" name="Shape 1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5" name="Google Shape;1875;p139"/>
          <p:cNvSpPr txBox="1"/>
          <p:nvPr>
            <p:ph type="ctrTitle"/>
          </p:nvPr>
        </p:nvSpPr>
        <p:spPr>
          <a:xfrm>
            <a:off x="323850" y="188912"/>
            <a:ext cx="7112000" cy="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ТЕРМІНИ ПРОВЕДЕННЯ АП</a:t>
            </a:r>
            <a:endParaRPr/>
          </a:p>
        </p:txBody>
      </p:sp>
      <p:sp>
        <p:nvSpPr>
          <p:cNvPr id="1876" name="Google Shape;1876;p139"/>
          <p:cNvSpPr txBox="1"/>
          <p:nvPr>
            <p:ph idx="1" type="subTitle"/>
          </p:nvPr>
        </p:nvSpPr>
        <p:spPr>
          <a:xfrm>
            <a:off x="323850" y="692150"/>
            <a:ext cx="7272337" cy="597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b="1" i="0" lang="en-US" sz="16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Серед наведених схем АП найбільш доцільно застосовувати </a:t>
            </a:r>
            <a:r>
              <a:rPr b="1" i="0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профілактику однією дозою та введення антибіотиків за надкорот-кою схемою.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Така тактика цілком ефективна, так як знижує ймовірність побічних дій антибіотиків, обмежує можливість розвитку стійкості бактерій до хіміопрепаратів, забезпечує більш низьку вартість лікування.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Передчасне (за кілька годин до операції), чи запізніле введення першої дози антибіотика знижує ефект профілактики. 	Невиправдано тривале проведення АП, веде до збільшення частоти післяопераційних ускладнень. Це обумовлено тим, що про-філактичне застосування антибіотиків задовго до операції чи біль-ше ніж у 48 годин у післяопераційному періоді призводе до пору-шення біоценозу шлунково-кишкового тракту і колонізації верхніх відділів мікрофлорою товстої кишки з можливим розвитком </a:t>
            </a:r>
            <a:r>
              <a:rPr b="1" i="0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ендо-генної інфекції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завдяки бактеріальній транслокації умовних патогенів через лімфатичну систему тонкої кишки.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Крім того, зростає небезпека виникнення </a:t>
            </a:r>
            <a:r>
              <a:rPr b="1" i="0" lang="en-US" sz="18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суперінфекції</a:t>
            </a:r>
            <a:r>
              <a:rPr b="1" i="0" lang="en-US" sz="18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 опе-рованих хворих за рахунок селекції антибіотикорезистентних штамів. Тому антибіотик варто вводити хворому у відповідній дозі безпосередньо за 30 хв перед операцією (внутрішньовенно під час наркозу) з наступними повторними ін’єкціями за показами, але не більше 24 годин.</a:t>
            </a:r>
            <a:endParaRPr/>
          </a:p>
        </p:txBody>
      </p:sp>
      <p:sp>
        <p:nvSpPr>
          <p:cNvPr id="1877" name="Google Shape;1877;p139"/>
          <p:cNvSpPr txBox="1"/>
          <p:nvPr/>
        </p:nvSpPr>
        <p:spPr>
          <a:xfrm>
            <a:off x="6084887" y="6365875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fld id="{00000000-1234-1234-1234-123412341234}" type="slidenum"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1" name="Shape 1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2" name="Google Shape;1882;p140"/>
          <p:cNvSpPr txBox="1"/>
          <p:nvPr>
            <p:ph type="title"/>
          </p:nvPr>
        </p:nvSpPr>
        <p:spPr>
          <a:xfrm>
            <a:off x="685800" y="115887"/>
            <a:ext cx="7772400" cy="4175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ОШИБКИ </a:t>
            </a:r>
            <a:endParaRPr/>
          </a:p>
        </p:txBody>
      </p:sp>
      <p:pic>
        <p:nvPicPr>
          <p:cNvPr descr="IMAGE0002" id="1883" name="Google Shape;1883;p14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49275"/>
            <a:ext cx="8785225" cy="60626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7" name="Shape 1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8" name="Google Shape;1888;p141"/>
          <p:cNvSpPr txBox="1"/>
          <p:nvPr>
            <p:ph type="title"/>
          </p:nvPr>
        </p:nvSpPr>
        <p:spPr>
          <a:xfrm>
            <a:off x="2774950" y="-26987"/>
            <a:ext cx="3525837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ОШИБКИ</a:t>
            </a:r>
            <a:endParaRPr/>
          </a:p>
        </p:txBody>
      </p:sp>
      <p:sp>
        <p:nvSpPr>
          <p:cNvPr id="1889" name="Google Shape;1889;p141"/>
          <p:cNvSpPr txBox="1"/>
          <p:nvPr>
            <p:ph idx="1" type="body"/>
          </p:nvPr>
        </p:nvSpPr>
        <p:spPr>
          <a:xfrm>
            <a:off x="-36512" y="720725"/>
            <a:ext cx="9180512" cy="6237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организация оказания помощи (сортировка)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оказание специализированной хирургической помощи на этапе квалифицированной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превышение объема хирургической помощи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проведение операций в состоянии шока без противошоковой терапии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иссечение поврежденной кожи в виде «пятаков»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проведение нерадикальной хирургической обработки с оставлением нежизнеспособных тканей, инородных тел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не остановленное кровотечение, не рассечение фасциальных футляров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недостаточный вторичный осмотр (second look)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нераспознанный компартмент-синдром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неадекватное дренирование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наложение первичных швов по завершении ПХО</a:t>
            </a:r>
            <a:endParaRPr/>
          </a:p>
          <a:p>
            <a:pPr indent="-1905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split/>
  </p:transition>
</p:sld>
</file>

<file path=ppt/slides/slide1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3" name="Shape 1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" name="Google Shape;1894;p142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95" name="Google Shape;1895;p14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973137" y="-53975"/>
            <a:ext cx="10683875" cy="693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0" name="Shape 1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Заруцкий\Desktop\Презентация огнестрельная рана\images (5).jpg" id="1901" name="Google Shape;1901;p1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2237" y="4613275"/>
            <a:ext cx="3236912" cy="21288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fedpress.ru/sites/fedpress/files/amorozova/news/maydan.jpg" id="1902" name="Google Shape;1902;p1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51187" y="2809875"/>
            <a:ext cx="3529012" cy="20558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elise.com.ua/wp-content/uploads/2014/02/%D0%93%D1%80%D1%83%D1%88%D0%B5%D0%B2%D1%81%D0%BA%D0%BE%D0%B3%D0%BE23.jpg" id="1903" name="Google Shape;1903;p1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5100" y="2349500"/>
            <a:ext cx="3170237" cy="21097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meridian.in.ua/images/uploads/201401/maydan-1.jpg" id="1904" name="Google Shape;1904;p14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007100" y="1268412"/>
            <a:ext cx="3028950" cy="20161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img15.nnm.me/8/c/9/4/2/cf7582820f1b1908d08dad141f1.jpg" id="1905" name="Google Shape;1905;p14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5100" y="260350"/>
            <a:ext cx="3068637" cy="1871662"/>
          </a:xfrm>
          <a:prstGeom prst="rect">
            <a:avLst/>
          </a:prstGeom>
          <a:noFill/>
          <a:ln>
            <a:noFill/>
          </a:ln>
        </p:spPr>
      </p:pic>
      <p:sp>
        <p:nvSpPr>
          <p:cNvPr id="1906" name="Google Shape;1906;p143"/>
          <p:cNvSpPr txBox="1"/>
          <p:nvPr/>
        </p:nvSpPr>
        <p:spPr>
          <a:xfrm>
            <a:off x="3419475" y="44450"/>
            <a:ext cx="5040312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ПРОТЕСТНЫЕ АКЦИИ В КИЕВЕ</a:t>
            </a:r>
            <a:endParaRPr/>
          </a:p>
        </p:txBody>
      </p:sp>
      <p:sp>
        <p:nvSpPr>
          <p:cNvPr id="1907" name="Google Shape;1907;p143"/>
          <p:cNvSpPr txBox="1"/>
          <p:nvPr/>
        </p:nvSpPr>
        <p:spPr>
          <a:xfrm>
            <a:off x="104775" y="260350"/>
            <a:ext cx="3311525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30 – 31 ноября 2013</a:t>
            </a:r>
            <a:endParaRPr/>
          </a:p>
        </p:txBody>
      </p:sp>
      <p:sp>
        <p:nvSpPr>
          <p:cNvPr id="1908" name="Google Shape;1908;p143"/>
          <p:cNvSpPr txBox="1"/>
          <p:nvPr/>
        </p:nvSpPr>
        <p:spPr>
          <a:xfrm>
            <a:off x="179387" y="2349500"/>
            <a:ext cx="3313112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16 – 17 января 2014</a:t>
            </a:r>
            <a:endParaRPr/>
          </a:p>
        </p:txBody>
      </p:sp>
      <p:sp>
        <p:nvSpPr>
          <p:cNvPr id="1909" name="Google Shape;1909;p143"/>
          <p:cNvSpPr txBox="1"/>
          <p:nvPr/>
        </p:nvSpPr>
        <p:spPr>
          <a:xfrm>
            <a:off x="34925" y="5703887"/>
            <a:ext cx="3532187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18 – 21 февраля 2014</a:t>
            </a:r>
            <a:endParaRPr/>
          </a:p>
        </p:txBody>
      </p:sp>
      <p:pic>
        <p:nvPicPr>
          <p:cNvPr descr="C:\Users\Заруцкий\Desktop\Презентация огнестрельная рана\images (1).jpg" id="1910" name="Google Shape;1910;p14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478587" y="3449637"/>
            <a:ext cx="2519362" cy="2017712"/>
          </a:xfrm>
          <a:prstGeom prst="rect">
            <a:avLst/>
          </a:prstGeom>
          <a:noFill/>
          <a:ln>
            <a:noFill/>
          </a:ln>
        </p:spPr>
      </p:pic>
      <p:sp>
        <p:nvSpPr>
          <p:cNvPr id="1911" name="Google Shape;1911;p143"/>
          <p:cNvSpPr txBox="1"/>
          <p:nvPr/>
        </p:nvSpPr>
        <p:spPr>
          <a:xfrm>
            <a:off x="3203575" y="476250"/>
            <a:ext cx="4095750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Обратилось     886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Госпитализировано  695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Погибло             3</a:t>
            </a:r>
            <a:endParaRPr/>
          </a:p>
        </p:txBody>
      </p:sp>
      <p:sp>
        <p:nvSpPr>
          <p:cNvPr id="1912" name="Google Shape;1912;p143"/>
          <p:cNvSpPr txBox="1"/>
          <p:nvPr/>
        </p:nvSpPr>
        <p:spPr>
          <a:xfrm>
            <a:off x="3470275" y="5468937"/>
            <a:ext cx="4471987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Обратилось 	      1811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Госпитализировано   1214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Погибло                        95/20</a:t>
            </a:r>
            <a:endParaRPr/>
          </a:p>
        </p:txBody>
      </p:sp>
      <p:sp>
        <p:nvSpPr>
          <p:cNvPr id="1913" name="Google Shape;1913;p143"/>
          <p:cNvSpPr txBox="1"/>
          <p:nvPr/>
        </p:nvSpPr>
        <p:spPr>
          <a:xfrm>
            <a:off x="4500562" y="5010150"/>
            <a:ext cx="871537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МОЗ</a:t>
            </a:r>
            <a:endParaRPr/>
          </a:p>
        </p:txBody>
      </p:sp>
      <p:sp>
        <p:nvSpPr>
          <p:cNvPr id="1914" name="Google Shape;1914;p143"/>
          <p:cNvSpPr txBox="1"/>
          <p:nvPr/>
        </p:nvSpPr>
        <p:spPr>
          <a:xfrm>
            <a:off x="7864475" y="4976812"/>
            <a:ext cx="879475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66FFFF"/>
                </a:solidFill>
                <a:latin typeface="Arial"/>
                <a:ea typeface="Arial"/>
                <a:cs typeface="Arial"/>
                <a:sym typeface="Arial"/>
              </a:rPr>
              <a:t>МВД</a:t>
            </a:r>
            <a:endParaRPr/>
          </a:p>
        </p:txBody>
      </p:sp>
      <p:sp>
        <p:nvSpPr>
          <p:cNvPr id="1915" name="Google Shape;1915;p143"/>
          <p:cNvSpPr txBox="1"/>
          <p:nvPr/>
        </p:nvSpPr>
        <p:spPr>
          <a:xfrm>
            <a:off x="7942262" y="5472112"/>
            <a:ext cx="708025" cy="120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66FFFF"/>
                </a:solidFill>
                <a:latin typeface="Arial"/>
                <a:ea typeface="Arial"/>
                <a:cs typeface="Arial"/>
                <a:sym typeface="Arial"/>
              </a:rPr>
              <a:t>623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66FFFF"/>
                </a:solidFill>
                <a:latin typeface="Arial"/>
                <a:ea typeface="Arial"/>
                <a:cs typeface="Arial"/>
                <a:sym typeface="Arial"/>
              </a:rPr>
              <a:t>515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FFFF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66FFFF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/>
          </a:p>
        </p:txBody>
      </p:sp>
      <p:sp>
        <p:nvSpPr>
          <p:cNvPr id="1916" name="Google Shape;1916;p143"/>
          <p:cNvSpPr txBox="1"/>
          <p:nvPr/>
        </p:nvSpPr>
        <p:spPr>
          <a:xfrm>
            <a:off x="4643437" y="1700212"/>
            <a:ext cx="1223962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Arial"/>
              <a:buNone/>
            </a:pPr>
            <a:r>
              <a:rPr b="1" i="0" lang="en-US" sz="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30.11.2013-5.02.2014</a:t>
            </a:r>
            <a:endParaRPr/>
          </a:p>
        </p:txBody>
      </p:sp>
      <p:sp>
        <p:nvSpPr>
          <p:cNvPr id="1917" name="Google Shape;1917;p143"/>
          <p:cNvSpPr txBox="1"/>
          <p:nvPr/>
        </p:nvSpPr>
        <p:spPr>
          <a:xfrm>
            <a:off x="5219700" y="6453187"/>
            <a:ext cx="1296987" cy="21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Arial"/>
              <a:buNone/>
            </a:pPr>
            <a:r>
              <a:rPr b="1" i="0" lang="en-US" sz="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18.02.2014-16.04.2014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1" name="Shape 1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2" name="Google Shape;1922;p144"/>
          <p:cNvGraphicFramePr/>
          <p:nvPr/>
        </p:nvGraphicFramePr>
        <p:xfrm>
          <a:off x="215900" y="692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{47F9A5B7-A200-4C6C-A6DE-7D87D5C81C09}</a:tableStyleId>
              </a:tblPr>
              <a:tblGrid>
                <a:gridCol w="3084500"/>
                <a:gridCol w="984250"/>
                <a:gridCol w="1020750"/>
                <a:gridCol w="925500"/>
                <a:gridCol w="925500"/>
                <a:gridCol w="847725"/>
                <a:gridCol w="925500"/>
              </a:tblGrid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Характер повреждений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30-31 ноября 2013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16-17 января 2014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18-21 февраля 2014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525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Огнестрельные ранения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  <a:tr h="58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Ожоги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  <a:tr h="582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ЧМТ + политравма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  <a:tr h="6461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Травма конечностей в т.ч. переломы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Раны мягких тканей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Заболевания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Arial"/>
                        <a:buNone/>
                      </a:pPr>
                      <a:r>
                        <a:rPr b="1" i="0" lang="en-US" sz="2800" u="none" cap="none" strike="noStrik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585E0"/>
                    </a:solidFill>
                  </a:tcPr>
                </a:tc>
              </a:tr>
            </a:tbl>
          </a:graphicData>
        </a:graphic>
      </p:graphicFrame>
      <p:sp>
        <p:nvSpPr>
          <p:cNvPr id="1923" name="Google Shape;1923;p144"/>
          <p:cNvSpPr txBox="1"/>
          <p:nvPr/>
        </p:nvSpPr>
        <p:spPr>
          <a:xfrm>
            <a:off x="685800" y="188912"/>
            <a:ext cx="7772400" cy="719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Ранговый анализ характера повреждений </a:t>
            </a:r>
            <a:endParaRPr/>
          </a:p>
        </p:txBody>
      </p:sp>
      <p:sp>
        <p:nvSpPr>
          <p:cNvPr id="1924" name="Google Shape;1924;p144"/>
          <p:cNvSpPr txBox="1"/>
          <p:nvPr/>
        </p:nvSpPr>
        <p:spPr>
          <a:xfrm>
            <a:off x="238125" y="5300662"/>
            <a:ext cx="4392612" cy="1512887"/>
          </a:xfrm>
          <a:prstGeom prst="rect">
            <a:avLst/>
          </a:prstGeom>
          <a:solidFill>
            <a:srgbClr val="7030A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5" name="Google Shape;1925;p144"/>
          <p:cNvSpPr txBox="1"/>
          <p:nvPr/>
        </p:nvSpPr>
        <p:spPr>
          <a:xfrm>
            <a:off x="4572000" y="5314950"/>
            <a:ext cx="4357687" cy="1512887"/>
          </a:xfrm>
          <a:prstGeom prst="rect">
            <a:avLst/>
          </a:prstGeom>
          <a:solidFill>
            <a:srgbClr val="7878DE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C:\Users\Заруцкий\Desktop\Презентация огнестрельная рана 2.02.2014\Фото для доклада\Pro-EU-Ukrainians-protest-in-Kiev-pixanews-61-680x496.jpg" id="1926" name="Google Shape;1926;p1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5510212"/>
            <a:ext cx="1728787" cy="1155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27" name="Google Shape;1927;p144"/>
          <p:cNvSpPr txBox="1"/>
          <p:nvPr/>
        </p:nvSpPr>
        <p:spPr>
          <a:xfrm>
            <a:off x="1498600" y="5178425"/>
            <a:ext cx="1871662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600"/>
              <a:buFont typeface="Times New Roman"/>
              <a:buNone/>
            </a:pPr>
            <a:r>
              <a:rPr b="0" i="0" lang="en-US" sz="16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Протестующие</a:t>
            </a:r>
            <a:endParaRPr/>
          </a:p>
        </p:txBody>
      </p:sp>
      <p:sp>
        <p:nvSpPr>
          <p:cNvPr id="1928" name="Google Shape;1928;p144"/>
          <p:cNvSpPr txBox="1"/>
          <p:nvPr/>
        </p:nvSpPr>
        <p:spPr>
          <a:xfrm>
            <a:off x="5345112" y="5178425"/>
            <a:ext cx="2879725" cy="338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600"/>
              <a:buFont typeface="Times New Roman"/>
              <a:buNone/>
            </a:pPr>
            <a:r>
              <a:rPr b="0" i="0" lang="en-US" sz="1600" u="non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Сотрудники МВД</a:t>
            </a:r>
            <a:endParaRPr/>
          </a:p>
        </p:txBody>
      </p:sp>
      <p:pic>
        <p:nvPicPr>
          <p:cNvPr descr="C:\Users\Заруцкий\Desktop\Презентация огнестрельная рана\images (4).jpg" id="1929" name="Google Shape;1929;p1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7900" y="5518150"/>
            <a:ext cx="1655762" cy="11509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 \Презентация огнестрельная рана\images (2).jpg" id="1930" name="Google Shape;1930;p1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84975" y="5494337"/>
            <a:ext cx="1819275" cy="11557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:\ \Презентация огнестрельная рана\загруженное (3).jpg" id="1931" name="Google Shape;1931;p14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17775" y="5487987"/>
            <a:ext cx="1704975" cy="1166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split/>
  </p:transition>
</p:sld>
</file>

<file path=ppt/slides/slide1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5" name="Shape 1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6" name="Google Shape;1936;p1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7783" y="3212976"/>
            <a:ext cx="3912435" cy="2934325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937" name="Google Shape;1937;p145"/>
          <p:cNvSpPr txBox="1"/>
          <p:nvPr/>
        </p:nvSpPr>
        <p:spPr>
          <a:xfrm>
            <a:off x="3811587" y="3284537"/>
            <a:ext cx="3208337" cy="27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60149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06014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ПАТРОНЫ ВСЕХ КАЛИБРОВ</a:t>
            </a:r>
            <a:endParaRPr/>
          </a:p>
        </p:txBody>
      </p:sp>
      <p:sp>
        <p:nvSpPr>
          <p:cNvPr id="1938" name="Google Shape;1938;p145"/>
          <p:cNvSpPr txBox="1"/>
          <p:nvPr/>
        </p:nvSpPr>
        <p:spPr>
          <a:xfrm>
            <a:off x="3348037" y="6165850"/>
            <a:ext cx="2519362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Инородные тела извлеченные при операциях</a:t>
            </a:r>
            <a:endParaRPr/>
          </a:p>
        </p:txBody>
      </p:sp>
      <p:pic>
        <p:nvPicPr>
          <p:cNvPr descr="http://elise.com.ua/wp-content/uploads/2014/02/%D0%93%D1%80%D1%83%D1%88%D0%B5%D0%B2%D1%81%D0%BA%D0%BE%D0%B3%D0%BE23.jpg" id="1939" name="Google Shape;1939;p1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3528" y="3339492"/>
            <a:ext cx="1944216" cy="1457660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C:\Users\Заруцкий\Desktop\Презентация огнестрельная рана\images (4).jpg" id="1940" name="Google Shape;1940;p14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1520" y="1052736"/>
            <a:ext cx="1944216" cy="1398232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C:\Users\Заруцкий\Desktop\Презентация огнестрельная рана 2.02.2014\Фото для доклада\i.jpg" id="1941" name="Google Shape;1941;p14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1880" y="1316765"/>
            <a:ext cx="2160240" cy="1680187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pic>
        <p:nvPicPr>
          <p:cNvPr descr="C:\Users\Заруцкий\Desktop\Презентация огнестрельная рана 2.02.2014\Фото для доклада\14_000_Par7768706.jpg" id="1942" name="Google Shape;1942;p14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43794" y="2636912"/>
            <a:ext cx="2048686" cy="1512168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943" name="Google Shape;1943;p145"/>
          <p:cNvSpPr txBox="1"/>
          <p:nvPr/>
        </p:nvSpPr>
        <p:spPr>
          <a:xfrm>
            <a:off x="107950" y="476250"/>
            <a:ext cx="2376487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Високоенергетическое нарезное оружие</a:t>
            </a:r>
            <a:endParaRPr/>
          </a:p>
        </p:txBody>
      </p:sp>
      <p:sp>
        <p:nvSpPr>
          <p:cNvPr id="1944" name="Google Shape;1944;p145"/>
          <p:cNvSpPr txBox="1"/>
          <p:nvPr/>
        </p:nvSpPr>
        <p:spPr>
          <a:xfrm>
            <a:off x="2987675" y="981075"/>
            <a:ext cx="3240087" cy="307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Помповые ружья и пистолеты</a:t>
            </a:r>
            <a:endParaRPr/>
          </a:p>
        </p:txBody>
      </p:sp>
      <p:sp>
        <p:nvSpPr>
          <p:cNvPr id="1945" name="Google Shape;1945;p145"/>
          <p:cNvSpPr txBox="1"/>
          <p:nvPr/>
        </p:nvSpPr>
        <p:spPr>
          <a:xfrm>
            <a:off x="6732587" y="333375"/>
            <a:ext cx="2160587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Травматическое и самодельное оружие</a:t>
            </a:r>
            <a:endParaRPr/>
          </a:p>
        </p:txBody>
      </p:sp>
      <p:pic>
        <p:nvPicPr>
          <p:cNvPr descr="http://www.golosscience.com/wp-content/uploads/2013/06/1371711328_oruzhie-0020-600x400.jpg" id="1946" name="Google Shape;1946;p145"/>
          <p:cNvPicPr preferRelativeResize="0"/>
          <p:nvPr/>
        </p:nvPicPr>
        <p:blipFill rotWithShape="1">
          <a:blip r:embed="rId8">
            <a:alphaModFix/>
          </a:blip>
          <a:srcRect b="0" l="4762" r="11110" t="2593"/>
          <a:stretch/>
        </p:blipFill>
        <p:spPr>
          <a:xfrm>
            <a:off x="6851053" y="908720"/>
            <a:ext cx="2041427" cy="1512168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947" name="Google Shape;1947;p145"/>
          <p:cNvSpPr txBox="1"/>
          <p:nvPr/>
        </p:nvSpPr>
        <p:spPr>
          <a:xfrm>
            <a:off x="34925" y="2636837"/>
            <a:ext cx="2592387" cy="739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Зажигательные смеси, газовые и свето - шумовые гранаты</a:t>
            </a:r>
            <a:endParaRPr/>
          </a:p>
        </p:txBody>
      </p:sp>
      <p:pic>
        <p:nvPicPr>
          <p:cNvPr descr="C:\Users\Заруцкий\Desktop\Презентация огнестрельная рана 2.02.2014\Фото для доклада\o-00097990-g-00001978.jpg" id="1948" name="Google Shape;1948;p145"/>
          <p:cNvPicPr preferRelativeResize="0"/>
          <p:nvPr/>
        </p:nvPicPr>
        <p:blipFill rotWithShape="1">
          <a:blip r:embed="rId9">
            <a:alphaModFix/>
          </a:blip>
          <a:srcRect b="0" l="17896" r="0" t="3429"/>
          <a:stretch/>
        </p:blipFill>
        <p:spPr>
          <a:xfrm>
            <a:off x="6873570" y="4869160"/>
            <a:ext cx="2018910" cy="1584176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949" name="Google Shape;1949;p145"/>
          <p:cNvSpPr txBox="1"/>
          <p:nvPr/>
        </p:nvSpPr>
        <p:spPr>
          <a:xfrm>
            <a:off x="6732587" y="4275137"/>
            <a:ext cx="2376487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Times New Roman"/>
              <a:buNone/>
            </a:pPr>
            <a:r>
              <a:rPr b="0" i="0" lang="en-US" sz="1400" u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Метательные приспособления</a:t>
            </a:r>
            <a:endParaRPr/>
          </a:p>
        </p:txBody>
      </p:sp>
      <p:pic>
        <p:nvPicPr>
          <p:cNvPr descr="http://s.citysites.ua/section/newsIcon/subdir/full/upload/images/news/icon/dreif-2__139039905396.jpg" id="1950" name="Google Shape;1950;p14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51520" y="5013904"/>
            <a:ext cx="2088233" cy="1439432"/>
          </a:xfrm>
          <a:prstGeom prst="roundRect">
            <a:avLst>
              <a:gd fmla="val 8594" name="adj"/>
            </a:avLst>
          </a:prstGeom>
          <a:solidFill>
            <a:srgbClr val="ECECEC"/>
          </a:solidFill>
          <a:ln>
            <a:noFill/>
          </a:ln>
          <a:effectLst>
            <a:reflection blurRad="0" dir="5400000" dist="5000" endA="0" endPos="28000" kx="0" rotWithShape="0" algn="bl" stA="38000" stPos="0" sy="-100000" ky="0"/>
          </a:effectLst>
        </p:spPr>
      </p:pic>
      <p:sp>
        <p:nvSpPr>
          <p:cNvPr id="1951" name="Google Shape;1951;p145"/>
          <p:cNvSpPr txBox="1"/>
          <p:nvPr/>
        </p:nvSpPr>
        <p:spPr>
          <a:xfrm>
            <a:off x="2195512" y="333375"/>
            <a:ext cx="4968875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Оружие «Майдана»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5" name="Shape 1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:\Ukraine-map-regions.png" id="1956" name="Google Shape;1956;p1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287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7" name="Google Shape;1957;p146"/>
          <p:cNvSpPr txBox="1"/>
          <p:nvPr/>
        </p:nvSpPr>
        <p:spPr>
          <a:xfrm>
            <a:off x="715962" y="157162"/>
            <a:ext cx="7712075" cy="615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Количество пострадавших по областям Украины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</a:pPr>
            <a:r>
              <a:rPr b="0" i="0" lang="en-US" sz="1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(18.02 – 16.04.2014)</a:t>
            </a:r>
            <a:endParaRPr/>
          </a:p>
        </p:txBody>
      </p:sp>
      <p:sp>
        <p:nvSpPr>
          <p:cNvPr id="1958" name="Google Shape;1958;p146"/>
          <p:cNvSpPr txBox="1"/>
          <p:nvPr/>
        </p:nvSpPr>
        <p:spPr>
          <a:xfrm>
            <a:off x="5973762" y="5837237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43</a:t>
            </a:r>
            <a:endParaRPr/>
          </a:p>
        </p:txBody>
      </p:sp>
      <p:sp>
        <p:nvSpPr>
          <p:cNvPr id="1959" name="Google Shape;1959;p146"/>
          <p:cNvSpPr txBox="1"/>
          <p:nvPr/>
        </p:nvSpPr>
        <p:spPr>
          <a:xfrm>
            <a:off x="4605337" y="2636837"/>
            <a:ext cx="471487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59</a:t>
            </a:r>
            <a:endParaRPr/>
          </a:p>
        </p:txBody>
      </p:sp>
      <p:sp>
        <p:nvSpPr>
          <p:cNvPr id="1960" name="Google Shape;1960;p146"/>
          <p:cNvSpPr txBox="1"/>
          <p:nvPr/>
        </p:nvSpPr>
        <p:spPr>
          <a:xfrm>
            <a:off x="1365250" y="1196975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</a:t>
            </a:r>
            <a:endParaRPr/>
          </a:p>
        </p:txBody>
      </p:sp>
      <p:sp>
        <p:nvSpPr>
          <p:cNvPr id="1961" name="Google Shape;1961;p146"/>
          <p:cNvSpPr txBox="1"/>
          <p:nvPr/>
        </p:nvSpPr>
        <p:spPr>
          <a:xfrm>
            <a:off x="6948487" y="2060575"/>
            <a:ext cx="61277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163</a:t>
            </a:r>
            <a:endParaRPr/>
          </a:p>
        </p:txBody>
      </p:sp>
      <p:sp>
        <p:nvSpPr>
          <p:cNvPr id="1962" name="Google Shape;1962;p146"/>
          <p:cNvSpPr txBox="1"/>
          <p:nvPr/>
        </p:nvSpPr>
        <p:spPr>
          <a:xfrm>
            <a:off x="7589837" y="3716337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82</a:t>
            </a:r>
            <a:endParaRPr/>
          </a:p>
        </p:txBody>
      </p:sp>
      <p:sp>
        <p:nvSpPr>
          <p:cNvPr id="1963" name="Google Shape;1963;p146"/>
          <p:cNvSpPr txBox="1"/>
          <p:nvPr/>
        </p:nvSpPr>
        <p:spPr>
          <a:xfrm>
            <a:off x="2878137" y="1773237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53</a:t>
            </a:r>
            <a:endParaRPr/>
          </a:p>
        </p:txBody>
      </p:sp>
      <p:sp>
        <p:nvSpPr>
          <p:cNvPr id="1964" name="Google Shape;1964;p146"/>
          <p:cNvSpPr txBox="1"/>
          <p:nvPr/>
        </p:nvSpPr>
        <p:spPr>
          <a:xfrm>
            <a:off x="1509712" y="2381250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76</a:t>
            </a:r>
            <a:endParaRPr/>
          </a:p>
        </p:txBody>
      </p:sp>
      <p:sp>
        <p:nvSpPr>
          <p:cNvPr id="1965" name="Google Shape;1965;p146"/>
          <p:cNvSpPr txBox="1"/>
          <p:nvPr/>
        </p:nvSpPr>
        <p:spPr>
          <a:xfrm>
            <a:off x="2124075" y="1373187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44</a:t>
            </a:r>
            <a:endParaRPr/>
          </a:p>
        </p:txBody>
      </p:sp>
      <p:sp>
        <p:nvSpPr>
          <p:cNvPr id="1966" name="Google Shape;1966;p146"/>
          <p:cNvSpPr txBox="1"/>
          <p:nvPr/>
        </p:nvSpPr>
        <p:spPr>
          <a:xfrm>
            <a:off x="1084262" y="3028950"/>
            <a:ext cx="46990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48</a:t>
            </a:r>
            <a:endParaRPr/>
          </a:p>
        </p:txBody>
      </p:sp>
      <p:sp>
        <p:nvSpPr>
          <p:cNvPr id="1967" name="Google Shape;1967;p146"/>
          <p:cNvSpPr txBox="1"/>
          <p:nvPr/>
        </p:nvSpPr>
        <p:spPr>
          <a:xfrm>
            <a:off x="3949700" y="1828800"/>
            <a:ext cx="755650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1870</a:t>
            </a:r>
            <a:endParaRPr/>
          </a:p>
        </p:txBody>
      </p:sp>
      <p:sp>
        <p:nvSpPr>
          <p:cNvPr id="1968" name="Google Shape;1968;p146"/>
          <p:cNvSpPr txBox="1"/>
          <p:nvPr/>
        </p:nvSpPr>
        <p:spPr>
          <a:xfrm>
            <a:off x="900112" y="1916112"/>
            <a:ext cx="61277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314</a:t>
            </a:r>
            <a:endParaRPr/>
          </a:p>
        </p:txBody>
      </p:sp>
      <p:sp>
        <p:nvSpPr>
          <p:cNvPr id="1969" name="Google Shape;1969;p146"/>
          <p:cNvSpPr txBox="1"/>
          <p:nvPr/>
        </p:nvSpPr>
        <p:spPr>
          <a:xfrm>
            <a:off x="3132137" y="6237287"/>
            <a:ext cx="2020887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r>
              <a:rPr b="0" i="0" lang="en-US" sz="12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Всего - 2875</a:t>
            </a:r>
            <a:endParaRPr/>
          </a:p>
        </p:txBody>
      </p:sp>
    </p:spTree>
  </p:cSld>
  <p:clrMapOvr>
    <a:masterClrMapping/>
  </p:clrMapOvr>
  <p:transition spd="med">
    <p:split/>
  </p:transition>
</p:sld>
</file>

<file path=ppt/slides/slide1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3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4" name="Google Shape;1974;p147"/>
          <p:cNvSpPr txBox="1"/>
          <p:nvPr>
            <p:ph type="title"/>
          </p:nvPr>
        </p:nvSpPr>
        <p:spPr>
          <a:xfrm>
            <a:off x="219075" y="227012"/>
            <a:ext cx="7477125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5" name="Google Shape;1975;p147"/>
          <p:cNvSpPr txBox="1"/>
          <p:nvPr>
            <p:ph idx="1" type="body"/>
          </p:nvPr>
        </p:nvSpPr>
        <p:spPr>
          <a:xfrm>
            <a:off x="785812" y="3035300"/>
            <a:ext cx="7386637" cy="44973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b="1" i="0" lang="en-US" sz="6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Дякую за увагу!</a:t>
            </a:r>
            <a:endParaRPr/>
          </a:p>
        </p:txBody>
      </p:sp>
      <p:sp>
        <p:nvSpPr>
          <p:cNvPr id="1976" name="Google Shape;1976;p147"/>
          <p:cNvSpPr txBox="1"/>
          <p:nvPr/>
        </p:nvSpPr>
        <p:spPr>
          <a:xfrm>
            <a:off x="5867400" y="6248400"/>
            <a:ext cx="1755775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fld id="{00000000-1234-1234-1234-123412341234}" type="slidenum">
              <a:rPr b="0" i="0" lang="en-US" sz="1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7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3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4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1_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3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4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5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6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2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2008-09-23T06:39:06Z</dcterms:created>
  <dc:creator>SuPeR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