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56" r:id="rId1"/>
  </p:sldMasterIdLst>
  <p:notesMasterIdLst>
    <p:notesMasterId r:id="rId14"/>
  </p:notesMasterIdLst>
  <p:sldIdLst>
    <p:sldId id="270" r:id="rId2"/>
    <p:sldId id="278" r:id="rId3"/>
    <p:sldId id="279" r:id="rId4"/>
    <p:sldId id="273" r:id="rId5"/>
    <p:sldId id="282" r:id="rId6"/>
    <p:sldId id="283" r:id="rId7"/>
    <p:sldId id="288" r:id="rId8"/>
    <p:sldId id="284" r:id="rId9"/>
    <p:sldId id="286" r:id="rId10"/>
    <p:sldId id="280" r:id="rId11"/>
    <p:sldId id="290" r:id="rId12"/>
    <p:sldId id="287" r:id="rId13"/>
  </p:sldIdLst>
  <p:sldSz cx="9144000" cy="6858000" type="screen4x3"/>
  <p:notesSz cx="6858000" cy="9144000"/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5pPr>
    <a:lvl6pPr marL="2286000" algn="l" defTabSz="914400" rtl="0" eaLnBrk="1" latinLnBrk="0" hangingPunct="1"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6pPr>
    <a:lvl7pPr marL="2743200" algn="l" defTabSz="914400" rtl="0" eaLnBrk="1" latinLnBrk="0" hangingPunct="1"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7pPr>
    <a:lvl8pPr marL="3200400" algn="l" defTabSz="914400" rtl="0" eaLnBrk="1" latinLnBrk="0" hangingPunct="1"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8pPr>
    <a:lvl9pPr marL="3657600" algn="l" defTabSz="914400" rtl="0" eaLnBrk="1" latinLnBrk="0" hangingPunct="1">
      <a:defRPr kern="1200">
        <a:solidFill>
          <a:schemeClr val="tx2"/>
        </a:solidFill>
        <a:latin typeface="Verdana" pitchFamily="34" charset="0"/>
        <a:ea typeface="HY견고딕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0000FF"/>
    <a:srgbClr val="EAEAEA"/>
    <a:srgbClr val="003366"/>
    <a:srgbClr val="336699"/>
    <a:srgbClr val="F3F3F3"/>
    <a:srgbClr val="E8E8E8"/>
    <a:srgbClr val="EFFFFF"/>
    <a:srgbClr val="F5F5F5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3591" autoAdjust="0"/>
    <p:restoredTop sz="97143" autoAdjust="0"/>
  </p:normalViewPr>
  <p:slideViewPr>
    <p:cSldViewPr>
      <p:cViewPr>
        <p:scale>
          <a:sx n="60" d="100"/>
          <a:sy n="60" d="100"/>
        </p:scale>
        <p:origin x="-664" y="-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C834C36-A037-4F3F-897D-E4ECBA8F5A1B}" type="datetimeFigureOut">
              <a:rPr lang="uk-UA" smtClean="0"/>
              <a:t>06.06.2024</a:t>
            </a:fld>
            <a:endParaRPr lang="uk-UA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uk-UA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C4A8344-05B8-45CC-B22F-ACF33707BB65}" type="slidenum">
              <a:rPr lang="uk-UA" smtClean="0"/>
              <a:t>‹#›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val="37558497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3738"/>
            <a:ext cx="4572000" cy="3429000"/>
          </a:xfrm>
          <a:solidFill>
            <a:srgbClr val="FFFFFF"/>
          </a:solidFill>
          <a:ln>
            <a:solidFill>
              <a:srgbClr val="000000"/>
            </a:solidFill>
            <a:miter lim="800000"/>
            <a:headEnd/>
            <a:tailEnd/>
          </a:ln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sp>
      <p:sp>
        <p:nvSpPr>
          <p:cNvPr id="27651" name="Rectangle 2"/>
          <p:cNvSpPr>
            <a:spLocks noGrp="1" noChangeArrowheads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noFill/>
          <a:extLs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uk-UA" altLang="uk-UA" smtClean="0">
              <a:latin typeface="Times New Roman" pitchFamily="16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47" name="Rectangle 35"/>
          <p:cNvSpPr>
            <a:spLocks noChangeArrowheads="1"/>
          </p:cNvSpPr>
          <p:nvPr/>
        </p:nvSpPr>
        <p:spPr bwMode="gray">
          <a:xfrm>
            <a:off x="0" y="0"/>
            <a:ext cx="9144000" cy="2744788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shade val="0"/>
                  <a:invGamma/>
                </a:schemeClr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48" name="Rectangle 36"/>
          <p:cNvSpPr>
            <a:spLocks noChangeArrowheads="1"/>
          </p:cNvSpPr>
          <p:nvPr/>
        </p:nvSpPr>
        <p:spPr bwMode="gray">
          <a:xfrm>
            <a:off x="0" y="4905375"/>
            <a:ext cx="9144000" cy="1952625"/>
          </a:xfrm>
          <a:prstGeom prst="rect">
            <a:avLst/>
          </a:prstGeom>
          <a:gradFill rotWithShape="1">
            <a:gsLst>
              <a:gs pos="0">
                <a:schemeClr val="accent1">
                  <a:gamma/>
                  <a:shade val="0"/>
                  <a:invGamma/>
                </a:schemeClr>
              </a:gs>
              <a:gs pos="100000">
                <a:schemeClr val="accent1"/>
              </a:gs>
            </a:gsLst>
            <a:lin ang="540000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333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495300" y="1828800"/>
            <a:ext cx="8153400" cy="669925"/>
          </a:xfrm>
        </p:spPr>
        <p:txBody>
          <a:bodyPr/>
          <a:lstStyle>
            <a:lvl1pPr algn="ctr">
              <a:defRPr sz="3600">
                <a:solidFill>
                  <a:schemeClr val="tx1"/>
                </a:solidFill>
              </a:defRPr>
            </a:lvl1pPr>
          </a:lstStyle>
          <a:p>
            <a:pPr lvl="0"/>
            <a:r>
              <a:rPr lang="en-US" altLang="ko-KR" noProof="0" smtClean="0"/>
              <a:t>Click to edit Master title style</a:t>
            </a:r>
          </a:p>
        </p:txBody>
      </p:sp>
      <p:sp>
        <p:nvSpPr>
          <p:cNvPr id="1333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409700" y="5013325"/>
            <a:ext cx="6400800" cy="5334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 sz="1600" b="0">
                <a:solidFill>
                  <a:schemeClr val="tx1"/>
                </a:solidFill>
                <a:effectLst/>
              </a:defRPr>
            </a:lvl1pPr>
          </a:lstStyle>
          <a:p>
            <a:pPr lvl="0"/>
            <a:r>
              <a:rPr lang="en-US" altLang="ko-KR" noProof="0" smtClean="0"/>
              <a:t>Click to edit Master subtitle style</a:t>
            </a:r>
          </a:p>
        </p:txBody>
      </p:sp>
      <p:pic>
        <p:nvPicPr>
          <p:cNvPr id="13440" name="Picture 128" descr="main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0" y="2744788"/>
            <a:ext cx="9144000" cy="21621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49812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18576675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3716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371600"/>
            <a:ext cx="4038600" cy="4953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8181763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4819504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9444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459114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5012028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  <p:extLst>
      <p:ext uri="{BB962C8B-B14F-4D97-AF65-F5344CB8AC3E}">
        <p14:creationId xmlns:p14="http://schemas.microsoft.com/office/powerpoint/2010/main" val="10233584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8233255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3050" y="44450"/>
            <a:ext cx="2063750" cy="6280150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31800" y="44450"/>
            <a:ext cx="6038850" cy="628015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821642251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chart" preserve="1">
  <p:cSld name="Заголовок и диаграмм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1800" y="44450"/>
            <a:ext cx="7524750" cy="6096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>
          <a:xfrm>
            <a:off x="457200" y="1371600"/>
            <a:ext cx="8229600" cy="4953000"/>
          </a:xfrm>
        </p:spPr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0996325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 bwMode="gray"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50" name="Picture 62" descr="dna"/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0" y="0"/>
            <a:ext cx="9144000" cy="838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309" name="Rectangle 21"/>
          <p:cNvSpPr>
            <a:spLocks noGrp="1" noChangeArrowheads="1"/>
          </p:cNvSpPr>
          <p:nvPr>
            <p:ph type="title"/>
          </p:nvPr>
        </p:nvSpPr>
        <p:spPr bwMode="gray">
          <a:xfrm>
            <a:off x="431800" y="44450"/>
            <a:ext cx="7524750" cy="609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title style</a:t>
            </a:r>
          </a:p>
        </p:txBody>
      </p:sp>
      <p:sp>
        <p:nvSpPr>
          <p:cNvPr id="12310" name="Rectangle 22"/>
          <p:cNvSpPr>
            <a:spLocks noGrp="1" noChangeArrowheads="1"/>
          </p:cNvSpPr>
          <p:nvPr>
            <p:ph type="body" idx="1"/>
          </p:nvPr>
        </p:nvSpPr>
        <p:spPr bwMode="gray">
          <a:xfrm>
            <a:off x="457200" y="1371600"/>
            <a:ext cx="8229600" cy="495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smtClean="0"/>
              <a:t>Click to edit Master text styles</a:t>
            </a:r>
          </a:p>
          <a:p>
            <a:pPr lvl="1"/>
            <a:r>
              <a:rPr lang="en-US" altLang="ko-KR" smtClean="0"/>
              <a:t>Second level</a:t>
            </a:r>
          </a:p>
          <a:p>
            <a:pPr lvl="2"/>
            <a:r>
              <a:rPr lang="en-US" altLang="ko-KR" smtClean="0"/>
              <a:t>Third level</a:t>
            </a:r>
          </a:p>
          <a:p>
            <a:pPr lvl="3"/>
            <a:r>
              <a:rPr lang="en-US" altLang="ko-KR" smtClean="0"/>
              <a:t>Fourth level</a:t>
            </a:r>
          </a:p>
          <a:p>
            <a:pPr lvl="4"/>
            <a:r>
              <a:rPr lang="en-US" altLang="ko-KR" smtClean="0"/>
              <a:t>Fifth level</a:t>
            </a:r>
          </a:p>
        </p:txBody>
      </p:sp>
      <p:sp>
        <p:nvSpPr>
          <p:cNvPr id="12347" name="Rectangle 59"/>
          <p:cNvSpPr>
            <a:spLocks noChangeArrowheads="1"/>
          </p:cNvSpPr>
          <p:nvPr/>
        </p:nvSpPr>
        <p:spPr bwMode="gray">
          <a:xfrm>
            <a:off x="0" y="6669088"/>
            <a:ext cx="4572000" cy="188912"/>
          </a:xfrm>
          <a:prstGeom prst="rect">
            <a:avLst/>
          </a:prstGeom>
          <a:gradFill rotWithShape="1">
            <a:gsLst>
              <a:gs pos="0">
                <a:schemeClr val="accent1"/>
              </a:gs>
              <a:gs pos="100000">
                <a:schemeClr val="accent1">
                  <a:gamma/>
                  <a:tint val="0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48" name="Rectangle 60"/>
          <p:cNvSpPr>
            <a:spLocks noChangeArrowheads="1"/>
          </p:cNvSpPr>
          <p:nvPr/>
        </p:nvSpPr>
        <p:spPr bwMode="gray">
          <a:xfrm>
            <a:off x="4572000" y="6669088"/>
            <a:ext cx="4572000" cy="188912"/>
          </a:xfrm>
          <a:prstGeom prst="rect">
            <a:avLst/>
          </a:prstGeom>
          <a:gradFill rotWithShape="1">
            <a:gsLst>
              <a:gs pos="0">
                <a:schemeClr val="accent2">
                  <a:gamma/>
                  <a:tint val="0"/>
                  <a:invGamma/>
                </a:schemeClr>
              </a:gs>
              <a:gs pos="100000">
                <a:schemeClr val="accent2"/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12349" name="Rectangle 61"/>
          <p:cNvSpPr>
            <a:spLocks noChangeArrowheads="1"/>
          </p:cNvSpPr>
          <p:nvPr/>
        </p:nvSpPr>
        <p:spPr bwMode="gray">
          <a:xfrm>
            <a:off x="5580063" y="6696075"/>
            <a:ext cx="3563937" cy="11747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pPr algn="r"/>
            <a:r>
              <a:rPr lang="en-US" altLang="ko-KR" sz="1200">
                <a:solidFill>
                  <a:schemeClr val="tx1"/>
                </a:solidFill>
              </a:rPr>
              <a:t>Your company slogan</a:t>
            </a:r>
          </a:p>
        </p:txBody>
      </p:sp>
      <p:sp>
        <p:nvSpPr>
          <p:cNvPr id="12358" name="Freeform 70"/>
          <p:cNvSpPr>
            <a:spLocks/>
          </p:cNvSpPr>
          <p:nvPr/>
        </p:nvSpPr>
        <p:spPr bwMode="gray">
          <a:xfrm>
            <a:off x="6624638" y="0"/>
            <a:ext cx="2427287" cy="657225"/>
          </a:xfrm>
          <a:custGeom>
            <a:avLst/>
            <a:gdLst>
              <a:gd name="T0" fmla="*/ 690 w 1349"/>
              <a:gd name="T1" fmla="*/ 0 h 509"/>
              <a:gd name="T2" fmla="*/ 1349 w 1349"/>
              <a:gd name="T3" fmla="*/ 7 h 509"/>
              <a:gd name="T4" fmla="*/ 1349 w 1349"/>
              <a:gd name="T5" fmla="*/ 483 h 509"/>
              <a:gd name="T6" fmla="*/ 0 w 1349"/>
              <a:gd name="T7" fmla="*/ 509 h 509"/>
              <a:gd name="T8" fmla="*/ 690 w 1349"/>
              <a:gd name="T9" fmla="*/ 0 h 50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349" h="509">
                <a:moveTo>
                  <a:pt x="690" y="0"/>
                </a:moveTo>
                <a:lnTo>
                  <a:pt x="1349" y="7"/>
                </a:lnTo>
                <a:lnTo>
                  <a:pt x="1349" y="483"/>
                </a:lnTo>
                <a:lnTo>
                  <a:pt x="0" y="509"/>
                </a:lnTo>
                <a:cubicBezTo>
                  <a:pt x="456" y="293"/>
                  <a:pt x="589" y="105"/>
                  <a:pt x="690" y="0"/>
                </a:cubicBezTo>
                <a:close/>
              </a:path>
            </a:pathLst>
          </a:custGeom>
          <a:solidFill>
            <a:schemeClr val="accent2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59" name="Freeform 71"/>
          <p:cNvSpPr>
            <a:spLocks/>
          </p:cNvSpPr>
          <p:nvPr/>
        </p:nvSpPr>
        <p:spPr bwMode="gray">
          <a:xfrm>
            <a:off x="6734175" y="0"/>
            <a:ext cx="2409825" cy="657225"/>
          </a:xfrm>
          <a:custGeom>
            <a:avLst/>
            <a:gdLst>
              <a:gd name="T0" fmla="*/ 776 w 1518"/>
              <a:gd name="T1" fmla="*/ 0 h 414"/>
              <a:gd name="T2" fmla="*/ 1518 w 1518"/>
              <a:gd name="T3" fmla="*/ 0 h 414"/>
              <a:gd name="T4" fmla="*/ 1518 w 1518"/>
              <a:gd name="T5" fmla="*/ 414 h 414"/>
              <a:gd name="T6" fmla="*/ 0 w 1518"/>
              <a:gd name="T7" fmla="*/ 414 h 414"/>
              <a:gd name="T8" fmla="*/ 776 w 1518"/>
              <a:gd name="T9" fmla="*/ 0 h 41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518" h="414">
                <a:moveTo>
                  <a:pt x="776" y="0"/>
                </a:moveTo>
                <a:lnTo>
                  <a:pt x="1518" y="0"/>
                </a:lnTo>
                <a:lnTo>
                  <a:pt x="1518" y="414"/>
                </a:lnTo>
                <a:lnTo>
                  <a:pt x="0" y="414"/>
                </a:lnTo>
                <a:cubicBezTo>
                  <a:pt x="513" y="238"/>
                  <a:pt x="663" y="85"/>
                  <a:pt x="776" y="0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endParaRPr lang="ru-RU"/>
          </a:p>
        </p:txBody>
      </p:sp>
      <p:sp>
        <p:nvSpPr>
          <p:cNvPr id="12342" name="Text Box 54"/>
          <p:cNvSpPr txBox="1">
            <a:spLocks noChangeArrowheads="1"/>
          </p:cNvSpPr>
          <p:nvPr/>
        </p:nvSpPr>
        <p:spPr bwMode="gray">
          <a:xfrm>
            <a:off x="8027988" y="115888"/>
            <a:ext cx="1039812" cy="457200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ko-KR" sz="2400" b="1">
                <a:solidFill>
                  <a:schemeClr val="tx1"/>
                </a:solidFill>
                <a:latin typeface="Lucida Sans Unicode" pitchFamily="34" charset="0"/>
                <a:ea typeface="굴림" pitchFamily="50" charset="-127"/>
              </a:rPr>
              <a:t>LOGO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  <p:sldLayoutId id="2147483668" r:id="rId12"/>
  </p:sldLayoutIdLst>
  <p:timing>
    <p:tnLst>
      <p:par>
        <p:cTn id="1" dur="indefinite" restart="never" nodeType="tmRoot"/>
      </p:par>
    </p:tnLst>
  </p:timing>
  <p:txStyles>
    <p:titleStyle>
      <a:lvl1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2pPr>
      <a:lvl3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3pPr>
      <a:lvl4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4pPr>
      <a:lvl5pPr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5pPr>
      <a:lvl6pPr marL="4572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6pPr>
      <a:lvl7pPr marL="9144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7pPr>
      <a:lvl8pPr marL="13716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8pPr>
      <a:lvl9pPr marL="1828800" algn="l" rtl="0" fontAlgn="base">
        <a:spcBef>
          <a:spcPct val="0"/>
        </a:spcBef>
        <a:spcAft>
          <a:spcPct val="0"/>
        </a:spcAft>
        <a:defRPr sz="2800" b="1">
          <a:solidFill>
            <a:schemeClr val="tx2"/>
          </a:solidFill>
          <a:latin typeface="Verdana" pitchFamily="34" charset="0"/>
          <a:ea typeface="HY견고딕" pitchFamily="18" charset="-127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v"/>
        <a:defRPr sz="2400" b="1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accent1"/>
        </a:buClr>
        <a:buFont typeface="Wingdings" pitchFamily="2" charset="2"/>
        <a:buChar char="n"/>
        <a:defRPr sz="2000">
          <a:solidFill>
            <a:schemeClr val="tx2"/>
          </a:solidFill>
          <a:effectLst>
            <a:outerShdw blurRad="38100" dist="38100" dir="2700000" algn="tl">
              <a:srgbClr val="C0C0C0"/>
            </a:outerShdw>
          </a:effectLst>
          <a:latin typeface="+mn-lt"/>
          <a:ea typeface="+mn-ea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10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939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611560" y="188640"/>
            <a:ext cx="8136904" cy="1296144"/>
          </a:xfrm>
        </p:spPr>
        <p:txBody>
          <a:bodyPr/>
          <a:lstStyle/>
          <a:p>
            <a:pPr eaLnBrk="1" hangingPunct="1"/>
            <a:r>
              <a:rPr lang="uk-UA" altLang="uk-UA" sz="2000" dirty="0">
                <a:solidFill>
                  <a:schemeClr val="bg1"/>
                </a:solidFill>
                <a:cs typeface="Times New Roman" pitchFamily="16" charset="0"/>
              </a:rPr>
              <a:t>Вінницький національний медичний університет ім. М.І. Пирогова</a:t>
            </a:r>
            <a:br>
              <a:rPr lang="uk-UA" altLang="uk-UA" sz="2000" dirty="0">
                <a:solidFill>
                  <a:schemeClr val="bg1"/>
                </a:solidFill>
                <a:cs typeface="Times New Roman" pitchFamily="16" charset="0"/>
              </a:rPr>
            </a:br>
            <a:r>
              <a:rPr lang="uk-UA" altLang="uk-UA" sz="2000" dirty="0">
                <a:solidFill>
                  <a:schemeClr val="bg1"/>
                </a:solidFill>
                <a:cs typeface="Times New Roman" pitchFamily="16" charset="0"/>
              </a:rPr>
              <a:t>Кафедра </a:t>
            </a:r>
            <a:r>
              <a:rPr lang="uk-UA" altLang="uk-UA" sz="2000" dirty="0" smtClean="0">
                <a:solidFill>
                  <a:schemeClr val="bg1"/>
                </a:solidFill>
                <a:cs typeface="Times New Roman" pitchFamily="16" charset="0"/>
              </a:rPr>
              <a:t>спортивної медицини, фізичного виховання та реабілітації</a:t>
            </a:r>
            <a:endParaRPr lang="uk-UA" altLang="uk-UA" sz="2000" dirty="0">
              <a:solidFill>
                <a:schemeClr val="bg1"/>
              </a:solidFill>
              <a:cs typeface="Times New Roman" pitchFamily="16" charset="0"/>
            </a:endParaRPr>
          </a:p>
        </p:txBody>
      </p:sp>
      <p:sp>
        <p:nvSpPr>
          <p:cNvPr id="5939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2347664" y="5373216"/>
            <a:ext cx="6400800" cy="1109464"/>
          </a:xfrm>
        </p:spPr>
        <p:txBody>
          <a:bodyPr/>
          <a:lstStyle/>
          <a:p>
            <a:r>
              <a:rPr lang="ru-RU" b="1" dirty="0" err="1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Відповідальні</a:t>
            </a:r>
            <a:r>
              <a:rPr lang="ru-RU" b="1" dirty="0" smtClean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за </a:t>
            </a:r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впровадження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: </a:t>
            </a:r>
          </a:p>
          <a:p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Завідувач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кафедри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, д.б.н., проф. </a:t>
            </a:r>
            <a:r>
              <a:rPr lang="ru-RU" b="1" dirty="0" err="1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Сарафинюк</a:t>
            </a:r>
            <a:r>
              <a:rPr lang="ru-RU" b="1" dirty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Л.А.;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Доцент </a:t>
            </a:r>
            <a:r>
              <a:rPr lang="ru-RU" b="1" dirty="0" err="1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Лежньова</a:t>
            </a:r>
            <a:r>
              <a:rPr lang="ru-RU" b="1" dirty="0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О.В.</a:t>
            </a:r>
          </a:p>
          <a:p>
            <a:r>
              <a:rPr lang="ru-RU" b="1" dirty="0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Доцент </a:t>
            </a:r>
            <a:r>
              <a:rPr lang="ru-RU" b="1" dirty="0" err="1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Андрощук</a:t>
            </a:r>
            <a:r>
              <a:rPr lang="ru-RU" b="1" dirty="0" smtClean="0">
                <a:solidFill>
                  <a:schemeClr val="bg1"/>
                </a:solidFill>
                <a:latin typeface="Helvetica" panose="020B0604020202020204" pitchFamily="34" charset="0"/>
                <a:cs typeface="Times New Roman" panose="02020603050405020304" pitchFamily="18" charset="0"/>
              </a:rPr>
              <a:t> О.В.</a:t>
            </a:r>
            <a:endParaRPr lang="ru-RU" b="1" dirty="0">
              <a:solidFill>
                <a:schemeClr val="bg1"/>
              </a:solidFill>
              <a:latin typeface="Helvetica" panose="020B06040202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Rectangle 2"/>
          <p:cNvSpPr txBox="1">
            <a:spLocks noChangeArrowheads="1"/>
          </p:cNvSpPr>
          <p:nvPr/>
        </p:nvSpPr>
        <p:spPr bwMode="gray">
          <a:xfrm>
            <a:off x="611560" y="1412776"/>
            <a:ext cx="8136904" cy="1296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 rtl="0" fontAlgn="base">
              <a:spcBef>
                <a:spcPct val="0"/>
              </a:spcBef>
              <a:spcAft>
                <a:spcPct val="0"/>
              </a:spcAft>
              <a:defRPr sz="3600" b="1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sz="2800" b="1">
                <a:solidFill>
                  <a:schemeClr val="tx2"/>
                </a:solidFill>
                <a:latin typeface="Verdana" pitchFamily="34" charset="0"/>
                <a:ea typeface="HY견고딕" pitchFamily="18" charset="-127"/>
              </a:defRPr>
            </a:lvl9pPr>
          </a:lstStyle>
          <a:p>
            <a:r>
              <a:rPr lang="ru-RU" sz="2800" dirty="0">
                <a:solidFill>
                  <a:srgbClr val="FFC000"/>
                </a:solidFill>
              </a:rPr>
              <a:t>Курс за </a:t>
            </a:r>
            <a:r>
              <a:rPr lang="ru-RU" sz="2800" dirty="0" err="1">
                <a:solidFill>
                  <a:srgbClr val="FFC000"/>
                </a:solidFill>
              </a:rPr>
              <a:t>вибором</a:t>
            </a:r>
            <a:r>
              <a:rPr lang="ru-RU" sz="2800" dirty="0">
                <a:solidFill>
                  <a:srgbClr val="FFC000"/>
                </a:solidFill>
              </a:rPr>
              <a:t>:</a:t>
            </a:r>
            <a:r>
              <a:rPr lang="ru-RU" sz="3200" dirty="0">
                <a:solidFill>
                  <a:srgbClr val="FFC000"/>
                </a:solidFill>
              </a:rPr>
              <a:t> </a:t>
            </a:r>
            <a:endParaRPr lang="uk-UA" sz="3200" dirty="0">
              <a:solidFill>
                <a:srgbClr val="FFC000"/>
              </a:solidFill>
            </a:endParaRPr>
          </a:p>
          <a:p>
            <a:r>
              <a:rPr lang="uk-UA" altLang="uk-UA" sz="3200" dirty="0" smtClean="0">
                <a:solidFill>
                  <a:srgbClr val="FFC000"/>
                </a:solidFill>
                <a:cs typeface="Times New Roman" pitchFamily="16" charset="0"/>
              </a:rPr>
              <a:t>«ФІЗИЧНА РЕАБІЛІТАЦІЯ В СТОМАТОЛОГІЇ»</a:t>
            </a:r>
            <a:endParaRPr lang="uk-UA" altLang="uk-UA" sz="3200" dirty="0">
              <a:solidFill>
                <a:srgbClr val="FFC000"/>
              </a:solidFill>
              <a:cs typeface="Times New Roman" pitchFamily="16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Актуальність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7504" y="980728"/>
            <a:ext cx="8928992" cy="5343872"/>
          </a:xfrm>
        </p:spPr>
        <p:txBody>
          <a:bodyPr/>
          <a:lstStyle/>
          <a:p>
            <a:pPr algn="just"/>
            <a:r>
              <a:rPr lang="uk-UA" sz="1600" dirty="0" smtClean="0"/>
              <a:t>Фізична </a:t>
            </a:r>
            <a:r>
              <a:rPr lang="uk-UA" sz="1600" dirty="0"/>
              <a:t>реабілітація </a:t>
            </a:r>
            <a:r>
              <a:rPr lang="uk-UA" sz="1600" dirty="0" smtClean="0"/>
              <a:t>на </a:t>
            </a:r>
            <a:r>
              <a:rPr lang="uk-UA" sz="1600" dirty="0"/>
              <a:t>сучасному етапі набуває все більшого значення для якісної всебічної підготовки майбутніх </a:t>
            </a:r>
            <a:r>
              <a:rPr lang="uk-UA" sz="1600" dirty="0" smtClean="0"/>
              <a:t>фахівців в сфері медицини. </a:t>
            </a:r>
            <a:r>
              <a:rPr lang="uk-UA" sz="1600" dirty="0"/>
              <a:t>Предметним напрямком програми є розділ медицини, метою якого є досягнення аспекту підготовки студентів, знання раннього, своєчасного призначення засобів фізичної реабілітації при гнійно-запальних процесах в щелепно-лицевій ділянці, відкритих та закритих переломах щелеп, травматичних ушкоджень, контрактурах </a:t>
            </a:r>
            <a:r>
              <a:rPr lang="uk-UA" sz="1600" dirty="0" err="1"/>
              <a:t>скронево</a:t>
            </a:r>
            <a:r>
              <a:rPr lang="uk-UA" sz="1600" dirty="0"/>
              <a:t>нижньощелепних суглобів, невриті лицьового чи трійчастого нервів, при </a:t>
            </a:r>
            <a:r>
              <a:rPr lang="uk-UA" sz="1600" dirty="0" err="1"/>
              <a:t>реконструктивно</a:t>
            </a:r>
            <a:r>
              <a:rPr lang="uk-UA" sz="1600" dirty="0"/>
              <a:t>відновних операціях з приводу незрощення верхньої губи та піднебіння й інших хірургічних втручаннях на м′яких і кісткових тканинах лицевого скелету, при аномаліях розвитку прикусу, функціональних порушеннях та вродженій патології </a:t>
            </a:r>
            <a:r>
              <a:rPr lang="uk-UA" sz="1600" dirty="0" err="1"/>
              <a:t>зубо-щелепної</a:t>
            </a:r>
            <a:r>
              <a:rPr lang="uk-UA" sz="1600" dirty="0"/>
              <a:t> системи у дітей. Дуже важливим є знання засобів фізичної реабілітації для профілактики професійних захворювань у лікарів-стоматологів.</a:t>
            </a:r>
            <a:endParaRPr lang="uk-UA" sz="16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783767"/>
            <a:ext cx="3816424" cy="18608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03900587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Мета вивчення предмету: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27584" y="1772816"/>
            <a:ext cx="7704856" cy="3903712"/>
          </a:xfrm>
        </p:spPr>
        <p:txBody>
          <a:bodyPr/>
          <a:lstStyle/>
          <a:p>
            <a:r>
              <a:rPr lang="uk-UA" sz="2000" dirty="0"/>
              <a:t>Метою викладання навчальної дисципліни “ Фізична реабілітація </a:t>
            </a:r>
            <a:r>
              <a:rPr lang="uk-UA" sz="2000" dirty="0" smtClean="0"/>
              <a:t>в стоматології” </a:t>
            </a:r>
            <a:r>
              <a:rPr lang="uk-UA" sz="2000" dirty="0"/>
              <a:t>є: </a:t>
            </a:r>
            <a:endParaRPr lang="uk-UA" sz="2000" dirty="0" smtClean="0"/>
          </a:p>
          <a:p>
            <a:r>
              <a:rPr lang="uk-UA" sz="2000" dirty="0" smtClean="0"/>
              <a:t>- формування </a:t>
            </a:r>
            <a:r>
              <a:rPr lang="uk-UA" sz="2000" dirty="0"/>
              <a:t>у студентів цілісного уявлення про можливості, форми і методи медичного контролю при проведенні фізичної реабілітації; </a:t>
            </a:r>
            <a:endParaRPr lang="uk-UA" sz="2000" dirty="0" smtClean="0"/>
          </a:p>
          <a:p>
            <a:r>
              <a:rPr lang="uk-UA" sz="2000" dirty="0" smtClean="0"/>
              <a:t>- розуміння </a:t>
            </a:r>
            <a:r>
              <a:rPr lang="uk-UA" sz="2000" dirty="0"/>
              <a:t>значення своєчасного застосування засобів фізичної реабілітації в комплексному лікуванні і реабілітації хворих стоматологічного </a:t>
            </a:r>
            <a:r>
              <a:rPr lang="uk-UA" sz="2000" dirty="0" smtClean="0"/>
              <a:t>профілю;</a:t>
            </a:r>
          </a:p>
          <a:p>
            <a:r>
              <a:rPr lang="uk-UA" sz="2000" dirty="0" smtClean="0"/>
              <a:t>- попередження </a:t>
            </a:r>
            <a:r>
              <a:rPr lang="uk-UA" sz="2000" dirty="0"/>
              <a:t>професійних захворювань у лікарівстоматологів.</a:t>
            </a:r>
            <a:endParaRPr lang="uk-UA" sz="2000" b="0" dirty="0"/>
          </a:p>
        </p:txBody>
      </p:sp>
    </p:spTree>
    <p:extLst>
      <p:ext uri="{BB962C8B-B14F-4D97-AF65-F5344CB8AC3E}">
        <p14:creationId xmlns:p14="http://schemas.microsoft.com/office/powerpoint/2010/main" val="289203874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246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Завдання  </a:t>
            </a:r>
            <a:r>
              <a:rPr lang="uk-UA" dirty="0">
                <a:solidFill>
                  <a:srgbClr val="FF0000"/>
                </a:solidFill>
              </a:rPr>
              <a:t>вивчення дисципліни</a:t>
            </a:r>
            <a:r>
              <a:rPr lang="uk-UA" dirty="0" smtClean="0">
                <a:solidFill>
                  <a:srgbClr val="FF0000"/>
                </a:solidFill>
              </a:rPr>
              <a:t>:</a:t>
            </a:r>
            <a:endParaRPr lang="en-US" altLang="ko-KR" dirty="0">
              <a:ea typeface="굴림" pitchFamily="50" charset="-127"/>
            </a:endParaRPr>
          </a:p>
        </p:txBody>
      </p:sp>
      <p:sp>
        <p:nvSpPr>
          <p:cNvPr id="62477" name="AutoShape 13"/>
          <p:cNvSpPr>
            <a:spLocks noChangeArrowheads="1"/>
          </p:cNvSpPr>
          <p:nvPr/>
        </p:nvSpPr>
        <p:spPr bwMode="gray">
          <a:xfrm>
            <a:off x="804863" y="1808163"/>
            <a:ext cx="1941512" cy="120015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2478" name="AutoShape 14"/>
          <p:cNvSpPr>
            <a:spLocks noChangeArrowheads="1"/>
          </p:cNvSpPr>
          <p:nvPr/>
        </p:nvSpPr>
        <p:spPr bwMode="gray">
          <a:xfrm>
            <a:off x="395536" y="2257425"/>
            <a:ext cx="2664296" cy="35115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sz="1600" b="1" dirty="0" smtClean="0">
                <a:solidFill>
                  <a:schemeClr val="bg1"/>
                </a:solidFill>
              </a:rPr>
              <a:t>Призначати</a:t>
            </a:r>
          </a:p>
          <a:p>
            <a:pPr algn="ctr"/>
            <a:r>
              <a:rPr lang="uk-UA" sz="1600" b="1" dirty="0" smtClean="0">
                <a:solidFill>
                  <a:schemeClr val="bg1"/>
                </a:solidFill>
              </a:rPr>
              <a:t> </a:t>
            </a:r>
            <a:r>
              <a:rPr lang="uk-UA" sz="1600" b="1" dirty="0">
                <a:solidFill>
                  <a:schemeClr val="bg1"/>
                </a:solidFill>
              </a:rPr>
              <a:t>рухові </a:t>
            </a:r>
            <a:r>
              <a:rPr lang="uk-UA" sz="1600" b="1" dirty="0" smtClean="0">
                <a:solidFill>
                  <a:schemeClr val="bg1"/>
                </a:solidFill>
              </a:rPr>
              <a:t>режими</a:t>
            </a:r>
          </a:p>
          <a:p>
            <a:pPr algn="ctr"/>
            <a:r>
              <a:rPr lang="uk-UA" sz="1600" b="1" dirty="0" smtClean="0">
                <a:solidFill>
                  <a:schemeClr val="bg1"/>
                </a:solidFill>
              </a:rPr>
              <a:t> </a:t>
            </a:r>
            <a:r>
              <a:rPr lang="uk-UA" sz="1600" b="1" dirty="0">
                <a:solidFill>
                  <a:schemeClr val="bg1"/>
                </a:solidFill>
              </a:rPr>
              <a:t>і засоби фізичної </a:t>
            </a:r>
            <a:endParaRPr lang="uk-UA" sz="16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1600" b="1" dirty="0" smtClean="0">
                <a:solidFill>
                  <a:schemeClr val="bg1"/>
                </a:solidFill>
              </a:rPr>
              <a:t>реабілітації </a:t>
            </a:r>
          </a:p>
          <a:p>
            <a:pPr algn="ctr"/>
            <a:r>
              <a:rPr lang="uk-UA" sz="1600" b="1" dirty="0" smtClean="0">
                <a:solidFill>
                  <a:schemeClr val="bg1"/>
                </a:solidFill>
              </a:rPr>
              <a:t>відповідно </a:t>
            </a:r>
            <a:r>
              <a:rPr lang="uk-UA" sz="1600" b="1" dirty="0">
                <a:solidFill>
                  <a:schemeClr val="bg1"/>
                </a:solidFill>
              </a:rPr>
              <a:t>до стану </a:t>
            </a:r>
            <a:endParaRPr lang="uk-UA" sz="16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1600" b="1" dirty="0" smtClean="0">
                <a:solidFill>
                  <a:schemeClr val="bg1"/>
                </a:solidFill>
              </a:rPr>
              <a:t>здоров’я</a:t>
            </a:r>
            <a:r>
              <a:rPr lang="uk-UA" sz="1600" b="1" dirty="0">
                <a:solidFill>
                  <a:schemeClr val="bg1"/>
                </a:solidFill>
              </a:rPr>
              <a:t>,</a:t>
            </a:r>
          </a:p>
          <a:p>
            <a:pPr algn="ctr"/>
            <a:r>
              <a:rPr lang="uk-UA" sz="1600" b="1" dirty="0">
                <a:solidFill>
                  <a:schemeClr val="bg1"/>
                </a:solidFill>
              </a:rPr>
              <a:t>характеру </a:t>
            </a:r>
            <a:endParaRPr lang="uk-UA" sz="16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1600" b="1" dirty="0" smtClean="0">
                <a:solidFill>
                  <a:schemeClr val="bg1"/>
                </a:solidFill>
              </a:rPr>
              <a:t>функціональних </a:t>
            </a:r>
          </a:p>
          <a:p>
            <a:pPr algn="ctr"/>
            <a:r>
              <a:rPr lang="uk-UA" sz="1600" b="1" dirty="0" smtClean="0">
                <a:solidFill>
                  <a:schemeClr val="bg1"/>
                </a:solidFill>
              </a:rPr>
              <a:t>розладів </a:t>
            </a:r>
            <a:r>
              <a:rPr lang="uk-UA" sz="1600" b="1" dirty="0" err="1" smtClean="0">
                <a:solidFill>
                  <a:schemeClr val="bg1"/>
                </a:solidFill>
              </a:rPr>
              <a:t>зубо-</a:t>
            </a:r>
            <a:endParaRPr lang="uk-UA" sz="1600" b="1" dirty="0" smtClean="0">
              <a:solidFill>
                <a:schemeClr val="bg1"/>
              </a:solidFill>
            </a:endParaRPr>
          </a:p>
          <a:p>
            <a:pPr algn="ctr"/>
            <a:r>
              <a:rPr lang="uk-UA" sz="1600" b="1" dirty="0" smtClean="0">
                <a:solidFill>
                  <a:schemeClr val="bg1"/>
                </a:solidFill>
              </a:rPr>
              <a:t>щелепної системи</a:t>
            </a:r>
          </a:p>
        </p:txBody>
      </p:sp>
      <p:pic>
        <p:nvPicPr>
          <p:cNvPr id="62480" name="Picture 16" descr="shad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06425" y="5878513"/>
            <a:ext cx="233997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82" name="AutoShape 18"/>
          <p:cNvSpPr>
            <a:spLocks noChangeArrowheads="1"/>
          </p:cNvSpPr>
          <p:nvPr/>
        </p:nvSpPr>
        <p:spPr bwMode="gray">
          <a:xfrm>
            <a:off x="3605213" y="1808163"/>
            <a:ext cx="1941512" cy="120015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2483" name="AutoShape 19"/>
          <p:cNvSpPr>
            <a:spLocks noChangeArrowheads="1"/>
          </p:cNvSpPr>
          <p:nvPr/>
        </p:nvSpPr>
        <p:spPr bwMode="gray">
          <a:xfrm>
            <a:off x="3444874" y="2257425"/>
            <a:ext cx="2495277" cy="35115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46275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Вибирати і </a:t>
            </a:r>
            <a:endParaRPr lang="uk-UA" b="1" dirty="0" smtClean="0">
              <a:solidFill>
                <a:schemeClr val="bg1"/>
              </a:solidFill>
            </a:endParaRP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застосовувати 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методи </a:t>
            </a:r>
            <a:r>
              <a:rPr lang="uk-UA" b="1" dirty="0">
                <a:solidFill>
                  <a:schemeClr val="bg1"/>
                </a:solidFill>
              </a:rPr>
              <a:t>фізичної </a:t>
            </a:r>
            <a:endParaRPr lang="uk-UA" b="1" dirty="0" smtClean="0">
              <a:solidFill>
                <a:schemeClr val="bg1"/>
              </a:solidFill>
            </a:endParaRP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реабілітації </a:t>
            </a:r>
            <a:r>
              <a:rPr lang="uk-UA" b="1" dirty="0">
                <a:solidFill>
                  <a:schemeClr val="bg1"/>
                </a:solidFill>
              </a:rPr>
              <a:t>в </a:t>
            </a:r>
            <a:endParaRPr lang="uk-UA" b="1" dirty="0" smtClean="0">
              <a:solidFill>
                <a:schemeClr val="bg1"/>
              </a:solidFill>
            </a:endParaRP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комплексному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uk-UA" b="1" dirty="0">
                <a:solidFill>
                  <a:schemeClr val="bg1"/>
                </a:solidFill>
              </a:rPr>
              <a:t>лікуванні</a:t>
            </a: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хворих </a:t>
            </a:r>
            <a:endParaRPr lang="uk-UA" b="1" dirty="0" smtClean="0">
              <a:solidFill>
                <a:schemeClr val="bg1"/>
              </a:solidFill>
            </a:endParaRPr>
          </a:p>
          <a:p>
            <a:pPr algn="ctr"/>
            <a:r>
              <a:rPr lang="uk-UA" b="1" dirty="0">
                <a:solidFill>
                  <a:schemeClr val="bg1"/>
                </a:solidFill>
              </a:rPr>
              <a:t>с</a:t>
            </a:r>
            <a:r>
              <a:rPr lang="uk-UA" b="1" dirty="0" smtClean="0">
                <a:solidFill>
                  <a:schemeClr val="bg1"/>
                </a:solidFill>
              </a:rPr>
              <a:t>томатологічного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uk-UA" b="1" dirty="0">
                <a:solidFill>
                  <a:schemeClr val="bg1"/>
                </a:solidFill>
              </a:rPr>
              <a:t>профілю </a:t>
            </a:r>
            <a:r>
              <a:rPr lang="uk-UA" b="1" dirty="0" smtClean="0">
                <a:solidFill>
                  <a:schemeClr val="bg1"/>
                </a:solidFill>
              </a:rPr>
              <a:t>для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uk-UA" b="1" dirty="0">
                <a:solidFill>
                  <a:schemeClr val="bg1"/>
                </a:solidFill>
              </a:rPr>
              <a:t>більш </a:t>
            </a:r>
            <a:r>
              <a:rPr lang="uk-UA" b="1" dirty="0" smtClean="0">
                <a:solidFill>
                  <a:schemeClr val="bg1"/>
                </a:solidFill>
              </a:rPr>
              <a:t>швидкого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 </a:t>
            </a:r>
            <a:r>
              <a:rPr lang="uk-UA" b="1" dirty="0">
                <a:solidFill>
                  <a:schemeClr val="bg1"/>
                </a:solidFill>
              </a:rPr>
              <a:t>відновлення </a:t>
            </a:r>
            <a:endParaRPr lang="uk-UA" b="1" dirty="0" smtClean="0">
              <a:solidFill>
                <a:schemeClr val="bg1"/>
              </a:solidFill>
            </a:endParaRP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здоров’я</a:t>
            </a:r>
            <a:endParaRPr lang="en-US" altLang="ko-K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2485" name="Picture 21" descr="shad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3406775" y="5878513"/>
            <a:ext cx="2341563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  <p:sp>
        <p:nvSpPr>
          <p:cNvPr id="62487" name="AutoShape 23"/>
          <p:cNvSpPr>
            <a:spLocks noChangeArrowheads="1"/>
          </p:cNvSpPr>
          <p:nvPr/>
        </p:nvSpPr>
        <p:spPr bwMode="gray">
          <a:xfrm>
            <a:off x="6510338" y="1808163"/>
            <a:ext cx="1939925" cy="1200150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2488" name="AutoShape 24"/>
          <p:cNvSpPr>
            <a:spLocks noChangeArrowheads="1"/>
          </p:cNvSpPr>
          <p:nvPr/>
        </p:nvSpPr>
        <p:spPr bwMode="gray">
          <a:xfrm>
            <a:off x="6156176" y="2257425"/>
            <a:ext cx="2736303" cy="3511550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>
                  <a:gamma/>
                  <a:shade val="46275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46275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r>
              <a:rPr lang="uk-UA" b="1" dirty="0">
                <a:solidFill>
                  <a:schemeClr val="bg1"/>
                </a:solidFill>
              </a:rPr>
              <a:t>Вміти оцінювати </a:t>
            </a:r>
            <a:endParaRPr lang="uk-UA" b="1" dirty="0" smtClean="0">
              <a:solidFill>
                <a:schemeClr val="bg1"/>
              </a:solidFill>
            </a:endParaRP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ефективність 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застосування 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засобів 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фізичної </a:t>
            </a:r>
          </a:p>
          <a:p>
            <a:pPr algn="ctr"/>
            <a:r>
              <a:rPr lang="uk-UA" b="1" dirty="0" smtClean="0">
                <a:solidFill>
                  <a:schemeClr val="bg1"/>
                </a:solidFill>
              </a:rPr>
              <a:t>реабілітації</a:t>
            </a:r>
            <a:endParaRPr lang="en-US" altLang="ko-KR" b="1" dirty="0">
              <a:solidFill>
                <a:schemeClr val="bg1"/>
              </a:solidFill>
              <a:effectLst>
                <a:outerShdw blurRad="38100" dist="38100" dir="2700000" algn="tl">
                  <a:srgbClr val="000000"/>
                </a:outerShdw>
              </a:effectLst>
            </a:endParaRPr>
          </a:p>
        </p:txBody>
      </p:sp>
      <p:pic>
        <p:nvPicPr>
          <p:cNvPr id="62490" name="Picture 26" descr="shadow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gray">
          <a:xfrm>
            <a:off x="6372225" y="5878513"/>
            <a:ext cx="2339975" cy="2000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Результати навчання: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67544" y="1412776"/>
            <a:ext cx="8208912" cy="4119736"/>
          </a:xfrm>
        </p:spPr>
        <p:txBody>
          <a:bodyPr/>
          <a:lstStyle/>
          <a:p>
            <a:r>
              <a:rPr lang="ru-RU" sz="3600" dirty="0">
                <a:solidFill>
                  <a:srgbClr val="0000FF"/>
                </a:solidFill>
                <a:effectLst/>
              </a:rPr>
              <a:t>знати:</a:t>
            </a:r>
            <a:r>
              <a:rPr lang="ru-RU" sz="3200" dirty="0">
                <a:effectLst/>
              </a:rPr>
              <a:t> </a:t>
            </a:r>
            <a:endParaRPr lang="uk-UA" sz="3200" dirty="0">
              <a:effectLst/>
            </a:endParaRPr>
          </a:p>
          <a:p>
            <a:pPr lvl="0"/>
            <a:r>
              <a:rPr lang="uk-UA" sz="2000" dirty="0"/>
              <a:t>Основні поняття фізичної реабілітації </a:t>
            </a:r>
            <a:r>
              <a:rPr lang="uk-UA" sz="2000" dirty="0" smtClean="0"/>
              <a:t>. </a:t>
            </a:r>
          </a:p>
          <a:p>
            <a:pPr lvl="0"/>
            <a:r>
              <a:rPr lang="uk-UA" sz="2000" dirty="0" smtClean="0"/>
              <a:t>Основи </a:t>
            </a:r>
            <a:r>
              <a:rPr lang="uk-UA" sz="2000" dirty="0"/>
              <a:t>механотерапії. </a:t>
            </a:r>
            <a:endParaRPr lang="uk-UA" sz="2000" dirty="0" smtClean="0"/>
          </a:p>
          <a:p>
            <a:pPr lvl="0"/>
            <a:r>
              <a:rPr lang="uk-UA" sz="2000" dirty="0" smtClean="0"/>
              <a:t>Покази </a:t>
            </a:r>
            <a:r>
              <a:rPr lang="uk-UA" sz="2000" dirty="0"/>
              <a:t>та </a:t>
            </a:r>
            <a:r>
              <a:rPr lang="uk-UA" sz="2000" dirty="0" err="1"/>
              <a:t>протипокази</a:t>
            </a:r>
            <a:r>
              <a:rPr lang="uk-UA" sz="2000" dirty="0"/>
              <a:t> до застосування фізичної </a:t>
            </a:r>
            <a:r>
              <a:rPr lang="uk-UA" sz="2000" dirty="0" smtClean="0"/>
              <a:t>реабілітації, </a:t>
            </a:r>
            <a:r>
              <a:rPr lang="uk-UA" sz="2000" dirty="0"/>
              <a:t>техніка їх проведення, критерії дозування. </a:t>
            </a:r>
            <a:endParaRPr lang="uk-UA" sz="2000" dirty="0" smtClean="0"/>
          </a:p>
          <a:p>
            <a:pPr lvl="0"/>
            <a:r>
              <a:rPr lang="uk-UA" sz="2000" dirty="0" smtClean="0"/>
              <a:t>Застосування </a:t>
            </a:r>
            <a:r>
              <a:rPr lang="uk-UA" sz="2000" dirty="0"/>
              <a:t>фізичної реабілітації при захворюваннях </a:t>
            </a:r>
            <a:r>
              <a:rPr lang="uk-UA" sz="2000" dirty="0" err="1"/>
              <a:t>зубощелепної</a:t>
            </a:r>
            <a:r>
              <a:rPr lang="uk-UA" sz="2000" dirty="0"/>
              <a:t> системи.</a:t>
            </a:r>
            <a:endParaRPr lang="uk-UA" sz="2000" b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153817435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dirty="0" smtClean="0">
                <a:solidFill>
                  <a:srgbClr val="FF0000"/>
                </a:solidFill>
              </a:rPr>
              <a:t>Результати навчання:</a:t>
            </a:r>
            <a:endParaRPr lang="uk-UA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640960" cy="5271864"/>
          </a:xfrm>
        </p:spPr>
        <p:txBody>
          <a:bodyPr/>
          <a:lstStyle/>
          <a:p>
            <a:r>
              <a:rPr lang="ru-RU" sz="3600" dirty="0" err="1">
                <a:solidFill>
                  <a:srgbClr val="0000FF"/>
                </a:solidFill>
                <a:effectLst/>
              </a:rPr>
              <a:t>вміти</a:t>
            </a:r>
            <a:r>
              <a:rPr lang="ru-RU" sz="3600" dirty="0">
                <a:solidFill>
                  <a:srgbClr val="0000FF"/>
                </a:solidFill>
                <a:effectLst/>
              </a:rPr>
              <a:t>:</a:t>
            </a:r>
            <a:endParaRPr lang="uk-UA" sz="3600" dirty="0">
              <a:solidFill>
                <a:srgbClr val="0000FF"/>
              </a:solidFill>
              <a:effectLst/>
            </a:endParaRPr>
          </a:p>
          <a:p>
            <a:pPr lvl="0"/>
            <a:r>
              <a:rPr lang="uk-UA" sz="2000" dirty="0" smtClean="0"/>
              <a:t>Оволодіти </a:t>
            </a:r>
            <a:r>
              <a:rPr lang="uk-UA" sz="2000" dirty="0"/>
              <a:t>методикою комплексного лікарського обстеження, включаючи дослідження та оцінку </a:t>
            </a:r>
            <a:r>
              <a:rPr lang="uk-UA" sz="2000" dirty="0" smtClean="0"/>
              <a:t>функціональних </a:t>
            </a:r>
            <a:r>
              <a:rPr lang="uk-UA" sz="2000" dirty="0"/>
              <a:t>здібностей стану </a:t>
            </a:r>
            <a:r>
              <a:rPr lang="uk-UA" sz="2000" dirty="0" err="1"/>
              <a:t>зубощелепної</a:t>
            </a:r>
            <a:r>
              <a:rPr lang="uk-UA" sz="2000" dirty="0"/>
              <a:t> системи</a:t>
            </a:r>
            <a:r>
              <a:rPr lang="uk-UA" sz="2000" dirty="0" smtClean="0"/>
              <a:t>.</a:t>
            </a:r>
          </a:p>
          <a:p>
            <a:pPr lvl="0"/>
            <a:r>
              <a:rPr lang="uk-UA" sz="2000" dirty="0" smtClean="0"/>
              <a:t>Вибирати </a:t>
            </a:r>
            <a:r>
              <a:rPr lang="uk-UA" sz="2000" dirty="0"/>
              <a:t>засоби ФР та застосовувати оптимальні методики ЛФК при захворюваннях </a:t>
            </a:r>
            <a:r>
              <a:rPr lang="uk-UA" sz="2000" dirty="0" err="1"/>
              <a:t>зубо-щелепної</a:t>
            </a:r>
            <a:r>
              <a:rPr lang="uk-UA" sz="2000" dirty="0"/>
              <a:t> системи. </a:t>
            </a:r>
            <a:endParaRPr lang="uk-UA" sz="2000" dirty="0" smtClean="0"/>
          </a:p>
          <a:p>
            <a:pPr lvl="0"/>
            <a:r>
              <a:rPr lang="uk-UA" sz="2000" dirty="0" smtClean="0"/>
              <a:t>Вміти </a:t>
            </a:r>
            <a:r>
              <a:rPr lang="uk-UA" sz="2000" dirty="0"/>
              <a:t>надавати хворим стоматологічного профілю рекомендацій щодо самостійних занять фізичними вправами за вказівкою лікаря, з поясненням особливостей самоконтролю під час занять. </a:t>
            </a:r>
            <a:endParaRPr lang="uk-UA" sz="2000" dirty="0" smtClean="0"/>
          </a:p>
          <a:p>
            <a:pPr lvl="0"/>
            <a:r>
              <a:rPr lang="uk-UA" sz="2000" dirty="0" smtClean="0"/>
              <a:t>Вміти </a:t>
            </a:r>
            <a:r>
              <a:rPr lang="uk-UA" sz="2000" dirty="0"/>
              <a:t>оцінювати ефективність застосування засобів фізичної реабілітації в процесі відновного лікування в стоматології.</a:t>
            </a:r>
            <a:endParaRPr lang="uk-UA" sz="2000" b="0" dirty="0">
              <a:effectLst/>
            </a:endParaRPr>
          </a:p>
        </p:txBody>
      </p:sp>
    </p:spTree>
    <p:extLst>
      <p:ext uri="{BB962C8B-B14F-4D97-AF65-F5344CB8AC3E}">
        <p14:creationId xmlns:p14="http://schemas.microsoft.com/office/powerpoint/2010/main" val="21450429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Предмет </a:t>
            </a:r>
            <a:r>
              <a:rPr lang="uk-UA" sz="2400" dirty="0" smtClean="0">
                <a:solidFill>
                  <a:srgbClr val="FF0000"/>
                </a:solidFill>
              </a:rPr>
              <a:t>«Фізична реабілітація в стоматології» </a:t>
            </a:r>
            <a:r>
              <a:rPr lang="uk-UA" sz="2400" dirty="0" smtClean="0">
                <a:solidFill>
                  <a:srgbClr val="FF0000"/>
                </a:solidFill>
              </a:rPr>
              <a:t>включає наступні теми:</a:t>
            </a:r>
            <a:endParaRPr lang="uk-UA" sz="2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640960" cy="5271864"/>
          </a:xfrm>
        </p:spPr>
        <p:txBody>
          <a:bodyPr/>
          <a:lstStyle/>
          <a:p>
            <a:r>
              <a:rPr lang="ru-RU" sz="2000" b="0" dirty="0" smtClean="0">
                <a:effectLst/>
              </a:rPr>
              <a:t>1</a:t>
            </a:r>
            <a:r>
              <a:rPr lang="ru-RU" sz="2000" b="0" dirty="0">
                <a:effectLst/>
              </a:rPr>
              <a:t>. </a:t>
            </a:r>
            <a:r>
              <a:rPr lang="ru-RU" sz="2000" dirty="0" err="1"/>
              <a:t>Загальні</a:t>
            </a:r>
            <a:r>
              <a:rPr lang="ru-RU" sz="2000" dirty="0"/>
              <a:t> </a:t>
            </a:r>
            <a:r>
              <a:rPr lang="ru-RU" sz="2000" dirty="0" err="1"/>
              <a:t>основи</a:t>
            </a:r>
            <a:r>
              <a:rPr lang="ru-RU" sz="2000" dirty="0"/>
              <a:t> </a:t>
            </a:r>
            <a:r>
              <a:rPr lang="ru-RU" sz="2000" dirty="0" err="1"/>
              <a:t>застосування</a:t>
            </a:r>
            <a:r>
              <a:rPr lang="ru-RU" sz="2000" dirty="0"/>
              <a:t> </a:t>
            </a:r>
            <a:r>
              <a:rPr lang="ru-RU" sz="2000" dirty="0" err="1"/>
              <a:t>засобів</a:t>
            </a:r>
            <a:r>
              <a:rPr lang="ru-RU" sz="2000" dirty="0"/>
              <a:t> </a:t>
            </a:r>
            <a:r>
              <a:rPr lang="ru-RU" sz="2000" dirty="0" err="1"/>
              <a:t>фізичної</a:t>
            </a:r>
            <a:r>
              <a:rPr lang="ru-RU" sz="2000" dirty="0"/>
              <a:t> </a:t>
            </a:r>
            <a:r>
              <a:rPr lang="ru-RU" sz="2000" dirty="0" err="1"/>
              <a:t>реабілітації</a:t>
            </a:r>
            <a:r>
              <a:rPr lang="ru-RU" sz="2000" dirty="0"/>
              <a:t> у </a:t>
            </a:r>
            <a:r>
              <a:rPr lang="ru-RU" sz="2000" dirty="0" err="1"/>
              <a:t>хворих</a:t>
            </a:r>
            <a:r>
              <a:rPr lang="ru-RU" sz="2000" dirty="0"/>
              <a:t> </a:t>
            </a:r>
            <a:r>
              <a:rPr lang="ru-RU" sz="2000" dirty="0" err="1"/>
              <a:t>стоматологічного</a:t>
            </a:r>
            <a:r>
              <a:rPr lang="ru-RU" sz="2000" dirty="0"/>
              <a:t> </a:t>
            </a:r>
            <a:r>
              <a:rPr lang="ru-RU" sz="2000" dirty="0" err="1"/>
              <a:t>профілю</a:t>
            </a:r>
            <a:r>
              <a:rPr lang="ru-RU" sz="2000" b="0" dirty="0" smtClean="0">
                <a:effectLst/>
              </a:rPr>
              <a:t>.</a:t>
            </a:r>
            <a:endParaRPr lang="uk-UA" sz="2000" b="0" dirty="0">
              <a:effectLst/>
            </a:endParaRPr>
          </a:p>
          <a:p>
            <a:r>
              <a:rPr lang="ru-RU" sz="2000" b="0" dirty="0" smtClean="0">
                <a:effectLst/>
              </a:rPr>
              <a:t>2</a:t>
            </a:r>
            <a:r>
              <a:rPr lang="ru-RU" sz="2000" b="0" dirty="0">
                <a:effectLst/>
              </a:rPr>
              <a:t>. </a:t>
            </a:r>
            <a:r>
              <a:rPr lang="ru-RU" sz="2000" dirty="0" err="1"/>
              <a:t>Особливостізастосування</a:t>
            </a:r>
            <a:r>
              <a:rPr lang="ru-RU" sz="2000" dirty="0"/>
              <a:t> </a:t>
            </a:r>
            <a:r>
              <a:rPr lang="ru-RU" sz="2000" dirty="0" err="1"/>
              <a:t>лікувального</a:t>
            </a:r>
            <a:r>
              <a:rPr lang="ru-RU" sz="2000" dirty="0"/>
              <a:t> </a:t>
            </a:r>
            <a:r>
              <a:rPr lang="ru-RU" sz="2000" dirty="0" err="1"/>
              <a:t>масажу</a:t>
            </a:r>
            <a:r>
              <a:rPr lang="ru-RU" sz="2000" dirty="0"/>
              <a:t> в </a:t>
            </a:r>
            <a:r>
              <a:rPr lang="ru-RU" sz="2000" dirty="0" err="1"/>
              <a:t>стоматології</a:t>
            </a:r>
            <a:r>
              <a:rPr lang="ru-RU" sz="2000" b="0" dirty="0" smtClean="0">
                <a:effectLst/>
              </a:rPr>
              <a:t>. </a:t>
            </a:r>
            <a:endParaRPr lang="ru-RU" sz="2000" b="0" dirty="0" smtClean="0">
              <a:effectLst/>
            </a:endParaRPr>
          </a:p>
          <a:p>
            <a:r>
              <a:rPr lang="uk-UA" sz="2000" b="0" dirty="0" smtClean="0">
                <a:effectLst/>
              </a:rPr>
              <a:t>3</a:t>
            </a:r>
            <a:r>
              <a:rPr lang="uk-UA" sz="2000" b="0" dirty="0">
                <a:effectLst/>
              </a:rPr>
              <a:t>. </a:t>
            </a:r>
            <a:r>
              <a:rPr lang="ru-RU" sz="2000" dirty="0" err="1"/>
              <a:t>Фізична</a:t>
            </a:r>
            <a:r>
              <a:rPr lang="ru-RU" sz="2000" dirty="0"/>
              <a:t> </a:t>
            </a:r>
            <a:r>
              <a:rPr lang="ru-RU" sz="2000" dirty="0" err="1"/>
              <a:t>реабілітація</a:t>
            </a:r>
            <a:r>
              <a:rPr lang="ru-RU" sz="2000" dirty="0"/>
              <a:t> при переломах </a:t>
            </a:r>
            <a:r>
              <a:rPr lang="ru-RU" sz="2000" dirty="0" err="1"/>
              <a:t>щелеп</a:t>
            </a:r>
            <a:r>
              <a:rPr lang="ru-RU" sz="2000" dirty="0"/>
              <a:t> та </a:t>
            </a:r>
            <a:r>
              <a:rPr lang="ru-RU" sz="2000" dirty="0" err="1"/>
              <a:t>кісток</a:t>
            </a:r>
            <a:r>
              <a:rPr lang="ru-RU" sz="2000" dirty="0"/>
              <a:t> лицевого скелету, при </a:t>
            </a:r>
            <a:r>
              <a:rPr lang="ru-RU" sz="2000" dirty="0" err="1"/>
              <a:t>захворюваннях</a:t>
            </a:r>
            <a:r>
              <a:rPr lang="ru-RU" sz="2000" dirty="0"/>
              <a:t> та контрактурах </a:t>
            </a:r>
            <a:r>
              <a:rPr lang="ru-RU" sz="2000" dirty="0" err="1"/>
              <a:t>скронево-нижньощелепних</a:t>
            </a:r>
            <a:r>
              <a:rPr lang="ru-RU" sz="2000" dirty="0"/>
              <a:t> </a:t>
            </a:r>
            <a:r>
              <a:rPr lang="ru-RU" sz="2000" dirty="0" err="1"/>
              <a:t>суглобів</a:t>
            </a:r>
            <a:r>
              <a:rPr lang="uk-UA" sz="2000" b="0" dirty="0" smtClean="0">
                <a:effectLst/>
              </a:rPr>
              <a:t>.</a:t>
            </a:r>
            <a:endParaRPr lang="uk-UA" sz="2000" b="0" dirty="0">
              <a:effectLst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804823"/>
            <a:ext cx="3410034" cy="25444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5536" y="3709270"/>
            <a:ext cx="3888432" cy="25875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1189400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uk-UA" sz="2400" dirty="0" smtClean="0">
                <a:solidFill>
                  <a:srgbClr val="FF0000"/>
                </a:solidFill>
              </a:rPr>
              <a:t>Предмет </a:t>
            </a:r>
            <a:r>
              <a:rPr lang="uk-UA" sz="2400" dirty="0">
                <a:solidFill>
                  <a:srgbClr val="FF0000"/>
                </a:solidFill>
              </a:rPr>
              <a:t>«Фізична реабілітація в стоматології» </a:t>
            </a:r>
            <a:r>
              <a:rPr lang="uk-UA" sz="2400" dirty="0" smtClean="0">
                <a:solidFill>
                  <a:srgbClr val="FF0000"/>
                </a:solidFill>
              </a:rPr>
              <a:t>включає наступні теми:</a:t>
            </a:r>
            <a:endParaRPr lang="uk-UA" sz="2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95536" y="1052736"/>
            <a:ext cx="8640960" cy="5271864"/>
          </a:xfrm>
        </p:spPr>
        <p:txBody>
          <a:bodyPr/>
          <a:lstStyle/>
          <a:p>
            <a:r>
              <a:rPr lang="uk-UA" sz="2000" b="0" dirty="0" smtClean="0">
                <a:effectLst/>
              </a:rPr>
              <a:t>4</a:t>
            </a:r>
            <a:r>
              <a:rPr lang="ru-RU" sz="2000" b="0" dirty="0">
                <a:effectLst/>
              </a:rPr>
              <a:t>. </a:t>
            </a:r>
            <a:r>
              <a:rPr lang="uk-UA" sz="2000" dirty="0"/>
              <a:t>Фізична реабілітація та основні аспекти раннього втручання при реконструктивних та пластичних операціях у щелепно-лицевій ділянці, порушеннях прикусу та вроджених аномаліях розвитку щелеп у дітей</a:t>
            </a:r>
            <a:r>
              <a:rPr lang="ru-RU" sz="2000" b="0" dirty="0" smtClean="0">
                <a:effectLst/>
              </a:rPr>
              <a:t>.</a:t>
            </a:r>
            <a:endParaRPr lang="uk-UA" sz="2000" b="0" dirty="0">
              <a:effectLst/>
            </a:endParaRPr>
          </a:p>
          <a:p>
            <a:r>
              <a:rPr lang="uk-UA" sz="2000" b="0" dirty="0" smtClean="0">
                <a:effectLst/>
              </a:rPr>
              <a:t>5</a:t>
            </a:r>
            <a:r>
              <a:rPr lang="uk-UA" sz="2000" b="0" dirty="0">
                <a:effectLst/>
              </a:rPr>
              <a:t>. </a:t>
            </a:r>
            <a:r>
              <a:rPr lang="uk-UA" sz="2000" dirty="0"/>
              <a:t>Застосування засобів фізичної реабілітації для профілактики та лікування професійних захворювань у лікарів-стоматологів</a:t>
            </a:r>
            <a:r>
              <a:rPr lang="ru-RU" sz="2000" b="0" dirty="0" smtClean="0">
                <a:effectLst/>
              </a:rPr>
              <a:t>.</a:t>
            </a:r>
            <a:endParaRPr lang="uk-UA" sz="2000" b="0" dirty="0">
              <a:effectLst/>
            </a:endParaRPr>
          </a:p>
          <a:p>
            <a:pPr marL="0" indent="0">
              <a:buNone/>
            </a:pPr>
            <a:endParaRPr lang="uk-UA" sz="2000" b="0" dirty="0">
              <a:effectLst/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3770784"/>
            <a:ext cx="5472608" cy="27363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837817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Text Box 1"/>
          <p:cNvSpPr txBox="1">
            <a:spLocks noChangeArrowheads="1"/>
          </p:cNvSpPr>
          <p:nvPr/>
        </p:nvSpPr>
        <p:spPr bwMode="auto">
          <a:xfrm>
            <a:off x="158513" y="65277"/>
            <a:ext cx="7886700" cy="6725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anchor="ctr"/>
          <a:lstStyle>
            <a:lvl1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1pPr>
            <a:lvl2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2pPr>
            <a:lvl3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3pPr>
            <a:lvl4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4pPr>
            <a:lvl5pPr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5pPr>
            <a:lvl6pPr marL="25146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6pPr>
            <a:lvl7pPr marL="29718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7pPr>
            <a:lvl8pPr marL="34290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8pPr>
            <a:lvl9pPr marL="3886200" indent="-228600" defTabSz="449263" eaLnBrk="0" fontAlgn="base" hangingPunct="0">
              <a:spcBef>
                <a:spcPct val="0"/>
              </a:spcBef>
              <a:spcAft>
                <a:spcPct val="0"/>
              </a:spcAft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  <a:defRPr>
                <a:solidFill>
                  <a:schemeClr val="bg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>
              <a:buSzPct val="100000"/>
            </a:pPr>
            <a:r>
              <a:rPr lang="uk-UA" altLang="uk-UA" sz="3200" b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Зв’язок </a:t>
            </a:r>
            <a:r>
              <a:rPr lang="uk-UA" altLang="uk-UA" sz="3200" b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фізичної реабілітації </a:t>
            </a:r>
            <a:r>
              <a:rPr lang="uk-UA" altLang="uk-UA" sz="3200" b="1" dirty="0" smtClean="0">
                <a:solidFill>
                  <a:srgbClr val="FF0000"/>
                </a:solidFill>
                <a:latin typeface="Times New Roman" pitchFamily="16" charset="0"/>
                <a:cs typeface="Times New Roman" pitchFamily="16" charset="0"/>
              </a:rPr>
              <a:t>з іншими науками:</a:t>
            </a:r>
            <a:endParaRPr lang="uk-UA" altLang="uk-UA" sz="3200" b="1" dirty="0">
              <a:solidFill>
                <a:srgbClr val="FF0000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195" name="Oval 2"/>
          <p:cNvSpPr>
            <a:spLocks noChangeArrowheads="1"/>
          </p:cNvSpPr>
          <p:nvPr/>
        </p:nvSpPr>
        <p:spPr bwMode="auto">
          <a:xfrm>
            <a:off x="2932113" y="2640786"/>
            <a:ext cx="3198812" cy="1868440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3000" b="1" dirty="0" smtClean="0">
                <a:solidFill>
                  <a:srgbClr val="FFFF00"/>
                </a:solidFill>
                <a:latin typeface="Calibri" pitchFamily="32" charset="0"/>
              </a:rPr>
              <a:t>Фізична реабілітація</a:t>
            </a:r>
            <a:endParaRPr lang="uk-UA" altLang="uk-UA" sz="3000" b="1" dirty="0">
              <a:solidFill>
                <a:srgbClr val="FFFF00"/>
              </a:solidFill>
              <a:latin typeface="Calibri" pitchFamily="32" charset="0"/>
            </a:endParaRPr>
          </a:p>
        </p:txBody>
      </p:sp>
      <p:sp>
        <p:nvSpPr>
          <p:cNvPr id="8196" name="Oval 3"/>
          <p:cNvSpPr>
            <a:spLocks noChangeArrowheads="1"/>
          </p:cNvSpPr>
          <p:nvPr/>
        </p:nvSpPr>
        <p:spPr bwMode="auto">
          <a:xfrm>
            <a:off x="387350" y="2795255"/>
            <a:ext cx="2246313" cy="1324624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000" b="1" dirty="0" smtClean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Психологія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197" name="Oval 4"/>
          <p:cNvSpPr>
            <a:spLocks noChangeArrowheads="1"/>
          </p:cNvSpPr>
          <p:nvPr/>
        </p:nvSpPr>
        <p:spPr bwMode="auto">
          <a:xfrm>
            <a:off x="1511300" y="1132068"/>
            <a:ext cx="2493963" cy="1151111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800" b="1" dirty="0" smtClean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Біологія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198" name="Oval 5"/>
          <p:cNvSpPr>
            <a:spLocks noChangeArrowheads="1"/>
          </p:cNvSpPr>
          <p:nvPr/>
        </p:nvSpPr>
        <p:spPr bwMode="auto">
          <a:xfrm>
            <a:off x="6310314" y="2092738"/>
            <a:ext cx="2605087" cy="1371177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800" b="1" dirty="0" smtClean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Фізіологія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199" name="Oval 6"/>
          <p:cNvSpPr>
            <a:spLocks noChangeArrowheads="1"/>
          </p:cNvSpPr>
          <p:nvPr/>
        </p:nvSpPr>
        <p:spPr bwMode="auto">
          <a:xfrm>
            <a:off x="4367214" y="1077052"/>
            <a:ext cx="2446337" cy="1297116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800" b="1" dirty="0" smtClean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Генетика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200" name="Oval 7"/>
          <p:cNvSpPr>
            <a:spLocks noChangeArrowheads="1"/>
          </p:cNvSpPr>
          <p:nvPr/>
        </p:nvSpPr>
        <p:spPr bwMode="auto">
          <a:xfrm>
            <a:off x="187326" y="4589634"/>
            <a:ext cx="2581275" cy="1311928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400" b="1" dirty="0" smtClean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Екологія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201" name="Oval 8"/>
          <p:cNvSpPr>
            <a:spLocks noChangeArrowheads="1"/>
          </p:cNvSpPr>
          <p:nvPr/>
        </p:nvSpPr>
        <p:spPr bwMode="auto">
          <a:xfrm>
            <a:off x="2483769" y="5334470"/>
            <a:ext cx="2510508" cy="1334890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b="1" dirty="0">
                <a:solidFill>
                  <a:schemeClr val="bg1"/>
                </a:solidFill>
              </a:rPr>
              <a:t>Різні галузі </a:t>
            </a:r>
            <a:r>
              <a:rPr lang="uk-UA" b="1" dirty="0" smtClean="0">
                <a:solidFill>
                  <a:schemeClr val="bg1"/>
                </a:solidFill>
              </a:rPr>
              <a:t>стоматології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202" name="Oval 9"/>
          <p:cNvSpPr>
            <a:spLocks noChangeArrowheads="1"/>
          </p:cNvSpPr>
          <p:nvPr/>
        </p:nvSpPr>
        <p:spPr bwMode="auto">
          <a:xfrm>
            <a:off x="6538913" y="3940018"/>
            <a:ext cx="2493962" cy="1299232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altLang="uk-UA" sz="2800" b="1" dirty="0" smtClean="0">
                <a:solidFill>
                  <a:schemeClr val="bg1"/>
                </a:solidFill>
                <a:latin typeface="Times New Roman" pitchFamily="16" charset="0"/>
                <a:cs typeface="Times New Roman" pitchFamily="16" charset="0"/>
              </a:rPr>
              <a:t>Анатомія</a:t>
            </a:r>
            <a:endParaRPr lang="uk-UA" altLang="uk-UA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  <p:sp>
        <p:nvSpPr>
          <p:cNvPr id="8203" name="Text Box 10"/>
          <p:cNvSpPr txBox="1">
            <a:spLocks noChangeArrowheads="1"/>
          </p:cNvSpPr>
          <p:nvPr/>
        </p:nvSpPr>
        <p:spPr bwMode="auto">
          <a:xfrm>
            <a:off x="1146175" y="5245598"/>
            <a:ext cx="7886700" cy="2031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3465A4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eaLnBrk="1" hangingPunct="1">
              <a:buClr>
                <a:srgbClr val="000000"/>
              </a:buClr>
              <a:buSzPct val="100000"/>
              <a:buFont typeface="Times New Roman" pitchFamily="16" charset="0"/>
              <a:buNone/>
            </a:pPr>
            <a:endParaRPr lang="uk-UA"/>
          </a:p>
        </p:txBody>
      </p:sp>
      <p:sp>
        <p:nvSpPr>
          <p:cNvPr id="8204" name="Oval 11"/>
          <p:cNvSpPr>
            <a:spLocks noChangeArrowheads="1"/>
          </p:cNvSpPr>
          <p:nvPr/>
        </p:nvSpPr>
        <p:spPr bwMode="auto">
          <a:xfrm>
            <a:off x="5310189" y="5408530"/>
            <a:ext cx="2822575" cy="1060123"/>
          </a:xfrm>
          <a:prstGeom prst="ellipse">
            <a:avLst/>
          </a:prstGeom>
          <a:solidFill>
            <a:srgbClr val="4F81BD"/>
          </a:solidFill>
          <a:ln w="25560">
            <a:solidFill>
              <a:srgbClr val="385D8A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</a:extLst>
        </p:spPr>
        <p:txBody>
          <a:bodyPr lIns="68760" tIns="34200" rIns="68760" bIns="34200" anchor="ctr"/>
          <a:lstStyle/>
          <a:p>
            <a:pPr algn="ctr" eaLnBrk="1" hangingPunct="1">
              <a:buSzPct val="100000"/>
              <a:tabLst>
                <a:tab pos="0" algn="l"/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331450" algn="l"/>
                <a:tab pos="10780713" algn="l"/>
              </a:tabLst>
            </a:pPr>
            <a:r>
              <a:rPr lang="uk-UA" sz="1600" b="1" dirty="0">
                <a:solidFill>
                  <a:schemeClr val="bg1"/>
                </a:solidFill>
              </a:rPr>
              <a:t>Фізичне виховання і фізична культура </a:t>
            </a:r>
            <a:endParaRPr lang="uk-UA" altLang="uk-UA" sz="1600" b="1" dirty="0">
              <a:solidFill>
                <a:schemeClr val="bg1"/>
              </a:solidFill>
              <a:latin typeface="Times New Roman" pitchFamily="16" charset="0"/>
              <a:cs typeface="Times New Roman" pitchFamily="1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56849103"/>
      </p:ext>
    </p:extLst>
  </p:cSld>
  <p:clrMapOvr>
    <a:masterClrMapping/>
  </p:clrMapOvr>
  <p:transition spd="slow"/>
  <p:timing>
    <p:tnLst>
      <p:par>
        <p:cTn id="1" dur="indefinite" restart="never" nodeType="tmRoot">
          <p:childTnLst>
            <p:seq concurrent="1" nextAc="seek">
              <p:cTn id="2" dur="indefinite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4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uk-UA" altLang="uk-UA" dirty="0">
                <a:solidFill>
                  <a:srgbClr val="FF0000"/>
                </a:solidFill>
              </a:rPr>
              <a:t>Форми та методи </a:t>
            </a:r>
            <a:r>
              <a:rPr lang="uk-UA" altLang="uk-UA" dirty="0" smtClean="0">
                <a:solidFill>
                  <a:srgbClr val="FF0000"/>
                </a:solidFill>
              </a:rPr>
              <a:t>навчання:</a:t>
            </a:r>
            <a:endParaRPr lang="uk-UA" altLang="uk-UA" dirty="0">
              <a:solidFill>
                <a:srgbClr val="FF0000"/>
              </a:solidFill>
            </a:endParaRPr>
          </a:p>
        </p:txBody>
      </p:sp>
      <p:sp>
        <p:nvSpPr>
          <p:cNvPr id="61443" name="AutoShape 3"/>
          <p:cNvSpPr>
            <a:spLocks noChangeArrowheads="1"/>
          </p:cNvSpPr>
          <p:nvPr/>
        </p:nvSpPr>
        <p:spPr bwMode="gray">
          <a:xfrm rot="16200000">
            <a:off x="732631" y="1751807"/>
            <a:ext cx="498475" cy="700088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44" name="AutoShape 4"/>
          <p:cNvSpPr>
            <a:spLocks noChangeArrowheads="1"/>
          </p:cNvSpPr>
          <p:nvPr/>
        </p:nvSpPr>
        <p:spPr bwMode="gray">
          <a:xfrm rot="16200000">
            <a:off x="4442620" y="-1483519"/>
            <a:ext cx="582612" cy="71659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75686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75686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45" name="Text Box 5"/>
          <p:cNvSpPr txBox="1">
            <a:spLocks noChangeArrowheads="1"/>
          </p:cNvSpPr>
          <p:nvPr/>
        </p:nvSpPr>
        <p:spPr bwMode="gray">
          <a:xfrm>
            <a:off x="631825" y="1898650"/>
            <a:ext cx="7685088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latinLnBrk="1" hangingPunct="1"/>
            <a:r>
              <a:rPr kumimoji="1" lang="ko-KR" altLang="en-US" b="1" dirty="0">
                <a:solidFill>
                  <a:schemeClr val="tx1"/>
                </a:solidFill>
                <a:ea typeface="굴림" pitchFamily="50" charset="-127"/>
              </a:rPr>
              <a:t> </a:t>
            </a:r>
            <a:r>
              <a:rPr kumimoji="1" lang="en-US" altLang="ko-KR" b="1" dirty="0">
                <a:solidFill>
                  <a:schemeClr val="tx1"/>
                </a:solidFill>
                <a:ea typeface="굴림" pitchFamily="50" charset="-127"/>
              </a:rPr>
              <a:t>1 </a:t>
            </a:r>
            <a:r>
              <a:rPr kumimoji="1" lang="uk-UA" altLang="ko-KR" b="1" dirty="0" smtClean="0">
                <a:solidFill>
                  <a:schemeClr val="tx1"/>
                </a:solidFill>
                <a:ea typeface="굴림" pitchFamily="50" charset="-127"/>
              </a:rPr>
              <a:t>      </a:t>
            </a:r>
            <a:r>
              <a:rPr lang="uk-UA" altLang="uk-UA" sz="2400" b="1" dirty="0" smtClean="0">
                <a:solidFill>
                  <a:schemeClr val="bg1"/>
                </a:solidFill>
              </a:rPr>
              <a:t>Лекції</a:t>
            </a:r>
            <a:endParaRPr kumimoji="1" lang="en-US" altLang="ko-KR" sz="2400" b="1" dirty="0">
              <a:solidFill>
                <a:schemeClr val="bg1"/>
              </a:solidFill>
              <a:ea typeface="굴림" pitchFamily="50" charset="-127"/>
            </a:endParaRPr>
          </a:p>
        </p:txBody>
      </p:sp>
      <p:sp>
        <p:nvSpPr>
          <p:cNvPr id="61446" name="AutoShape 6"/>
          <p:cNvSpPr>
            <a:spLocks noChangeArrowheads="1"/>
          </p:cNvSpPr>
          <p:nvPr/>
        </p:nvSpPr>
        <p:spPr bwMode="gray">
          <a:xfrm rot="16200000">
            <a:off x="732631" y="2769394"/>
            <a:ext cx="498475" cy="700088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47" name="AutoShape 7"/>
          <p:cNvSpPr>
            <a:spLocks noChangeArrowheads="1"/>
          </p:cNvSpPr>
          <p:nvPr/>
        </p:nvSpPr>
        <p:spPr bwMode="gray">
          <a:xfrm rot="16200000">
            <a:off x="4442619" y="-465931"/>
            <a:ext cx="582613" cy="71659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>
                  <a:gamma/>
                  <a:shade val="75686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75686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48" name="Text Box 8"/>
          <p:cNvSpPr txBox="1">
            <a:spLocks noChangeArrowheads="1"/>
          </p:cNvSpPr>
          <p:nvPr/>
        </p:nvSpPr>
        <p:spPr bwMode="gray">
          <a:xfrm>
            <a:off x="631825" y="2917825"/>
            <a:ext cx="7685088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latinLnBrk="1" hangingPunct="1"/>
            <a:r>
              <a:rPr kumimoji="1" lang="uk-UA" altLang="ko-KR" b="1" dirty="0" smtClean="0">
                <a:solidFill>
                  <a:schemeClr val="bg1"/>
                </a:solidFill>
                <a:ea typeface="굴림" pitchFamily="50" charset="-127"/>
              </a:rPr>
              <a:t> 2  </a:t>
            </a:r>
            <a:r>
              <a:rPr kumimoji="1" lang="uk-UA" altLang="ko-KR" b="1" dirty="0" smtClean="0">
                <a:solidFill>
                  <a:schemeClr val="tx1"/>
                </a:solidFill>
                <a:ea typeface="굴림" pitchFamily="50" charset="-127"/>
              </a:rPr>
              <a:t>     </a:t>
            </a:r>
            <a:r>
              <a:rPr lang="uk-UA" altLang="uk-UA" sz="2400" b="1" dirty="0" smtClean="0">
                <a:solidFill>
                  <a:schemeClr val="bg1"/>
                </a:solidFill>
              </a:rPr>
              <a:t>Практичні </a:t>
            </a:r>
            <a:r>
              <a:rPr lang="uk-UA" altLang="uk-UA" sz="2400" b="1" dirty="0">
                <a:solidFill>
                  <a:schemeClr val="bg1"/>
                </a:solidFill>
              </a:rPr>
              <a:t>заняття</a:t>
            </a:r>
            <a:endParaRPr kumimoji="1" lang="en-US" altLang="ko-KR" b="1" dirty="0">
              <a:solidFill>
                <a:schemeClr val="bg1"/>
              </a:solidFill>
              <a:ea typeface="굴림" pitchFamily="50" charset="-127"/>
            </a:endParaRPr>
          </a:p>
        </p:txBody>
      </p:sp>
      <p:sp>
        <p:nvSpPr>
          <p:cNvPr id="61449" name="AutoShape 9"/>
          <p:cNvSpPr>
            <a:spLocks noChangeArrowheads="1"/>
          </p:cNvSpPr>
          <p:nvPr/>
        </p:nvSpPr>
        <p:spPr bwMode="gray">
          <a:xfrm rot="16200000">
            <a:off x="732631" y="3790157"/>
            <a:ext cx="498475" cy="700088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50" name="AutoShape 10"/>
          <p:cNvSpPr>
            <a:spLocks noChangeArrowheads="1"/>
          </p:cNvSpPr>
          <p:nvPr/>
        </p:nvSpPr>
        <p:spPr bwMode="gray">
          <a:xfrm rot="16200000">
            <a:off x="4442620" y="554831"/>
            <a:ext cx="582612" cy="71659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1">
                  <a:gamma/>
                  <a:shade val="75686"/>
                  <a:invGamma/>
                </a:schemeClr>
              </a:gs>
              <a:gs pos="50000">
                <a:schemeClr val="accent1"/>
              </a:gs>
              <a:gs pos="100000">
                <a:schemeClr val="accent1">
                  <a:gamma/>
                  <a:shade val="75686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51" name="Text Box 11"/>
          <p:cNvSpPr txBox="1">
            <a:spLocks noChangeArrowheads="1"/>
          </p:cNvSpPr>
          <p:nvPr/>
        </p:nvSpPr>
        <p:spPr bwMode="gray">
          <a:xfrm>
            <a:off x="631825" y="3938588"/>
            <a:ext cx="7685088" cy="461665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eaLnBrk="1" latinLnBrk="1" hangingPunct="1"/>
            <a:r>
              <a:rPr kumimoji="1" lang="ko-KR" altLang="en-US" b="1" dirty="0">
                <a:solidFill>
                  <a:schemeClr val="tx1"/>
                </a:solidFill>
                <a:ea typeface="굴림" pitchFamily="50" charset="-127"/>
              </a:rPr>
              <a:t> </a:t>
            </a:r>
            <a:r>
              <a:rPr kumimoji="1" lang="en-US" altLang="ko-KR" b="1" dirty="0">
                <a:solidFill>
                  <a:schemeClr val="tx1"/>
                </a:solidFill>
                <a:ea typeface="굴림" pitchFamily="50" charset="-127"/>
              </a:rPr>
              <a:t>3 </a:t>
            </a:r>
            <a:r>
              <a:rPr kumimoji="1" lang="uk-UA" altLang="ko-KR" b="1" dirty="0" smtClean="0">
                <a:solidFill>
                  <a:schemeClr val="tx1"/>
                </a:solidFill>
                <a:ea typeface="굴림" pitchFamily="50" charset="-127"/>
              </a:rPr>
              <a:t>     </a:t>
            </a:r>
            <a:r>
              <a:rPr lang="uk-UA" altLang="uk-UA" sz="2400" b="1" dirty="0" smtClean="0">
                <a:solidFill>
                  <a:schemeClr val="bg1"/>
                </a:solidFill>
              </a:rPr>
              <a:t>Самостійна </a:t>
            </a:r>
            <a:r>
              <a:rPr lang="uk-UA" altLang="uk-UA" sz="2400" b="1" dirty="0">
                <a:solidFill>
                  <a:schemeClr val="bg1"/>
                </a:solidFill>
              </a:rPr>
              <a:t>робота студента</a:t>
            </a:r>
            <a:endParaRPr kumimoji="1" lang="en-US" altLang="ko-KR" b="1" dirty="0">
              <a:solidFill>
                <a:schemeClr val="bg1"/>
              </a:solidFill>
              <a:ea typeface="굴림" pitchFamily="50" charset="-127"/>
            </a:endParaRPr>
          </a:p>
        </p:txBody>
      </p:sp>
      <p:sp>
        <p:nvSpPr>
          <p:cNvPr id="61452" name="AutoShape 12"/>
          <p:cNvSpPr>
            <a:spLocks noChangeArrowheads="1"/>
          </p:cNvSpPr>
          <p:nvPr/>
        </p:nvSpPr>
        <p:spPr bwMode="gray">
          <a:xfrm rot="16200000">
            <a:off x="732631" y="4810919"/>
            <a:ext cx="498475" cy="700088"/>
          </a:xfrm>
          <a:prstGeom prst="roundRect">
            <a:avLst>
              <a:gd name="adj" fmla="val 16667"/>
            </a:avLst>
          </a:prstGeom>
          <a:solidFill>
            <a:srgbClr val="000000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53" name="AutoShape 13"/>
          <p:cNvSpPr>
            <a:spLocks noChangeArrowheads="1"/>
          </p:cNvSpPr>
          <p:nvPr/>
        </p:nvSpPr>
        <p:spPr bwMode="gray">
          <a:xfrm rot="16200000">
            <a:off x="4442619" y="1575594"/>
            <a:ext cx="582613" cy="7165975"/>
          </a:xfrm>
          <a:prstGeom prst="roundRect">
            <a:avLst>
              <a:gd name="adj" fmla="val 16667"/>
            </a:avLst>
          </a:prstGeom>
          <a:gradFill rotWithShape="1">
            <a:gsLst>
              <a:gs pos="0">
                <a:schemeClr val="accent2">
                  <a:gamma/>
                  <a:shade val="75686"/>
                  <a:invGamma/>
                </a:schemeClr>
              </a:gs>
              <a:gs pos="50000">
                <a:schemeClr val="accent2"/>
              </a:gs>
              <a:gs pos="100000">
                <a:schemeClr val="accent2">
                  <a:gamma/>
                  <a:shade val="75686"/>
                  <a:invGamma/>
                </a:schemeClr>
              </a:gs>
            </a:gsLst>
            <a:lin ang="0" scaled="1"/>
          </a:gradFill>
          <a:ln>
            <a:noFill/>
          </a:ln>
          <a:effectLst/>
          <a:extLst>
            <a:ext uri="{91240B29-F687-4F45-9708-019B960494DF}">
              <a14:hiddenLine xmlns:a14="http://schemas.microsoft.com/office/drawing/2010/main" w="19050">
                <a:solidFill>
                  <a:srgbClr val="000000"/>
                </a:solidFill>
                <a:round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ru-RU"/>
          </a:p>
        </p:txBody>
      </p:sp>
      <p:sp>
        <p:nvSpPr>
          <p:cNvPr id="61454" name="Text Box 14"/>
          <p:cNvSpPr txBox="1">
            <a:spLocks noChangeArrowheads="1"/>
          </p:cNvSpPr>
          <p:nvPr/>
        </p:nvSpPr>
        <p:spPr bwMode="gray">
          <a:xfrm>
            <a:off x="621994" y="4911725"/>
            <a:ext cx="7838438" cy="646331"/>
          </a:xfrm>
          <a:prstGeom prst="rect">
            <a:avLst/>
          </a:prstGeom>
          <a:noFill/>
          <a:ln>
            <a:noFill/>
          </a:ln>
          <a:effectLst>
            <a:outerShdw dist="17961" dir="2700000" algn="ctr" rotWithShape="0">
              <a:schemeClr val="bg2"/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/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AutoNum type="arabicPeriod"/>
              <a:defRPr/>
            </a:pPr>
            <a:r>
              <a:rPr kumimoji="1" lang="ko-KR" altLang="en-US" b="1" dirty="0">
                <a:solidFill>
                  <a:schemeClr val="tx1"/>
                </a:solidFill>
                <a:ea typeface="굴림" pitchFamily="50" charset="-127"/>
              </a:rPr>
              <a:t> </a:t>
            </a:r>
            <a:r>
              <a:rPr kumimoji="1" lang="en-US" altLang="ko-KR" b="1" dirty="0">
                <a:solidFill>
                  <a:schemeClr val="tx1"/>
                </a:solidFill>
                <a:ea typeface="굴림" pitchFamily="50" charset="-127"/>
              </a:rPr>
              <a:t>4  </a:t>
            </a:r>
            <a:r>
              <a:rPr lang="uk-UA" altLang="uk-UA" b="1" dirty="0" smtClean="0">
                <a:solidFill>
                  <a:schemeClr val="bg1"/>
                </a:solidFill>
              </a:rPr>
              <a:t>Індивідуальна </a:t>
            </a:r>
            <a:r>
              <a:rPr lang="uk-UA" altLang="uk-UA" b="1" dirty="0">
                <a:solidFill>
                  <a:schemeClr val="bg1"/>
                </a:solidFill>
              </a:rPr>
              <a:t>робота студента </a:t>
            </a:r>
            <a:r>
              <a:rPr lang="uk-UA" altLang="uk-UA" b="1" dirty="0" smtClean="0">
                <a:solidFill>
                  <a:schemeClr val="bg1"/>
                </a:solidFill>
              </a:rPr>
              <a:t>( студентський </a:t>
            </a:r>
          </a:p>
          <a:p>
            <a:pPr eaLnBrk="1" hangingPunct="1">
              <a:buClr>
                <a:srgbClr val="000000"/>
              </a:buClr>
              <a:buSzPct val="100000"/>
              <a:buFont typeface="Times New Roman" panose="02020603050405020304" pitchFamily="18" charset="0"/>
              <a:buAutoNum type="arabicPeriod"/>
              <a:defRPr/>
            </a:pPr>
            <a:r>
              <a:rPr lang="uk-UA" altLang="uk-UA" b="1" dirty="0">
                <a:solidFill>
                  <a:schemeClr val="bg1"/>
                </a:solidFill>
              </a:rPr>
              <a:t> </a:t>
            </a:r>
            <a:r>
              <a:rPr lang="uk-UA" altLang="uk-UA" b="1" dirty="0" smtClean="0">
                <a:solidFill>
                  <a:schemeClr val="bg1"/>
                </a:solidFill>
              </a:rPr>
              <a:t>    науковий гурток)</a:t>
            </a:r>
            <a:endParaRPr lang="uk-UA" altLang="uk-UA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461111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4" name="Прямоугольник 3"/>
          <p:cNvSpPr/>
          <p:nvPr/>
        </p:nvSpPr>
        <p:spPr>
          <a:xfrm>
            <a:off x="539552" y="1124744"/>
            <a:ext cx="6591638" cy="25545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0" indent="0">
              <a:buNone/>
            </a:pPr>
            <a:r>
              <a:rPr lang="uk-UA" sz="1600" dirty="0" smtClean="0"/>
              <a:t>Заняття будуть проводитися на базі спортивно-навчального корпусу.</a:t>
            </a:r>
          </a:p>
          <a:p>
            <a:pPr marL="0" indent="0">
              <a:buNone/>
            </a:pPr>
            <a:r>
              <a:rPr lang="uk-UA" sz="1600" dirty="0" smtClean="0"/>
              <a:t>Спортивно-навчальний </a:t>
            </a:r>
            <a:r>
              <a:rPr lang="uk-UA" sz="1600" dirty="0"/>
              <a:t>корпус – один з найскладніших об'єктів університету. Його потужна спортивна база повністю відповідає головному завданню цього підрозділу: проведення планових занять з фізичного виховання 1 та 2 курсів, підвищення спортивної майстерності студентів, проведення навчально-тренувальних занять зі студентами 1- 6 курсів та інтернів, масових спортивних та оздоровчих заходів.</a:t>
            </a:r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2501" y="3864612"/>
            <a:ext cx="4666246" cy="262632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3" name="Picture 5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3767238"/>
            <a:ext cx="2952328" cy="271940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174" name="Picture 6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27158" y="1340768"/>
            <a:ext cx="1719263" cy="20113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9098066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иаграмма 2"/>
          <p:cNvSpPr>
            <a:spLocks noGrp="1"/>
          </p:cNvSpPr>
          <p:nvPr>
            <p:ph type="chart" idx="1"/>
          </p:nvPr>
        </p:nvSpPr>
        <p:spPr/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340768"/>
            <a:ext cx="9180754" cy="396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402346681"/>
      </p:ext>
    </p:extLst>
  </p:cSld>
  <p:clrMapOvr>
    <a:masterClrMapping/>
  </p:clrMapOvr>
</p:sld>
</file>

<file path=ppt/theme/theme1.xml><?xml version="1.0" encoding="utf-8"?>
<a:theme xmlns:a="http://schemas.openxmlformats.org/drawingml/2006/main" name="sinbin">
  <a:themeElements>
    <a:clrScheme name="sinbin 1">
      <a:dk1>
        <a:srgbClr val="FFFFFF"/>
      </a:dk1>
      <a:lt1>
        <a:srgbClr val="FFFFFF"/>
      </a:lt1>
      <a:dk2>
        <a:srgbClr val="000000"/>
      </a:dk2>
      <a:lt2>
        <a:srgbClr val="000000"/>
      </a:lt2>
      <a:accent1>
        <a:srgbClr val="69C2FF"/>
      </a:accent1>
      <a:accent2>
        <a:srgbClr val="FFADAD"/>
      </a:accent2>
      <a:accent3>
        <a:srgbClr val="FFFFFF"/>
      </a:accent3>
      <a:accent4>
        <a:srgbClr val="DADADA"/>
      </a:accent4>
      <a:accent5>
        <a:srgbClr val="B9DDFF"/>
      </a:accent5>
      <a:accent6>
        <a:srgbClr val="E79C9C"/>
      </a:accent6>
      <a:hlink>
        <a:srgbClr val="69C2FF"/>
      </a:hlink>
      <a:folHlink>
        <a:srgbClr val="969696"/>
      </a:folHlink>
    </a:clrScheme>
    <a:fontScheme name="sinbin">
      <a:majorFont>
        <a:latin typeface="Verdana"/>
        <a:ea typeface="HY견고딕"/>
        <a:cs typeface=""/>
      </a:majorFont>
      <a:minorFont>
        <a:latin typeface="Verdana"/>
        <a:ea typeface="HY견고딕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Verdana" pitchFamily="34" charset="0"/>
            <a:ea typeface="HY견고딕" pitchFamily="18" charset="-127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0" fontAlgn="base" latinLnBrk="0" hangingPunct="0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altLang="ru-RU" sz="1800" b="0" i="0" u="none" strike="noStrike" cap="none" normalizeH="0" baseline="0" smtClean="0">
            <a:ln>
              <a:noFill/>
            </a:ln>
            <a:solidFill>
              <a:schemeClr val="tx2"/>
            </a:solidFill>
            <a:effectLst/>
            <a:latin typeface="Verdana" pitchFamily="34" charset="0"/>
            <a:ea typeface="HY견고딕" pitchFamily="18" charset="-127"/>
          </a:defRPr>
        </a:defPPr>
      </a:lstStyle>
    </a:lnDef>
  </a:objectDefaults>
  <a:extraClrSchemeLst>
    <a:extraClrScheme>
      <a:clrScheme name="sinbin 1">
        <a:dk1>
          <a:srgbClr val="FFFFFF"/>
        </a:dk1>
        <a:lt1>
          <a:srgbClr val="FFFFFF"/>
        </a:lt1>
        <a:dk2>
          <a:srgbClr val="000000"/>
        </a:dk2>
        <a:lt2>
          <a:srgbClr val="000000"/>
        </a:lt2>
        <a:accent1>
          <a:srgbClr val="69C2FF"/>
        </a:accent1>
        <a:accent2>
          <a:srgbClr val="FFADAD"/>
        </a:accent2>
        <a:accent3>
          <a:srgbClr val="FFFFFF"/>
        </a:accent3>
        <a:accent4>
          <a:srgbClr val="DADADA"/>
        </a:accent4>
        <a:accent5>
          <a:srgbClr val="B9DDFF"/>
        </a:accent5>
        <a:accent6>
          <a:srgbClr val="E79C9C"/>
        </a:accent6>
        <a:hlink>
          <a:srgbClr val="69C2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bin 2">
        <a:dk1>
          <a:srgbClr val="FFFFFF"/>
        </a:dk1>
        <a:lt1>
          <a:srgbClr val="FFFFFF"/>
        </a:lt1>
        <a:dk2>
          <a:srgbClr val="000000"/>
        </a:dk2>
        <a:lt2>
          <a:srgbClr val="000000"/>
        </a:lt2>
        <a:accent1>
          <a:srgbClr val="99CC00"/>
        </a:accent1>
        <a:accent2>
          <a:srgbClr val="FFCC00"/>
        </a:accent2>
        <a:accent3>
          <a:srgbClr val="FFFFFF"/>
        </a:accent3>
        <a:accent4>
          <a:srgbClr val="DADADA"/>
        </a:accent4>
        <a:accent5>
          <a:srgbClr val="CAE2AA"/>
        </a:accent5>
        <a:accent6>
          <a:srgbClr val="E7B900"/>
        </a:accent6>
        <a:hlink>
          <a:srgbClr val="99CC00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inbin 3">
        <a:dk1>
          <a:srgbClr val="FFFFFF"/>
        </a:dk1>
        <a:lt1>
          <a:srgbClr val="FFFFFF"/>
        </a:lt1>
        <a:dk2>
          <a:srgbClr val="000000"/>
        </a:dk2>
        <a:lt2>
          <a:srgbClr val="000000"/>
        </a:lt2>
        <a:accent1>
          <a:srgbClr val="00CCFF"/>
        </a:accent1>
        <a:accent2>
          <a:srgbClr val="FF9900"/>
        </a:accent2>
        <a:accent3>
          <a:srgbClr val="FFFFFF"/>
        </a:accent3>
        <a:accent4>
          <a:srgbClr val="DADADA"/>
        </a:accent4>
        <a:accent5>
          <a:srgbClr val="AAE2FF"/>
        </a:accent5>
        <a:accent6>
          <a:srgbClr val="E78A00"/>
        </a:accent6>
        <a:hlink>
          <a:srgbClr val="00CCFF"/>
        </a:hlink>
        <a:folHlink>
          <a:srgbClr val="969696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2323</TotalTime>
  <Words>584</Words>
  <Application>Microsoft Office PowerPoint</Application>
  <PresentationFormat>Экран (4:3)</PresentationFormat>
  <Paragraphs>80</Paragraphs>
  <Slides>12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12</vt:i4>
      </vt:variant>
    </vt:vector>
  </HeadingPairs>
  <TitlesOfParts>
    <vt:vector size="13" baseType="lpstr">
      <vt:lpstr>sinbin</vt:lpstr>
      <vt:lpstr>Вінницький національний медичний університет ім. М.І. Пирогова Кафедра спортивної медицини, фізичного виховання та реабілітації</vt:lpstr>
      <vt:lpstr>Актуальність</vt:lpstr>
      <vt:lpstr>Мета вивчення предмету:</vt:lpstr>
      <vt:lpstr>Завдання  вивчення дисципліни:</vt:lpstr>
      <vt:lpstr>Результати навчання:</vt:lpstr>
      <vt:lpstr>Результати навчання:</vt:lpstr>
      <vt:lpstr>Предмет «Фізична реабілітація в стоматології» включає наступні теми:</vt:lpstr>
      <vt:lpstr>Предмет «Фізична реабілітація в стоматології» включає наступні теми:</vt:lpstr>
      <vt:lpstr>Презентация PowerPoint</vt:lpstr>
      <vt:lpstr>Форми та методи навчання:</vt:lpstr>
      <vt:lpstr>Презентация PowerPoint</vt:lpstr>
      <vt:lpstr>Презентация PowerPoint</vt:lpstr>
    </vt:vector>
  </TitlesOfParts>
  <Company>Guilddesign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040TGp_time_mono</dc:title>
  <dc:creator>ThemeGallery</dc:creator>
  <cp:lastModifiedBy>OV</cp:lastModifiedBy>
  <cp:revision>71</cp:revision>
  <dcterms:created xsi:type="dcterms:W3CDTF">2003-08-21T08:11:19Z</dcterms:created>
  <dcterms:modified xsi:type="dcterms:W3CDTF">2024-06-06T09:31:05Z</dcterms:modified>
</cp:coreProperties>
</file>