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embeddedFontLst>
    <p:embeddedFont>
      <p:font typeface="Algerian" panose="04020705040A02060702" pitchFamily="82" charset="0"/>
      <p:regular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Montserrat" panose="020B0604020202020204" charset="-52"/>
      <p:regular r:id="rId15"/>
      <p:bold r:id="rId16"/>
      <p:italic r:id="rId17"/>
      <p:boldItalic r:id="rId18"/>
    </p:embeddedFont>
    <p:embeddedFont>
      <p:font typeface="Open Sans" panose="020B0604020202020204" charset="0"/>
      <p:regular r:id="rId19"/>
      <p:bold r:id="rId20"/>
      <p:italic r:id="rId21"/>
      <p:boldItalic r:id="rId22"/>
    </p:embeddedFont>
    <p:embeddedFont>
      <p:font typeface="Open Sans SemiBold" panose="020B0604020202020204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font" Target="fonts/font17.fntdata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font" Target="fonts/font16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font" Target="fonts/font15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font" Target="fonts/font14.fntdata"/><Relationship Id="rId28" Type="http://schemas.openxmlformats.org/officeDocument/2006/relationships/viewProps" Target="viewProp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" name="Google Shape;19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1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3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03411" y="704393"/>
            <a:ext cx="11217089" cy="630454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3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03411" y="1832671"/>
            <a:ext cx="11217089" cy="630454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3"/>
          <p:cNvSpPr txBox="1"/>
          <p:nvPr/>
        </p:nvSpPr>
        <p:spPr>
          <a:xfrm>
            <a:off x="986118" y="166532"/>
            <a:ext cx="10634382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 dirty="0">
                <a:solidFill>
                  <a:srgbClr val="004D4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ВІННИЦЬКИЙ НАЦІОНАЛЬНИЙ МЕДИЧНИЙ УНІВЕРСИТЕТ ІМ. М.І. ПИРОГОВА</a:t>
            </a:r>
            <a:endParaRPr dirty="0"/>
          </a:p>
        </p:txBody>
      </p:sp>
      <p:sp>
        <p:nvSpPr>
          <p:cNvPr id="88" name="Google Shape;88;p13"/>
          <p:cNvSpPr txBox="1"/>
          <p:nvPr/>
        </p:nvSpPr>
        <p:spPr>
          <a:xfrm>
            <a:off x="322730" y="2770094"/>
            <a:ext cx="8659906" cy="16065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4350" b="1" i="0" u="none" strike="noStrike" cap="none" dirty="0">
                <a:solidFill>
                  <a:srgbClr val="1E293B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4350" b="1" i="0" u="none" strike="noStrike" cap="none" dirty="0" err="1">
                <a:solidFill>
                  <a:srgbClr val="1E293B"/>
                </a:solidFill>
                <a:latin typeface="Algerian" panose="04020705040A02060702" pitchFamily="82" charset="0"/>
                <a:ea typeface="Montserrat"/>
                <a:cs typeface="Montserrat"/>
                <a:sym typeface="Montserrat"/>
              </a:rPr>
              <a:t>Вікові</a:t>
            </a:r>
            <a:r>
              <a:rPr lang="en-US" sz="4350" b="1" i="0" u="none" strike="noStrike" cap="none" dirty="0">
                <a:solidFill>
                  <a:srgbClr val="1E293B"/>
                </a:solidFill>
                <a:latin typeface="Algerian" panose="04020705040A02060702" pitchFamily="82" charset="0"/>
                <a:ea typeface="Montserrat"/>
                <a:cs typeface="Montserrat"/>
                <a:sym typeface="Montserrat"/>
              </a:rPr>
              <a:t> </a:t>
            </a:r>
            <a:r>
              <a:rPr lang="en-US" sz="4350" b="1" i="0" u="none" strike="noStrike" cap="none" dirty="0" err="1">
                <a:solidFill>
                  <a:srgbClr val="1E293B"/>
                </a:solidFill>
                <a:latin typeface="Algerian" panose="04020705040A02060702" pitchFamily="82" charset="0"/>
                <a:ea typeface="Montserrat"/>
                <a:cs typeface="Montserrat"/>
                <a:sym typeface="Montserrat"/>
              </a:rPr>
              <a:t>особливості</a:t>
            </a:r>
            <a:r>
              <a:rPr lang="en-US" sz="4350" b="1" i="0" u="none" strike="noStrike" cap="none" dirty="0">
                <a:solidFill>
                  <a:srgbClr val="1E293B"/>
                </a:solidFill>
                <a:latin typeface="Algerian" panose="04020705040A02060702" pitchFamily="82" charset="0"/>
                <a:ea typeface="Montserrat"/>
                <a:cs typeface="Montserrat"/>
                <a:sym typeface="Montserrat"/>
              </a:rPr>
              <a:t> </a:t>
            </a:r>
            <a:r>
              <a:rPr lang="en-US" sz="4350" b="1" i="0" u="none" strike="noStrike" cap="none" dirty="0" err="1">
                <a:solidFill>
                  <a:srgbClr val="1E293B"/>
                </a:solidFill>
                <a:latin typeface="Algerian" panose="04020705040A02060702" pitchFamily="82" charset="0"/>
                <a:ea typeface="Montserrat"/>
                <a:cs typeface="Montserrat"/>
                <a:sym typeface="Montserrat"/>
              </a:rPr>
              <a:t>типових</a:t>
            </a:r>
            <a:br>
              <a:rPr lang="en-US" sz="1800" b="0" i="0" u="none" strike="noStrike" cap="none" dirty="0">
                <a:solidFill>
                  <a:schemeClr val="dk1"/>
                </a:solidFill>
                <a:latin typeface="Algerian" panose="04020705040A02060702" pitchFamily="82" charset="0"/>
                <a:ea typeface="Calibri"/>
                <a:cs typeface="Calibri"/>
                <a:sym typeface="Calibri"/>
              </a:rPr>
            </a:br>
            <a:r>
              <a:rPr lang="en-US" sz="4350" b="1" i="0" u="none" strike="noStrike" cap="none" dirty="0">
                <a:solidFill>
                  <a:srgbClr val="1E293B"/>
                </a:solidFill>
                <a:latin typeface="Algerian" panose="04020705040A02060702" pitchFamily="82" charset="0"/>
                <a:ea typeface="Montserrat"/>
                <a:cs typeface="Montserrat"/>
                <a:sym typeface="Montserrat"/>
              </a:rPr>
              <a:t> </a:t>
            </a:r>
            <a:r>
              <a:rPr lang="en-US" sz="4350" b="1" i="0" u="none" strike="noStrike" cap="none" dirty="0" err="1">
                <a:solidFill>
                  <a:srgbClr val="1E293B"/>
                </a:solidFill>
                <a:latin typeface="Algerian" panose="04020705040A02060702" pitchFamily="82" charset="0"/>
                <a:ea typeface="Montserrat"/>
                <a:cs typeface="Montserrat"/>
                <a:sym typeface="Montserrat"/>
              </a:rPr>
              <a:t>патологічних</a:t>
            </a:r>
            <a:r>
              <a:rPr lang="en-US" sz="4350" b="1" i="0" u="none" strike="noStrike" cap="none" dirty="0">
                <a:solidFill>
                  <a:srgbClr val="1E293B"/>
                </a:solidFill>
                <a:latin typeface="Algerian" panose="04020705040A02060702" pitchFamily="82" charset="0"/>
                <a:ea typeface="Montserrat"/>
                <a:cs typeface="Montserrat"/>
                <a:sym typeface="Montserrat"/>
              </a:rPr>
              <a:t> </a:t>
            </a:r>
            <a:r>
              <a:rPr lang="en-US" sz="4350" b="1" i="0" u="none" strike="noStrike" cap="none" dirty="0" err="1">
                <a:solidFill>
                  <a:srgbClr val="1E293B"/>
                </a:solidFill>
                <a:latin typeface="Algerian" panose="04020705040A02060702" pitchFamily="82" charset="0"/>
                <a:ea typeface="Montserrat"/>
                <a:cs typeface="Montserrat"/>
                <a:sym typeface="Montserrat"/>
              </a:rPr>
              <a:t>процесів</a:t>
            </a:r>
            <a:endParaRPr dirty="0">
              <a:latin typeface="Algerian" panose="04020705040A02060702" pitchFamily="82" charset="0"/>
            </a:endParaRPr>
          </a:p>
        </p:txBody>
      </p:sp>
      <p:sp>
        <p:nvSpPr>
          <p:cNvPr id="89" name="Google Shape;89;p13"/>
          <p:cNvSpPr txBox="1"/>
          <p:nvPr/>
        </p:nvSpPr>
        <p:spPr>
          <a:xfrm>
            <a:off x="571500" y="5244405"/>
            <a:ext cx="11049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 dirty="0" err="1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Спеціальність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: </a:t>
            </a:r>
            <a:r>
              <a:rPr lang="en-US" sz="1500" b="1" i="0" u="none" strike="noStrike" cap="none" dirty="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І2 МЕДИЦИНА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 | </a:t>
            </a:r>
            <a:r>
              <a:rPr lang="en-US" sz="1500" dirty="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ГАЛУЗЬ ЗНАНЬ: </a:t>
            </a:r>
            <a:r>
              <a:rPr lang="en-US" sz="1500" b="1" dirty="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І2 ОХОРОНА ЗДОРОВ’Я ТА СОЦІАЛЬНЕ ЗАБЕЗПЕЧЕННЯ</a:t>
            </a:r>
            <a:endParaRPr sz="1500" b="1" dirty="0">
              <a:solidFill>
                <a:srgbClr val="475569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 dirty="0" err="1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Освітній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500" b="0" i="0" u="none" strike="noStrike" cap="none" dirty="0" err="1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рівень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: </a:t>
            </a:r>
            <a:r>
              <a:rPr lang="en-US" sz="1500" b="1" i="0" u="none" strike="noStrike" cap="none" dirty="0" err="1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Магістр</a:t>
            </a:r>
            <a:endParaRPr dirty="0"/>
          </a:p>
        </p:txBody>
      </p:sp>
      <p:pic>
        <p:nvPicPr>
          <p:cNvPr id="90" name="Google Shape;90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03570" y="283945"/>
            <a:ext cx="1625886" cy="1548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A65908D-C7CA-4AD6-BE26-ECCAA16C03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39225" y="2748136"/>
            <a:ext cx="2581275" cy="17716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14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4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1500" y="4846290"/>
            <a:ext cx="11049000" cy="6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4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1500" y="2084040"/>
            <a:ext cx="3492400" cy="1047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4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349650" y="2084040"/>
            <a:ext cx="3492549" cy="1047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4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127950" y="2084040"/>
            <a:ext cx="3492400" cy="1047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4" descr="image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71500" y="3417540"/>
            <a:ext cx="3492400" cy="1047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4" descr="image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4349650" y="3417540"/>
            <a:ext cx="3492549" cy="1047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4" descr="image.png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8127950" y="3417540"/>
            <a:ext cx="3492400" cy="104775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4"/>
          <p:cNvSpPr txBox="1"/>
          <p:nvPr/>
        </p:nvSpPr>
        <p:spPr>
          <a:xfrm>
            <a:off x="809625" y="571500"/>
            <a:ext cx="11351400" cy="13649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 b="1" i="0" u="none" strike="noStrike" cap="none" dirty="0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ПАСПОРТ ОСВІТНЬОГО КОМПОНЕНТА</a:t>
            </a:r>
            <a:br>
              <a:rPr lang="en-US" sz="2700" b="1" i="0" u="none" strike="noStrike" cap="none" dirty="0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r>
              <a:rPr lang="en-US" sz="2700" b="1" i="0" u="none" strike="noStrike" cap="none" dirty="0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ВК</a:t>
            </a:r>
            <a:r>
              <a:rPr lang="en-US" sz="2700" b="1" dirty="0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2700" b="1" i="0" u="none" strike="noStrike" cap="none" dirty="0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3.12</a:t>
            </a:r>
            <a:r>
              <a:rPr lang="en-US" sz="2700" b="1" dirty="0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3200" b="1" dirty="0">
                <a:solidFill>
                  <a:srgbClr val="004D40"/>
                </a:solidFill>
                <a:latin typeface="Calibri"/>
                <a:ea typeface="Calibri"/>
                <a:cs typeface="Calibri"/>
                <a:sym typeface="Calibri"/>
              </a:rPr>
              <a:t>«</a:t>
            </a:r>
            <a:r>
              <a:rPr lang="en-US" sz="2700" b="1" dirty="0" err="1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Вікові</a:t>
            </a:r>
            <a:r>
              <a:rPr lang="en-US" sz="2700" b="1" dirty="0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2700" b="1" dirty="0" err="1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особливості</a:t>
            </a:r>
            <a:r>
              <a:rPr lang="en-US" sz="2700" b="1" dirty="0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2700" b="1" dirty="0" err="1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типових</a:t>
            </a:r>
            <a:r>
              <a:rPr lang="en-US" sz="2700" b="1" dirty="0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2700" b="1" dirty="0" err="1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патологічних</a:t>
            </a:r>
            <a:r>
              <a:rPr lang="en-US" sz="2700" b="1" dirty="0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2700" b="1" dirty="0" err="1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процесів</a:t>
            </a:r>
            <a:r>
              <a:rPr lang="en-US" sz="3200" b="1" dirty="0">
                <a:solidFill>
                  <a:srgbClr val="004D40"/>
                </a:solidFill>
                <a:latin typeface="Calibri"/>
                <a:ea typeface="Calibri"/>
                <a:cs typeface="Calibri"/>
                <a:sym typeface="Calibri"/>
              </a:rPr>
              <a:t>»</a:t>
            </a:r>
            <a:r>
              <a:rPr lang="en-US" sz="1100" dirty="0">
                <a:solidFill>
                  <a:srgbClr val="004D40"/>
                </a:solidFill>
              </a:rPr>
              <a:t> </a:t>
            </a:r>
            <a:endParaRPr sz="2700" b="1" dirty="0">
              <a:solidFill>
                <a:srgbClr val="004D4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700" b="1" dirty="0">
              <a:solidFill>
                <a:srgbClr val="004D4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4" name="Google Shape;104;p14"/>
          <p:cNvSpPr/>
          <p:nvPr/>
        </p:nvSpPr>
        <p:spPr>
          <a:xfrm>
            <a:off x="571500" y="571500"/>
            <a:ext cx="95250" cy="377130"/>
          </a:xfrm>
          <a:prstGeom prst="rect">
            <a:avLst/>
          </a:prstGeom>
          <a:solidFill>
            <a:srgbClr val="D4AF3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15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5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6750" y="1520130"/>
            <a:ext cx="3492400" cy="304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5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13380" y="1464915"/>
            <a:ext cx="3492549" cy="304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5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104929" y="1507549"/>
            <a:ext cx="3492400" cy="304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5"/>
          <p:cNvSpPr txBox="1"/>
          <p:nvPr/>
        </p:nvSpPr>
        <p:spPr>
          <a:xfrm>
            <a:off x="269081" y="5379690"/>
            <a:ext cx="11609153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 dirty="0">
                <a:solidFill>
                  <a:srgbClr val="004D40"/>
                </a:solidFill>
                <a:latin typeface="Open Sans"/>
                <a:ea typeface="Open Sans"/>
                <a:cs typeface="Open Sans"/>
                <a:sym typeface="Open Sans"/>
              </a:rPr>
              <a:t>КЛЮЧОВА ПЕРЕВАГА:</a:t>
            </a:r>
            <a:endParaRPr lang="uk-UA" sz="2400" b="1" i="0" u="none" strike="noStrike" cap="none" dirty="0">
              <a:solidFill>
                <a:srgbClr val="004D4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 dirty="0">
                <a:solidFill>
                  <a:srgbClr val="004D4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400" b="1" i="0" u="none" strike="noStrike" cap="none" dirty="0" err="1">
                <a:solidFill>
                  <a:srgbClr val="004D40"/>
                </a:solidFill>
                <a:latin typeface="Open Sans"/>
                <a:ea typeface="Open Sans"/>
                <a:cs typeface="Open Sans"/>
                <a:sym typeface="Open Sans"/>
              </a:rPr>
              <a:t>Краще</a:t>
            </a:r>
            <a:r>
              <a:rPr lang="en-US" sz="2400" b="1" i="0" u="none" strike="noStrike" cap="none" dirty="0">
                <a:solidFill>
                  <a:srgbClr val="004D4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400" b="1" i="0" u="none" strike="noStrike" cap="none" dirty="0" err="1">
                <a:solidFill>
                  <a:srgbClr val="004D40"/>
                </a:solidFill>
                <a:latin typeface="Open Sans"/>
                <a:ea typeface="Open Sans"/>
                <a:cs typeface="Open Sans"/>
                <a:sym typeface="Open Sans"/>
              </a:rPr>
              <a:t>клінічне</a:t>
            </a:r>
            <a:r>
              <a:rPr lang="en-US" sz="2400" b="1" i="0" u="none" strike="noStrike" cap="none" dirty="0">
                <a:solidFill>
                  <a:srgbClr val="004D4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400" b="1" i="0" u="none" strike="noStrike" cap="none" dirty="0" err="1">
                <a:solidFill>
                  <a:srgbClr val="004D40"/>
                </a:solidFill>
                <a:latin typeface="Open Sans"/>
                <a:ea typeface="Open Sans"/>
                <a:cs typeface="Open Sans"/>
                <a:sym typeface="Open Sans"/>
              </a:rPr>
              <a:t>мислення</a:t>
            </a:r>
            <a:r>
              <a:rPr lang="en-US" sz="2400" b="1" i="0" u="none" strike="noStrike" cap="none" dirty="0">
                <a:solidFill>
                  <a:srgbClr val="004D4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400" b="1" i="0" u="none" strike="noStrike" cap="none" dirty="0" err="1">
                <a:solidFill>
                  <a:srgbClr val="004D40"/>
                </a:solidFill>
                <a:latin typeface="Open Sans"/>
                <a:ea typeface="Open Sans"/>
                <a:cs typeface="Open Sans"/>
                <a:sym typeface="Open Sans"/>
              </a:rPr>
              <a:t>сьогодні</a:t>
            </a:r>
            <a:r>
              <a:rPr lang="en-US" sz="2400" b="1" i="0" u="none" strike="noStrike" cap="none" dirty="0">
                <a:solidFill>
                  <a:srgbClr val="004D40"/>
                </a:solidFill>
                <a:latin typeface="Open Sans"/>
                <a:ea typeface="Open Sans"/>
                <a:cs typeface="Open Sans"/>
                <a:sym typeface="Open Sans"/>
              </a:rPr>
              <a:t> — </a:t>
            </a:r>
            <a:r>
              <a:rPr lang="en-US" sz="2400" b="1" i="0" u="none" strike="noStrike" cap="none" dirty="0" err="1">
                <a:solidFill>
                  <a:srgbClr val="004D40"/>
                </a:solidFill>
                <a:latin typeface="Open Sans"/>
                <a:ea typeface="Open Sans"/>
                <a:cs typeface="Open Sans"/>
                <a:sym typeface="Open Sans"/>
              </a:rPr>
              <a:t>врятовані</a:t>
            </a:r>
            <a:r>
              <a:rPr lang="en-US" sz="2400" b="1" i="0" u="none" strike="noStrike" cap="none" dirty="0">
                <a:solidFill>
                  <a:srgbClr val="004D4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400" b="1" i="0" u="none" strike="noStrike" cap="none" dirty="0" err="1">
                <a:solidFill>
                  <a:srgbClr val="004D40"/>
                </a:solidFill>
                <a:latin typeface="Open Sans"/>
                <a:ea typeface="Open Sans"/>
                <a:cs typeface="Open Sans"/>
                <a:sym typeface="Open Sans"/>
              </a:rPr>
              <a:t>життя</a:t>
            </a:r>
            <a:r>
              <a:rPr lang="en-US" sz="2400" b="1" i="0" u="none" strike="noStrike" cap="none" dirty="0">
                <a:solidFill>
                  <a:srgbClr val="004D4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400" b="1" i="0" u="none" strike="noStrike" cap="none" dirty="0" err="1">
                <a:solidFill>
                  <a:srgbClr val="004D40"/>
                </a:solidFill>
                <a:latin typeface="Open Sans"/>
                <a:ea typeface="Open Sans"/>
                <a:cs typeface="Open Sans"/>
                <a:sym typeface="Open Sans"/>
              </a:rPr>
              <a:t>завтра</a:t>
            </a:r>
            <a:r>
              <a:rPr lang="en-US" sz="2400" b="1" i="0" u="none" strike="noStrike" cap="none" dirty="0">
                <a:solidFill>
                  <a:srgbClr val="004D40"/>
                </a:solidFill>
                <a:latin typeface="Open Sans"/>
                <a:ea typeface="Open Sans"/>
                <a:cs typeface="Open Sans"/>
                <a:sym typeface="Open Sans"/>
              </a:rPr>
              <a:t>!</a:t>
            </a:r>
            <a:endParaRPr sz="2400" dirty="0"/>
          </a:p>
        </p:txBody>
      </p:sp>
      <p:pic>
        <p:nvPicPr>
          <p:cNvPr id="114" name="Google Shape;114;p15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703294" y="1691811"/>
            <a:ext cx="828717" cy="592254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15"/>
          <p:cNvSpPr txBox="1"/>
          <p:nvPr/>
        </p:nvSpPr>
        <p:spPr>
          <a:xfrm>
            <a:off x="834383" y="2455747"/>
            <a:ext cx="2966783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 dirty="0" err="1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Клінічне</a:t>
            </a:r>
            <a:r>
              <a:rPr lang="en-US" sz="1650" b="1" i="0" u="none" strike="noStrike" cap="none" dirty="0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650" b="1" i="0" u="none" strike="noStrike" cap="none" dirty="0" err="1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мислення</a:t>
            </a:r>
            <a:endParaRPr b="1" dirty="0"/>
          </a:p>
        </p:txBody>
      </p:sp>
      <p:sp>
        <p:nvSpPr>
          <p:cNvPr id="116" name="Google Shape;116;p15"/>
          <p:cNvSpPr txBox="1"/>
          <p:nvPr/>
        </p:nvSpPr>
        <p:spPr>
          <a:xfrm>
            <a:off x="809625" y="2855565"/>
            <a:ext cx="2920900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 err="1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Формування</a:t>
            </a:r>
            <a:r>
              <a:rPr lang="en-US" sz="1200" b="0" i="0" u="none" strike="noStrike" cap="none" dirty="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b="0" i="0" u="none" strike="noStrike" cap="none" dirty="0" err="1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логіки</a:t>
            </a:r>
            <a:r>
              <a:rPr lang="uk-UA" sz="1200" b="0" i="0" u="none" strike="noStrike" cap="none" dirty="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 у  етіології та патогенезі, що покращить </a:t>
            </a:r>
            <a:r>
              <a:rPr lang="en-US" sz="1200" b="0" i="0" u="none" strike="noStrike" cap="none" dirty="0" err="1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діагностик</a:t>
            </a:r>
            <a:r>
              <a:rPr lang="uk-UA" sz="1200" b="0" i="0" u="none" strike="noStrike" cap="none" dirty="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у та лікування патологій </a:t>
            </a:r>
            <a:r>
              <a:rPr lang="en-US" sz="1200" b="0" i="0" u="none" strike="noStrike" cap="none" dirty="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в </a:t>
            </a:r>
            <a:r>
              <a:rPr lang="en-US" sz="1200" b="0" i="0" u="none" strike="noStrike" cap="none" dirty="0" err="1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майбутньому</a:t>
            </a:r>
            <a:r>
              <a:rPr lang="en-US" sz="1200" b="0" i="0" u="none" strike="noStrike" cap="none" dirty="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.</a:t>
            </a:r>
            <a:endParaRPr dirty="0"/>
          </a:p>
        </p:txBody>
      </p:sp>
      <p:pic>
        <p:nvPicPr>
          <p:cNvPr id="117" name="Google Shape;117;p15" descr="image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644282" y="1593731"/>
            <a:ext cx="720659" cy="690334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15"/>
          <p:cNvSpPr txBox="1"/>
          <p:nvPr/>
        </p:nvSpPr>
        <p:spPr>
          <a:xfrm>
            <a:off x="4563036" y="2455747"/>
            <a:ext cx="3016434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 dirty="0" err="1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Сучасна</a:t>
            </a:r>
            <a:r>
              <a:rPr lang="en-US" sz="1650" b="1" i="0" u="none" strike="noStrike" cap="none" dirty="0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650" b="1" i="0" u="none" strike="noStrike" cap="none" dirty="0" err="1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медицина</a:t>
            </a:r>
            <a:endParaRPr dirty="0"/>
          </a:p>
        </p:txBody>
      </p:sp>
      <p:sp>
        <p:nvSpPr>
          <p:cNvPr id="119" name="Google Shape;119;p15"/>
          <p:cNvSpPr txBox="1"/>
          <p:nvPr/>
        </p:nvSpPr>
        <p:spPr>
          <a:xfrm>
            <a:off x="4563037" y="2881345"/>
            <a:ext cx="2945788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 err="1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Розуміння</a:t>
            </a:r>
            <a:r>
              <a:rPr lang="en-US" sz="1200" b="0" i="0" u="none" strike="noStrike" cap="none" dirty="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b="0" i="0" u="none" strike="noStrike" cap="none" dirty="0" err="1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молекулярних</a:t>
            </a:r>
            <a:r>
              <a:rPr lang="en-US" sz="1200" b="0" i="0" u="none" strike="noStrike" cap="none" dirty="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b="0" i="0" u="none" strike="noStrike" cap="none" dirty="0" err="1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механізмів</a:t>
            </a:r>
            <a:r>
              <a:rPr lang="en-US" sz="1200" b="0" i="0" u="none" strike="noStrike" cap="none" dirty="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b="0" i="0" u="none" strike="noStrike" cap="none" dirty="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у розвитку типових патологічних процесів: запалення, гіпертермії, </a:t>
            </a:r>
            <a:r>
              <a:rPr lang="uk-UA" sz="1200" b="0" i="0" u="none" strike="noStrike" cap="none" dirty="0" err="1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онкопатології</a:t>
            </a:r>
            <a:r>
              <a:rPr lang="uk-UA" sz="1200" dirty="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uk-UA" sz="1200" b="0" i="0" u="none" strike="noStrike" cap="none" dirty="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поняття про сучасні теорії старіння, особливості імунної відповіді в різні періоди життя основані на базі доказової медицини.</a:t>
            </a:r>
            <a:endParaRPr dirty="0"/>
          </a:p>
        </p:txBody>
      </p:sp>
      <p:pic>
        <p:nvPicPr>
          <p:cNvPr id="120" name="Google Shape;120;p15" descr="image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9479655" y="1622306"/>
            <a:ext cx="704252" cy="657225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5"/>
          <p:cNvSpPr txBox="1"/>
          <p:nvPr/>
        </p:nvSpPr>
        <p:spPr>
          <a:xfrm>
            <a:off x="8373036" y="2496214"/>
            <a:ext cx="2984582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 dirty="0" err="1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Професійна</a:t>
            </a:r>
            <a:r>
              <a:rPr lang="en-US" sz="1650" b="1" i="0" u="none" strike="noStrike" cap="none" dirty="0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650" b="1" i="0" u="none" strike="noStrike" cap="none" dirty="0" err="1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ідентичність</a:t>
            </a:r>
            <a:endParaRPr dirty="0"/>
          </a:p>
        </p:txBody>
      </p:sp>
      <p:sp>
        <p:nvSpPr>
          <p:cNvPr id="122" name="Google Shape;122;p15"/>
          <p:cNvSpPr txBox="1"/>
          <p:nvPr/>
        </p:nvSpPr>
        <p:spPr>
          <a:xfrm>
            <a:off x="8373036" y="2881345"/>
            <a:ext cx="2913939" cy="14311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1200" b="0" i="0" u="none" strike="noStrike" cap="none" dirty="0" err="1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Підготовка</a:t>
            </a:r>
            <a:r>
              <a:rPr lang="en-US" sz="1200" b="0" i="0" u="none" strike="noStrike" cap="none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b="0" i="0" u="none" strike="noStrike" cap="none" dirty="0" err="1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до</a:t>
            </a:r>
            <a:r>
              <a:rPr lang="en-US" sz="1200" b="0" i="0" u="none" strike="noStrike" cap="none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b="0" i="0" u="none" strike="noStrike" cap="none" dirty="0" err="1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успішного</a:t>
            </a:r>
            <a:r>
              <a:rPr lang="en-US" sz="1200" b="0" i="0" u="none" strike="noStrike" cap="none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b="0" i="0" u="none" strike="noStrike" cap="none" dirty="0" err="1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засвоєння</a:t>
            </a:r>
            <a:r>
              <a:rPr lang="uk-UA" sz="1200" b="0" i="0" u="none" strike="noStrike" cap="none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 знань з клінічних дисциплін, можливість в</a:t>
            </a:r>
            <a:r>
              <a:rPr lang="uk-UA" sz="1200" dirty="0">
                <a:solidFill>
                  <a:schemeClr val="bg1">
                    <a:lumMod val="50000"/>
                  </a:schemeClr>
                </a:solidFill>
              </a:rPr>
              <a:t>становлювати клінічний діагноз, розробляти тактику лікування та профілактики</a:t>
            </a:r>
            <a:r>
              <a:rPr lang="uk-UA" dirty="0"/>
              <a:t>.</a:t>
            </a:r>
            <a:endParaRPr dirty="0"/>
          </a:p>
        </p:txBody>
      </p:sp>
      <p:sp>
        <p:nvSpPr>
          <p:cNvPr id="123" name="Google Shape;123;p15"/>
          <p:cNvSpPr txBox="1"/>
          <p:nvPr/>
        </p:nvSpPr>
        <p:spPr>
          <a:xfrm>
            <a:off x="809625" y="571500"/>
            <a:ext cx="11351418" cy="377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 b="1" i="0" u="none" strike="noStrike" cap="none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ЧОМУ ВАРТО ОБРАТИ ЦЕЙ КУРС?</a:t>
            </a:r>
            <a:endParaRPr/>
          </a:p>
        </p:txBody>
      </p:sp>
      <p:sp>
        <p:nvSpPr>
          <p:cNvPr id="124" name="Google Shape;124;p15"/>
          <p:cNvSpPr/>
          <p:nvPr/>
        </p:nvSpPr>
        <p:spPr>
          <a:xfrm>
            <a:off x="571500" y="571500"/>
            <a:ext cx="95250" cy="377130"/>
          </a:xfrm>
          <a:prstGeom prst="rect">
            <a:avLst/>
          </a:prstGeom>
          <a:solidFill>
            <a:srgbClr val="D4AF3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16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6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1500" y="5172521"/>
            <a:ext cx="11049000" cy="590550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16"/>
          <p:cNvSpPr txBox="1"/>
          <p:nvPr/>
        </p:nvSpPr>
        <p:spPr>
          <a:xfrm>
            <a:off x="904875" y="2005458"/>
            <a:ext cx="5000625" cy="5816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 dirty="0" err="1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Ушкодження</a:t>
            </a:r>
            <a:r>
              <a:rPr lang="en-US" sz="135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350" b="0" i="0" u="none" strike="noStrike" cap="none" dirty="0" err="1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клітини</a:t>
            </a:r>
            <a:r>
              <a:rPr lang="en-US" sz="135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: </a:t>
            </a:r>
            <a:r>
              <a:rPr lang="en-US" sz="1350" b="0" i="0" u="none" strike="noStrike" cap="none" dirty="0" err="1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оксидаційний</a:t>
            </a:r>
            <a:r>
              <a:rPr lang="en-US" sz="135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350" b="0" i="0" u="none" strike="noStrike" cap="none" dirty="0" err="1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стрес</a:t>
            </a:r>
            <a:r>
              <a:rPr lang="en-US" sz="135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en-US" sz="1350" b="0" i="0" u="none" strike="noStrike" cap="none" dirty="0" err="1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некроз</a:t>
            </a:r>
            <a:r>
              <a:rPr lang="en-US" sz="135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350" b="0" i="0" u="none" strike="noStrike" cap="none" dirty="0" err="1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та</a:t>
            </a:r>
            <a:r>
              <a:rPr lang="en-US" sz="135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350" b="0" i="0" u="none" strike="noStrike" cap="none" dirty="0" err="1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апоптоз</a:t>
            </a:r>
            <a:r>
              <a:rPr lang="uk-UA" sz="135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, сучасні теорії старіння</a:t>
            </a:r>
            <a:r>
              <a:rPr lang="en-US" sz="135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.</a:t>
            </a:r>
            <a:endParaRPr dirty="0"/>
          </a:p>
        </p:txBody>
      </p:sp>
      <p:sp>
        <p:nvSpPr>
          <p:cNvPr id="132" name="Google Shape;132;p16"/>
          <p:cNvSpPr txBox="1"/>
          <p:nvPr/>
        </p:nvSpPr>
        <p:spPr>
          <a:xfrm>
            <a:off x="6619875" y="2005458"/>
            <a:ext cx="5000625" cy="5816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 dirty="0" err="1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Імунопатологія</a:t>
            </a:r>
            <a:r>
              <a:rPr lang="en-US" sz="1350" b="0" i="0" u="none" strike="noStrike" cap="none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: </a:t>
            </a:r>
            <a:r>
              <a:rPr lang="uk-UA" sz="1350" b="0" i="0" u="none" strike="noStrike" cap="none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вікові особливості  та </a:t>
            </a:r>
            <a:r>
              <a:rPr lang="en-US" sz="1350" b="0" i="0" u="none" strike="noStrike" cap="none" dirty="0" err="1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механізми</a:t>
            </a:r>
            <a:r>
              <a:rPr lang="en-US" sz="1350" b="0" i="0" u="none" strike="noStrike" cap="none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350" b="0" i="0" u="none" strike="noStrike" cap="none" dirty="0" err="1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імунодефіцитів</a:t>
            </a:r>
            <a:r>
              <a:rPr lang="en-US" sz="1350" b="0" i="0" u="none" strike="noStrike" cap="none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350" b="0" i="0" u="none" strike="noStrike" cap="none" dirty="0" err="1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та</a:t>
            </a:r>
            <a:r>
              <a:rPr lang="en-US" sz="1350" b="0" i="0" u="none" strike="noStrike" cap="none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350" b="0" i="0" u="none" strike="noStrike" cap="none" dirty="0" err="1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алергічних</a:t>
            </a:r>
            <a:r>
              <a:rPr lang="en-US" sz="1350" b="0" i="0" u="none" strike="noStrike" cap="none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350" b="0" i="0" u="none" strike="noStrike" cap="none" dirty="0" err="1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реакцій</a:t>
            </a:r>
            <a:r>
              <a:rPr lang="en-US" sz="135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.</a:t>
            </a:r>
            <a:endParaRPr dirty="0"/>
          </a:p>
        </p:txBody>
      </p:sp>
      <p:sp>
        <p:nvSpPr>
          <p:cNvPr id="133" name="Google Shape;133;p16"/>
          <p:cNvSpPr txBox="1"/>
          <p:nvPr/>
        </p:nvSpPr>
        <p:spPr>
          <a:xfrm>
            <a:off x="904875" y="2723405"/>
            <a:ext cx="5000625" cy="5170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 algn="just">
              <a:lnSpc>
                <a:spcPct val="139925"/>
              </a:lnSpc>
            </a:pPr>
            <a:r>
              <a:rPr lang="en-US" sz="1200" b="0" i="0" u="none" strike="noStrike" cap="none" dirty="0" err="1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Запалення</a:t>
            </a:r>
            <a:r>
              <a:rPr lang="en-US" sz="120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: </a:t>
            </a:r>
            <a:r>
              <a:rPr lang="en-US" sz="1200" b="0" i="0" u="none" strike="noStrike" cap="none" dirty="0" err="1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роль</a:t>
            </a:r>
            <a:r>
              <a:rPr lang="en-US" sz="120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 PRRs-</a:t>
            </a:r>
            <a:r>
              <a:rPr lang="en-US" sz="1200" b="0" i="0" u="none" strike="noStrike" cap="none" dirty="0" err="1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рецепторів</a:t>
            </a:r>
            <a:r>
              <a:rPr lang="en-US" sz="120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 (TLR, NOD) </a:t>
            </a:r>
            <a:r>
              <a:rPr lang="en-US" sz="1200" b="0" i="0" u="none" strike="noStrike" cap="none" dirty="0" err="1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та</a:t>
            </a:r>
            <a:r>
              <a:rPr lang="en-US" sz="120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b="0" i="0" u="none" strike="noStrike" cap="none" dirty="0" err="1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медіаторів</a:t>
            </a:r>
            <a:r>
              <a:rPr lang="en-US" sz="120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 БАР</a:t>
            </a:r>
            <a:r>
              <a:rPr lang="uk-UA" sz="120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en-US" sz="1200" b="0" i="0" u="none" strike="noStrike" cap="none" dirty="0" err="1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inflammaging</a:t>
            </a:r>
            <a:r>
              <a:rPr lang="uk-UA" sz="120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.</a:t>
            </a:r>
            <a:r>
              <a:rPr lang="uk-UA" sz="120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Патогенез</a:t>
            </a:r>
            <a:r>
              <a:rPr lang="en-US" sz="1200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системної</a:t>
            </a:r>
            <a:r>
              <a:rPr lang="en-US" sz="1200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запальної</a:t>
            </a:r>
            <a:r>
              <a:rPr lang="en-US" sz="1200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відповіді</a:t>
            </a:r>
            <a:r>
              <a:rPr lang="en-US" sz="1200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.</a:t>
            </a:r>
            <a:endParaRPr sz="1200" dirty="0"/>
          </a:p>
        </p:txBody>
      </p:sp>
      <p:sp>
        <p:nvSpPr>
          <p:cNvPr id="134" name="Google Shape;134;p16"/>
          <p:cNvSpPr txBox="1"/>
          <p:nvPr/>
        </p:nvSpPr>
        <p:spPr>
          <a:xfrm>
            <a:off x="6619875" y="2723405"/>
            <a:ext cx="5000625" cy="5816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 dirty="0" err="1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Порушення</a:t>
            </a:r>
            <a:r>
              <a:rPr lang="en-US" sz="1350" b="0" i="0" u="none" strike="noStrike" cap="none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350" b="0" i="0" u="none" strike="noStrike" cap="none" dirty="0" err="1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теплового</a:t>
            </a:r>
            <a:r>
              <a:rPr lang="en-US" sz="1350" b="0" i="0" u="none" strike="noStrike" cap="none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350" b="0" i="0" u="none" strike="noStrike" cap="none" dirty="0" err="1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обміну</a:t>
            </a:r>
            <a:r>
              <a:rPr lang="en-US" sz="1350" b="0" i="0" u="none" strike="noStrike" cap="none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: </a:t>
            </a:r>
            <a:r>
              <a:rPr lang="en-US" sz="1350" b="0" i="0" u="none" strike="noStrike" cap="none" dirty="0" err="1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гарячка</a:t>
            </a:r>
            <a:r>
              <a:rPr lang="en-US" sz="1350" b="0" i="0" u="none" strike="noStrike" cap="none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350" b="0" i="0" u="none" strike="noStrike" cap="none" dirty="0" err="1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та</a:t>
            </a:r>
            <a:r>
              <a:rPr lang="en-US" sz="1350" b="0" i="0" u="none" strike="noStrike" cap="none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350" b="0" i="0" u="none" strike="noStrike" cap="none" dirty="0" err="1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гіпертермічні</a:t>
            </a:r>
            <a:r>
              <a:rPr lang="en-US" sz="1350" b="0" i="0" u="none" strike="noStrike" cap="none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350" b="0" i="0" u="none" strike="noStrike" cap="none" dirty="0" err="1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синдроми</a:t>
            </a:r>
            <a:r>
              <a:rPr lang="uk-UA" sz="1350" b="0" i="0" u="none" strike="noStrike" cap="none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, з</a:t>
            </a:r>
            <a:r>
              <a:rPr lang="uk-UA" sz="1350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алежність від віку</a:t>
            </a:r>
            <a:r>
              <a:rPr lang="en-US" sz="1350" b="0" i="0" u="none" strike="noStrike" cap="none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.</a:t>
            </a:r>
            <a:endParaRPr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5" name="Google Shape;135;p16"/>
          <p:cNvSpPr txBox="1"/>
          <p:nvPr/>
        </p:nvSpPr>
        <p:spPr>
          <a:xfrm>
            <a:off x="904875" y="3441352"/>
            <a:ext cx="5000625" cy="479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Гіпоксія: захисно-компенсаторні реакції в онтогенезі.</a:t>
            </a:r>
            <a:endParaRPr/>
          </a:p>
        </p:txBody>
      </p:sp>
      <p:sp>
        <p:nvSpPr>
          <p:cNvPr id="136" name="Google Shape;136;p16"/>
          <p:cNvSpPr txBox="1"/>
          <p:nvPr/>
        </p:nvSpPr>
        <p:spPr>
          <a:xfrm>
            <a:off x="6682628" y="3351619"/>
            <a:ext cx="5000625" cy="5816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 dirty="0" err="1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Канцерогенез</a:t>
            </a:r>
            <a:r>
              <a:rPr lang="en-US" sz="1350" b="0" i="0" u="none" strike="noStrike" cap="none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: </a:t>
            </a:r>
            <a:r>
              <a:rPr lang="en-US" sz="1350" b="0" i="0" u="none" strike="noStrike" cap="none" dirty="0" err="1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молекулярно-генетичні</a:t>
            </a:r>
            <a:r>
              <a:rPr lang="en-US" sz="1350" b="0" i="0" u="none" strike="noStrike" cap="none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350" b="0" i="0" u="none" strike="noStrike" cap="none" dirty="0" err="1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основи</a:t>
            </a:r>
            <a:r>
              <a:rPr lang="en-US" sz="1350" b="0" i="0" u="none" strike="noStrike" cap="none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350" b="0" i="0" u="none" strike="noStrike" cap="none" dirty="0" err="1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пухлинного</a:t>
            </a:r>
            <a:r>
              <a:rPr lang="en-US" sz="1350" b="0" i="0" u="none" strike="noStrike" cap="none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350" b="0" i="0" u="none" strike="noStrike" cap="none" dirty="0" err="1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росту</a:t>
            </a:r>
            <a:r>
              <a:rPr lang="en-US" sz="1350" b="0" i="0" u="none" strike="noStrike" cap="none" dirty="0">
                <a:solidFill>
                  <a:schemeClr val="bg1">
                    <a:lumMod val="5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.</a:t>
            </a:r>
            <a:endParaRPr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7" name="Google Shape;137;p16"/>
          <p:cNvSpPr txBox="1"/>
          <p:nvPr/>
        </p:nvSpPr>
        <p:spPr>
          <a:xfrm>
            <a:off x="904875" y="4159299"/>
            <a:ext cx="5000625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 dirty="0" err="1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Гемобластози</a:t>
            </a:r>
            <a:r>
              <a:rPr lang="en-US" sz="135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: </a:t>
            </a:r>
            <a:r>
              <a:rPr lang="en-US" sz="1350" b="0" i="0" u="none" strike="noStrike" cap="none" dirty="0" err="1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особливості</a:t>
            </a:r>
            <a:r>
              <a:rPr lang="en-US" sz="135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350" b="0" i="0" u="none" strike="noStrike" cap="none" dirty="0" err="1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лейкозів</a:t>
            </a:r>
            <a:r>
              <a:rPr lang="en-US" sz="135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 у </a:t>
            </a:r>
            <a:r>
              <a:rPr lang="en-US" sz="1350" b="0" i="0" u="none" strike="noStrike" cap="none" dirty="0" err="1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різних</a:t>
            </a:r>
            <a:r>
              <a:rPr lang="en-US" sz="135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350" b="0" i="0" u="none" strike="noStrike" cap="none" dirty="0" err="1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вікових</a:t>
            </a:r>
            <a:r>
              <a:rPr lang="en-US" sz="135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350" b="0" i="0" u="none" strike="noStrike" cap="none" dirty="0" err="1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груп</a:t>
            </a:r>
            <a:r>
              <a:rPr lang="en-US" sz="1350" b="0" i="0" u="none" strike="noStrike" cap="none" dirty="0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.</a:t>
            </a:r>
            <a:endParaRPr dirty="0"/>
          </a:p>
        </p:txBody>
      </p:sp>
      <p:sp>
        <p:nvSpPr>
          <p:cNvPr id="138" name="Google Shape;138;p16"/>
          <p:cNvSpPr txBox="1"/>
          <p:nvPr/>
        </p:nvSpPr>
        <p:spPr>
          <a:xfrm>
            <a:off x="6619875" y="4159299"/>
            <a:ext cx="5000625" cy="603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139925"/>
              </a:lnSpc>
            </a:pPr>
            <a:r>
              <a:rPr lang="uk-UA" dirty="0">
                <a:solidFill>
                  <a:schemeClr val="bg1">
                    <a:lumMod val="50000"/>
                  </a:schemeClr>
                </a:solidFill>
              </a:rPr>
              <a:t>Роль генетичних мутацій у розвитку </a:t>
            </a:r>
            <a:r>
              <a:rPr lang="uk-UA" dirty="0" err="1">
                <a:solidFill>
                  <a:schemeClr val="bg1">
                    <a:lumMod val="50000"/>
                  </a:schemeClr>
                </a:solidFill>
              </a:rPr>
              <a:t>онкопатології</a:t>
            </a:r>
            <a:r>
              <a:rPr lang="uk-UA" dirty="0">
                <a:solidFill>
                  <a:schemeClr val="bg1">
                    <a:lumMod val="50000"/>
                  </a:schemeClr>
                </a:solidFill>
              </a:rPr>
              <a:t>. Роль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TP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</a:rPr>
              <a:t>53</a:t>
            </a:r>
            <a:r>
              <a:rPr lang="uk-UA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TGF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</a:rPr>
              <a:t>-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β</a:t>
            </a:r>
            <a:r>
              <a:rPr lang="uk-UA" dirty="0">
                <a:solidFill>
                  <a:schemeClr val="bg1">
                    <a:lumMod val="50000"/>
                  </a:schemeClr>
                </a:solidFill>
              </a:rPr>
              <a:t> у патогенезі пухлин. </a:t>
            </a:r>
            <a:endParaRPr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9" name="Google Shape;139;p16"/>
          <p:cNvSpPr txBox="1"/>
          <p:nvPr/>
        </p:nvSpPr>
        <p:spPr>
          <a:xfrm>
            <a:off x="809625" y="571500"/>
            <a:ext cx="11351418" cy="377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 b="1" i="0" u="none" strike="noStrike" cap="none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ЩО ВИ БУДЕТЕ ВИВЧАТИ</a:t>
            </a:r>
            <a:endParaRPr/>
          </a:p>
        </p:txBody>
      </p:sp>
      <p:sp>
        <p:nvSpPr>
          <p:cNvPr id="140" name="Google Shape;140;p16"/>
          <p:cNvSpPr/>
          <p:nvPr/>
        </p:nvSpPr>
        <p:spPr>
          <a:xfrm>
            <a:off x="571500" y="571500"/>
            <a:ext cx="95250" cy="377130"/>
          </a:xfrm>
          <a:prstGeom prst="rect">
            <a:avLst/>
          </a:prstGeom>
          <a:solidFill>
            <a:srgbClr val="D4AF3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1" name="Google Shape;141;p16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1500" y="2005458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16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86500" y="2005458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16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1500" y="2723405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16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86500" y="2723405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16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1500" y="3441352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16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86500" y="3441352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16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1500" y="4159299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16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86500" y="4159299"/>
            <a:ext cx="190500" cy="200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7"/>
          <p:cNvSpPr txBox="1"/>
          <p:nvPr/>
        </p:nvSpPr>
        <p:spPr>
          <a:xfrm>
            <a:off x="876300" y="2444501"/>
            <a:ext cx="4953000" cy="2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Аналізувати етапи та закономірності розвитку патології.</a:t>
            </a:r>
            <a:endParaRPr/>
          </a:p>
        </p:txBody>
      </p:sp>
      <p:sp>
        <p:nvSpPr>
          <p:cNvPr id="154" name="Google Shape;154;p17"/>
          <p:cNvSpPr txBox="1"/>
          <p:nvPr/>
        </p:nvSpPr>
        <p:spPr>
          <a:xfrm>
            <a:off x="876300" y="2922537"/>
            <a:ext cx="4953000" cy="2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Інтерпретувати імунограми та температурні криві.</a:t>
            </a:r>
            <a:endParaRPr/>
          </a:p>
        </p:txBody>
      </p:sp>
      <p:sp>
        <p:nvSpPr>
          <p:cNvPr id="155" name="Google Shape;155;p17"/>
          <p:cNvSpPr txBox="1"/>
          <p:nvPr/>
        </p:nvSpPr>
        <p:spPr>
          <a:xfrm>
            <a:off x="876300" y="3400573"/>
            <a:ext cx="4953000" cy="49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Приймати обґрунтовані рішення щодо лабораторних обстежень.</a:t>
            </a:r>
            <a:endParaRPr/>
          </a:p>
        </p:txBody>
      </p:sp>
      <p:sp>
        <p:nvSpPr>
          <p:cNvPr id="156" name="Google Shape;156;p17"/>
          <p:cNvSpPr txBox="1"/>
          <p:nvPr/>
        </p:nvSpPr>
        <p:spPr>
          <a:xfrm>
            <a:off x="876300" y="4118520"/>
            <a:ext cx="4953000" cy="49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Визначати принципи етіотропного та патогенетичного лікування.</a:t>
            </a:r>
            <a:endParaRPr/>
          </a:p>
        </p:txBody>
      </p:sp>
      <p:sp>
        <p:nvSpPr>
          <p:cNvPr id="157" name="Google Shape;157;p17"/>
          <p:cNvSpPr txBox="1"/>
          <p:nvPr/>
        </p:nvSpPr>
        <p:spPr>
          <a:xfrm>
            <a:off x="876300" y="4836467"/>
            <a:ext cx="4953000" cy="2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Схематично відображати механізми виникнення хвороб.</a:t>
            </a:r>
            <a:endParaRPr/>
          </a:p>
        </p:txBody>
      </p:sp>
      <p:sp>
        <p:nvSpPr>
          <p:cNvPr id="158" name="Google Shape;158;p17"/>
          <p:cNvSpPr txBox="1"/>
          <p:nvPr/>
        </p:nvSpPr>
        <p:spPr>
          <a:xfrm>
            <a:off x="809625" y="571500"/>
            <a:ext cx="117492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3600" b="1">
                <a:solidFill>
                  <a:srgbClr val="004D40"/>
                </a:solidFill>
              </a:rPr>
              <a:t>Що ви зможете за умови опанування курсу</a:t>
            </a:r>
            <a:r>
              <a:rPr lang="en-US" sz="1100">
                <a:solidFill>
                  <a:schemeClr val="dk1"/>
                </a:solidFill>
              </a:rPr>
              <a:t> </a:t>
            </a:r>
            <a:endParaRPr sz="2700" b="1">
              <a:solidFill>
                <a:srgbClr val="004D4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9" name="Google Shape;159;p17"/>
          <p:cNvSpPr/>
          <p:nvPr/>
        </p:nvSpPr>
        <p:spPr>
          <a:xfrm>
            <a:off x="571500" y="571500"/>
            <a:ext cx="95250" cy="377130"/>
          </a:xfrm>
          <a:prstGeom prst="rect">
            <a:avLst/>
          </a:prstGeom>
          <a:solidFill>
            <a:srgbClr val="D4AF3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0" name="Google Shape;160;p17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2925" y="2444501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17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2925" y="2922537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17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2925" y="3400573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17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2925" y="4118520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17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2925" y="4836467"/>
            <a:ext cx="190500" cy="200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18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18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1500" y="1985218"/>
            <a:ext cx="5334000" cy="36456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18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86500" y="1985218"/>
            <a:ext cx="5334000" cy="36456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18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677025" y="3928318"/>
            <a:ext cx="4552950" cy="571500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18"/>
          <p:cNvSpPr txBox="1"/>
          <p:nvPr/>
        </p:nvSpPr>
        <p:spPr>
          <a:xfrm>
            <a:off x="848201" y="2604343"/>
            <a:ext cx="4780597" cy="295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ФОРМИ НАВЧАННЯ</a:t>
            </a:r>
            <a:endParaRPr/>
          </a:p>
        </p:txBody>
      </p:sp>
      <p:sp>
        <p:nvSpPr>
          <p:cNvPr id="174" name="Google Shape;174;p18"/>
          <p:cNvSpPr/>
          <p:nvPr/>
        </p:nvSpPr>
        <p:spPr>
          <a:xfrm>
            <a:off x="962025" y="3023443"/>
            <a:ext cx="4552950" cy="19050"/>
          </a:xfrm>
          <a:prstGeom prst="rect">
            <a:avLst/>
          </a:prstGeom>
          <a:solidFill>
            <a:srgbClr val="D4AF3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18"/>
          <p:cNvSpPr txBox="1"/>
          <p:nvPr/>
        </p:nvSpPr>
        <p:spPr>
          <a:xfrm>
            <a:off x="6563201" y="2604343"/>
            <a:ext cx="4780597" cy="295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ПІДСУМКОВИЙ КОНТРОЛЬ</a:t>
            </a:r>
            <a:endParaRPr/>
          </a:p>
        </p:txBody>
      </p:sp>
      <p:sp>
        <p:nvSpPr>
          <p:cNvPr id="176" name="Google Shape;176;p18"/>
          <p:cNvSpPr/>
          <p:nvPr/>
        </p:nvSpPr>
        <p:spPr>
          <a:xfrm>
            <a:off x="6677025" y="3023443"/>
            <a:ext cx="4552950" cy="19050"/>
          </a:xfrm>
          <a:prstGeom prst="rect">
            <a:avLst/>
          </a:prstGeom>
          <a:solidFill>
            <a:srgbClr val="D4AF3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18"/>
          <p:cNvSpPr txBox="1"/>
          <p:nvPr/>
        </p:nvSpPr>
        <p:spPr>
          <a:xfrm>
            <a:off x="6677025" y="3280618"/>
            <a:ext cx="455295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ЗАЛІК</a:t>
            </a:r>
            <a:r>
              <a:rPr lang="en-US" sz="135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виставляється на останньому практичному занятті за результатами успішності.</a:t>
            </a:r>
            <a:endParaRPr/>
          </a:p>
        </p:txBody>
      </p:sp>
      <p:sp>
        <p:nvSpPr>
          <p:cNvPr id="178" name="Google Shape;178;p18"/>
          <p:cNvSpPr txBox="1"/>
          <p:nvPr/>
        </p:nvSpPr>
        <p:spPr>
          <a:xfrm>
            <a:off x="6677025" y="4642693"/>
            <a:ext cx="4552950" cy="361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Відсутність академічної заборгованості та середня оцінка не менше «3».</a:t>
            </a:r>
            <a:endParaRPr/>
          </a:p>
        </p:txBody>
      </p:sp>
      <p:sp>
        <p:nvSpPr>
          <p:cNvPr id="179" name="Google Shape;179;p18"/>
          <p:cNvSpPr txBox="1"/>
          <p:nvPr/>
        </p:nvSpPr>
        <p:spPr>
          <a:xfrm>
            <a:off x="1295400" y="3280618"/>
            <a:ext cx="4219575" cy="2399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Лекції (14 годин)</a:t>
            </a:r>
            <a:endParaRPr/>
          </a:p>
        </p:txBody>
      </p:sp>
      <p:sp>
        <p:nvSpPr>
          <p:cNvPr id="180" name="Google Shape;180;p18"/>
          <p:cNvSpPr txBox="1"/>
          <p:nvPr/>
        </p:nvSpPr>
        <p:spPr>
          <a:xfrm>
            <a:off x="1295400" y="3758654"/>
            <a:ext cx="4219575" cy="2399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Практичні заняття (16 годин)</a:t>
            </a:r>
            <a:endParaRPr/>
          </a:p>
        </p:txBody>
      </p:sp>
      <p:sp>
        <p:nvSpPr>
          <p:cNvPr id="181" name="Google Shape;181;p18"/>
          <p:cNvSpPr txBox="1"/>
          <p:nvPr/>
        </p:nvSpPr>
        <p:spPr>
          <a:xfrm>
            <a:off x="1295400" y="4236690"/>
            <a:ext cx="4219575" cy="2399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Самостійна робота (30 годин)</a:t>
            </a:r>
            <a:endParaRPr/>
          </a:p>
        </p:txBody>
      </p:sp>
      <p:sp>
        <p:nvSpPr>
          <p:cNvPr id="182" name="Google Shape;182;p18"/>
          <p:cNvSpPr txBox="1"/>
          <p:nvPr/>
        </p:nvSpPr>
        <p:spPr>
          <a:xfrm>
            <a:off x="1295400" y="4714726"/>
            <a:ext cx="4219575" cy="2399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1E293B"/>
                </a:solidFill>
                <a:latin typeface="Open Sans"/>
                <a:ea typeface="Open Sans"/>
                <a:cs typeface="Open Sans"/>
                <a:sym typeface="Open Sans"/>
              </a:rPr>
              <a:t>Індивідуальні завдання (ІРС)</a:t>
            </a:r>
            <a:endParaRPr/>
          </a:p>
        </p:txBody>
      </p:sp>
      <p:sp>
        <p:nvSpPr>
          <p:cNvPr id="183" name="Google Shape;183;p18"/>
          <p:cNvSpPr txBox="1"/>
          <p:nvPr/>
        </p:nvSpPr>
        <p:spPr>
          <a:xfrm>
            <a:off x="809625" y="571500"/>
            <a:ext cx="11351418" cy="377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 b="1" i="0" u="none" strike="noStrike" cap="none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ОРГАНІЗАЦІЯ ТА КОНТРОЛЬ</a:t>
            </a:r>
            <a:endParaRPr/>
          </a:p>
        </p:txBody>
      </p:sp>
      <p:sp>
        <p:nvSpPr>
          <p:cNvPr id="184" name="Google Shape;184;p18"/>
          <p:cNvSpPr/>
          <p:nvPr/>
        </p:nvSpPr>
        <p:spPr>
          <a:xfrm>
            <a:off x="571500" y="571500"/>
            <a:ext cx="95250" cy="377130"/>
          </a:xfrm>
          <a:prstGeom prst="rect">
            <a:avLst/>
          </a:prstGeom>
          <a:solidFill>
            <a:srgbClr val="D4AF3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5" name="Google Shape;185;p18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62025" y="3280618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18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62025" y="3758654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18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62025" y="4236690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8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62025" y="4714726"/>
            <a:ext cx="190500" cy="200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Google Shape;193;p19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957" y="39588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19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2109" y="1767110"/>
            <a:ext cx="11049000" cy="2831455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19"/>
          <p:cNvSpPr txBox="1"/>
          <p:nvPr/>
        </p:nvSpPr>
        <p:spPr>
          <a:xfrm>
            <a:off x="571500" y="5299918"/>
            <a:ext cx="11049000" cy="9848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 dirty="0" err="1">
                <a:solidFill>
                  <a:srgbClr val="004D4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Обирайте</a:t>
            </a:r>
            <a:r>
              <a:rPr lang="en-US" sz="3200" b="0" i="0" u="none" strike="noStrike" cap="none" dirty="0">
                <a:solidFill>
                  <a:srgbClr val="004D4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r>
              <a:rPr lang="en-US" sz="3200" b="0" i="0" u="none" strike="noStrike" cap="none" dirty="0" err="1">
                <a:solidFill>
                  <a:srgbClr val="004D4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дисципліни</a:t>
            </a:r>
            <a:r>
              <a:rPr lang="en-US" sz="3200" b="0" i="0" u="none" strike="noStrike" cap="none" dirty="0">
                <a:solidFill>
                  <a:srgbClr val="004D4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, </a:t>
            </a:r>
            <a:r>
              <a:rPr lang="en-US" sz="3200" b="0" i="0" u="none" strike="noStrike" cap="none" dirty="0" err="1">
                <a:solidFill>
                  <a:srgbClr val="004D4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що</a:t>
            </a:r>
            <a:r>
              <a:rPr lang="en-US" sz="3200" b="0" i="0" u="none" strike="noStrike" cap="none" dirty="0">
                <a:solidFill>
                  <a:srgbClr val="004D4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r>
              <a:rPr lang="en-US" sz="3200" b="0" i="0" u="none" strike="noStrike" cap="none" dirty="0" err="1">
                <a:solidFill>
                  <a:srgbClr val="004D4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інвестують</a:t>
            </a:r>
            <a:r>
              <a:rPr lang="en-US" sz="3200" b="0" i="0" u="none" strike="noStrike" cap="none" dirty="0">
                <a:solidFill>
                  <a:srgbClr val="004D4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у </a:t>
            </a:r>
            <a:r>
              <a:rPr lang="en-US" sz="3200" b="0" i="0" u="none" strike="noStrike" cap="none" dirty="0" err="1">
                <a:solidFill>
                  <a:srgbClr val="004D4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ваше</a:t>
            </a:r>
            <a:r>
              <a:rPr lang="en-US" sz="3200" b="0" i="0" u="none" strike="noStrike" cap="none" dirty="0">
                <a:solidFill>
                  <a:srgbClr val="004D4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r>
              <a:rPr lang="en-US" sz="3200" b="0" i="0" u="none" strike="noStrike" cap="none" dirty="0" err="1">
                <a:solidFill>
                  <a:srgbClr val="004D4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професійне</a:t>
            </a:r>
            <a:r>
              <a:rPr lang="en-US" sz="3200" b="0" i="0" u="none" strike="noStrike" cap="none" dirty="0">
                <a:solidFill>
                  <a:srgbClr val="004D4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r>
              <a:rPr lang="en-US" sz="3200" b="0" i="0" u="none" strike="noStrike" cap="none" dirty="0" err="1">
                <a:solidFill>
                  <a:srgbClr val="004D4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майбутнє</a:t>
            </a:r>
            <a:r>
              <a:rPr lang="en-US" sz="3200" b="0" i="0" u="none" strike="noStrike" cap="none" dirty="0">
                <a:solidFill>
                  <a:srgbClr val="004D4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!</a:t>
            </a:r>
            <a:endParaRPr sz="3200" dirty="0"/>
          </a:p>
        </p:txBody>
      </p:sp>
      <p:sp>
        <p:nvSpPr>
          <p:cNvPr id="196" name="Google Shape;196;p19"/>
          <p:cNvSpPr txBox="1"/>
          <p:nvPr/>
        </p:nvSpPr>
        <p:spPr>
          <a:xfrm>
            <a:off x="952500" y="2671018"/>
            <a:ext cx="5200650" cy="209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 dirty="0">
                <a:solidFill>
                  <a:srgbClr val="D4AF37"/>
                </a:solidFill>
                <a:latin typeface="Open Sans"/>
                <a:ea typeface="Open Sans"/>
                <a:cs typeface="Open Sans"/>
                <a:sym typeface="Open Sans"/>
              </a:rPr>
              <a:t>РОЗРОБНИК КУРСУ:</a:t>
            </a:r>
            <a:endParaRPr dirty="0"/>
          </a:p>
        </p:txBody>
      </p:sp>
      <p:sp>
        <p:nvSpPr>
          <p:cNvPr id="197" name="Google Shape;197;p19"/>
          <p:cNvSpPr txBox="1"/>
          <p:nvPr/>
        </p:nvSpPr>
        <p:spPr>
          <a:xfrm>
            <a:off x="952500" y="3109168"/>
            <a:ext cx="49530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Піліпонова Вікторія</a:t>
            </a:r>
            <a:br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8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Володимирівна</a:t>
            </a:r>
            <a:endParaRPr/>
          </a:p>
        </p:txBody>
      </p:sp>
      <p:sp>
        <p:nvSpPr>
          <p:cNvPr id="198" name="Google Shape;198;p19"/>
          <p:cNvSpPr txBox="1"/>
          <p:nvPr/>
        </p:nvSpPr>
        <p:spPr>
          <a:xfrm>
            <a:off x="952500" y="3905588"/>
            <a:ext cx="49530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Завідувач кафедри, </a:t>
            </a:r>
            <a:br>
              <a:rPr lang="en-US" sz="1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en-US" sz="1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доцент , к. мед. н</a:t>
            </a:r>
            <a:endParaRPr/>
          </a:p>
        </p:txBody>
      </p:sp>
      <p:sp>
        <p:nvSpPr>
          <p:cNvPr id="199" name="Google Shape;199;p19"/>
          <p:cNvSpPr txBox="1"/>
          <p:nvPr/>
        </p:nvSpPr>
        <p:spPr>
          <a:xfrm>
            <a:off x="6667500" y="2639913"/>
            <a:ext cx="4572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Вінниця, вул. Пирогова, 56</a:t>
            </a:r>
            <a:br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350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(морфологічний корпус)</a:t>
            </a:r>
            <a:endParaRPr/>
          </a:p>
        </p:txBody>
      </p:sp>
      <p:sp>
        <p:nvSpPr>
          <p:cNvPr id="200" name="Google Shape;200;p19"/>
          <p:cNvSpPr txBox="1"/>
          <p:nvPr/>
        </p:nvSpPr>
        <p:spPr>
          <a:xfrm>
            <a:off x="6667500" y="3268563"/>
            <a:ext cx="45720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pathophysiology@vnmu.edu.ua</a:t>
            </a:r>
            <a:endParaRPr/>
          </a:p>
        </p:txBody>
      </p:sp>
      <p:sp>
        <p:nvSpPr>
          <p:cNvPr id="201" name="Google Shape;201;p19"/>
          <p:cNvSpPr txBox="1"/>
          <p:nvPr/>
        </p:nvSpPr>
        <p:spPr>
          <a:xfrm>
            <a:off x="6667500" y="3668613"/>
            <a:ext cx="45720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(0432) 67 35 15</a:t>
            </a:r>
            <a:endParaRPr/>
          </a:p>
        </p:txBody>
      </p:sp>
      <p:sp>
        <p:nvSpPr>
          <p:cNvPr id="202" name="Google Shape;202;p19"/>
          <p:cNvSpPr txBox="1"/>
          <p:nvPr/>
        </p:nvSpPr>
        <p:spPr>
          <a:xfrm>
            <a:off x="6667500" y="4068663"/>
            <a:ext cx="45720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vnmu.edu.ua</a:t>
            </a:r>
            <a:endParaRPr/>
          </a:p>
        </p:txBody>
      </p:sp>
      <p:pic>
        <p:nvPicPr>
          <p:cNvPr id="203" name="Google Shape;203;p19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86500" y="2782788"/>
            <a:ext cx="238125" cy="171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19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286500" y="3297138"/>
            <a:ext cx="238125" cy="171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19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86500" y="3697188"/>
            <a:ext cx="238125" cy="171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19" descr="image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286500" y="4097238"/>
            <a:ext cx="238125" cy="171450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19"/>
          <p:cNvSpPr txBox="1"/>
          <p:nvPr/>
        </p:nvSpPr>
        <p:spPr>
          <a:xfrm>
            <a:off x="809625" y="571500"/>
            <a:ext cx="11351418" cy="377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 b="1" i="0" u="none" strike="noStrike" cap="none">
                <a:solidFill>
                  <a:srgbClr val="004D40"/>
                </a:solidFill>
                <a:latin typeface="Montserrat"/>
                <a:ea typeface="Montserrat"/>
                <a:cs typeface="Montserrat"/>
                <a:sym typeface="Montserrat"/>
              </a:rPr>
              <a:t>КОНТАКТНА ІНФОРМАЦІЯ</a:t>
            </a:r>
            <a:endParaRPr/>
          </a:p>
        </p:txBody>
      </p:sp>
      <p:sp>
        <p:nvSpPr>
          <p:cNvPr id="208" name="Google Shape;208;p19"/>
          <p:cNvSpPr/>
          <p:nvPr/>
        </p:nvSpPr>
        <p:spPr>
          <a:xfrm>
            <a:off x="571500" y="571500"/>
            <a:ext cx="95250" cy="377130"/>
          </a:xfrm>
          <a:prstGeom prst="rect">
            <a:avLst/>
          </a:prstGeom>
          <a:solidFill>
            <a:srgbClr val="D4AF3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9" name="Google Shape;209;p1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598975" y="2574450"/>
            <a:ext cx="1857375" cy="1857375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19"/>
          <p:cNvSpPr/>
          <p:nvPr/>
        </p:nvSpPr>
        <p:spPr>
          <a:xfrm>
            <a:off x="3579025" y="2574450"/>
            <a:ext cx="1862700" cy="1857300"/>
          </a:xfrm>
          <a:prstGeom prst="rect">
            <a:avLst/>
          </a:prstGeom>
          <a:noFill/>
          <a:ln w="9525" cap="flat" cmpd="sng">
            <a:solidFill>
              <a:srgbClr val="D4AF3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370</Words>
  <Application>Microsoft Office PowerPoint</Application>
  <PresentationFormat>Широкий екран</PresentationFormat>
  <Paragraphs>47</Paragraphs>
  <Slides>7</Slides>
  <Notes>7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4" baseType="lpstr">
      <vt:lpstr>Montserrat</vt:lpstr>
      <vt:lpstr>Algerian</vt:lpstr>
      <vt:lpstr>Arial</vt:lpstr>
      <vt:lpstr>Open Sans</vt:lpstr>
      <vt:lpstr>Calibri</vt:lpstr>
      <vt:lpstr>Open Sans SemiBold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Піліпонова Вікторія Володимирівна</cp:lastModifiedBy>
  <cp:revision>9</cp:revision>
  <dcterms:modified xsi:type="dcterms:W3CDTF">2026-04-28T12:50:30Z</dcterms:modified>
</cp:coreProperties>
</file>