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0" r:id="rId3"/>
    <p:sldId id="259" r:id="rId4"/>
    <p:sldId id="271" r:id="rId5"/>
    <p:sldId id="263" r:id="rId6"/>
    <p:sldId id="272" r:id="rId7"/>
    <p:sldId id="267" r:id="rId8"/>
    <p:sldId id="273" r:id="rId9"/>
    <p:sldId id="34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0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967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07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867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03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97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6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24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02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412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18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AAB0-D61B-4A49-A60D-FA4DE5D449CE}" type="datetimeFigureOut">
              <a:rPr lang="ru-RU" smtClean="0"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65A3B-1940-4FF6-9201-9294FA171FE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38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1892032" y="71201"/>
            <a:ext cx="4968552" cy="1394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uk-UA" sz="1800" b="1" dirty="0">
                <a:latin typeface="Calibri" pitchFamily="34" charset="0"/>
              </a:rPr>
              <a:t>Вінницький національний медичний університет ім.  М. І. Пирогова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uk-UA" sz="1800" b="1" dirty="0">
                <a:latin typeface="Calibri" pitchFamily="34" charset="0"/>
              </a:rPr>
              <a:t>кафедра пропедевтики дитячих захворювань та догляду за хворими дітьми </a:t>
            </a:r>
            <a:br>
              <a:rPr lang="uk-UA" sz="1800" b="1" dirty="0">
                <a:latin typeface="Calibri" pitchFamily="34" charset="0"/>
              </a:rPr>
            </a:br>
            <a:r>
              <a:rPr lang="uk-UA" sz="1800" b="1" dirty="0">
                <a:latin typeface="Calibri" pitchFamily="34" charset="0"/>
              </a:rPr>
              <a:t>зав. кафедри: </a:t>
            </a:r>
            <a:r>
              <a:rPr lang="uk-UA" sz="1800" b="1" dirty="0" err="1">
                <a:latin typeface="Calibri" pitchFamily="34" charset="0"/>
              </a:rPr>
              <a:t>д.мед.н</a:t>
            </a:r>
            <a:r>
              <a:rPr lang="uk-UA" sz="1800" b="1" dirty="0">
                <a:latin typeface="Calibri" pitchFamily="34" charset="0"/>
              </a:rPr>
              <a:t>., проф. Кулешов О.В.</a:t>
            </a:r>
          </a:p>
        </p:txBody>
      </p:sp>
      <p:pic>
        <p:nvPicPr>
          <p:cNvPr id="5" name="Picture 3" descr="Gerb_RJ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77994" y="188641"/>
            <a:ext cx="1169670" cy="1689032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99592" y="4108703"/>
            <a:ext cx="6400800" cy="1752600"/>
          </a:xfrm>
        </p:spPr>
        <p:txBody>
          <a:bodyPr rtlCol="0">
            <a:normAutofit fontScale="900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sz="2800" b="1" dirty="0"/>
            </a:br>
            <a:br>
              <a:rPr lang="uk-UA" sz="2800" b="1" dirty="0"/>
            </a:br>
            <a:r>
              <a:rPr lang="uk-UA" sz="3600" dirty="0">
                <a:solidFill>
                  <a:srgbClr val="FF3300"/>
                </a:solidFill>
                <a:latin typeface="Comic Sans MS" pitchFamily="66" charset="0"/>
              </a:rPr>
              <a:t> </a:t>
            </a:r>
            <a:br>
              <a:rPr lang="uk-UA" sz="4000" i="1" dirty="0">
                <a:latin typeface="Times New Roman" pitchFamily="18" charset="0"/>
              </a:rPr>
            </a:br>
            <a:endParaRPr lang="uk-UA" sz="4000" i="1" dirty="0">
              <a:latin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11560" y="1943645"/>
            <a:ext cx="7776864" cy="4117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uk-UA" sz="6200" b="1" noProof="0" dirty="0" err="1">
                <a:latin typeface="+mj-lt"/>
                <a:ea typeface="+mj-ea"/>
                <a:cs typeface="+mj-cs"/>
              </a:rPr>
              <a:t>Абілітація</a:t>
            </a:r>
            <a:r>
              <a:rPr lang="uk-UA" sz="6200" b="1" noProof="0" dirty="0">
                <a:latin typeface="+mj-lt"/>
                <a:ea typeface="+mj-ea"/>
                <a:cs typeface="+mj-cs"/>
              </a:rPr>
              <a:t> дітей з вадами та генетичними захворюваннями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200" b="1" i="1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(вибіркова дисципліна ВК 3.6 </a:t>
            </a:r>
            <a:r>
              <a:rPr kumimoji="0" lang="uk-UA" sz="6200" b="1" i="1" u="none" strike="noStrike" kern="1200" cap="none" spc="0" normalizeH="0" baseline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для студентів 3-го курсу)</a:t>
            </a:r>
            <a:endParaRPr kumimoji="0" lang="uk-UA" sz="6200" b="1" i="1" u="none" strike="noStrike" kern="1200" cap="none" spc="0" normalizeH="0" baseline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6200" b="1" i="1" u="none" strike="noStrike" kern="1200" cap="none" spc="0" normalizeH="0" baseline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6200" b="1" dirty="0">
                <a:solidFill>
                  <a:prstClr val="black"/>
                </a:solidFill>
                <a:latin typeface="+mj-lt"/>
              </a:rPr>
              <a:t> галузь знань   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22 «Охорона здоров</a:t>
            </a:r>
            <a:r>
              <a:rPr lang="ru-RU" sz="6200" dirty="0">
                <a:solidFill>
                  <a:prstClr val="black"/>
                </a:solidFill>
                <a:latin typeface="+mj-lt"/>
              </a:rPr>
              <a:t>’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я»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6100" b="1" dirty="0">
                <a:solidFill>
                  <a:prstClr val="black"/>
                </a:solidFill>
                <a:latin typeface="+mj-lt"/>
              </a:rPr>
              <a:t> спеціальність </a:t>
            </a:r>
            <a:r>
              <a:rPr lang="en-US" sz="6100" dirty="0">
                <a:solidFill>
                  <a:prstClr val="black"/>
                </a:solidFill>
                <a:latin typeface="+mj-lt"/>
                <a:ea typeface="Times New Roman"/>
              </a:rPr>
              <a:t>22</a:t>
            </a:r>
            <a:r>
              <a:rPr lang="uk-UA" sz="6100" dirty="0">
                <a:solidFill>
                  <a:prstClr val="black"/>
                </a:solidFill>
                <a:latin typeface="+mj-lt"/>
                <a:ea typeface="Times New Roman"/>
              </a:rPr>
              <a:t>7</a:t>
            </a:r>
            <a:r>
              <a:rPr lang="uk-UA" sz="6100" dirty="0">
                <a:solidFill>
                  <a:prstClr val="black"/>
                </a:solidFill>
                <a:latin typeface="+mj-lt"/>
              </a:rPr>
              <a:t> «Терапія та реабілітація»</a:t>
            </a:r>
            <a:endParaRPr lang="en-US" sz="6100" dirty="0">
              <a:solidFill>
                <a:prstClr val="black"/>
              </a:solidFill>
              <a:latin typeface="+mj-lt"/>
            </a:endParaRP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en-US" sz="6100" b="1" i="1" dirty="0">
                <a:solidFill>
                  <a:prstClr val="black"/>
                </a:solidFill>
                <a:latin typeface="+mj-lt"/>
                <a:ea typeface="+mj-ea"/>
                <a:cs typeface="+mj-cs"/>
              </a:rPr>
              <a:t>		</a:t>
            </a:r>
            <a:endParaRPr kumimoji="0" lang="uk-UA" sz="53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732240" y="5661248"/>
            <a:ext cx="24117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5772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F23D21-A113-42A6-9098-C60846062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Опис навчальної дисципліни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7C8741C-61EA-452D-8339-A9648949B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u="sng" dirty="0"/>
              <a:t>Навчальна дисципліна «</a:t>
            </a:r>
            <a:r>
              <a:rPr lang="uk-UA" b="1" u="sng" dirty="0" err="1"/>
              <a:t>Абілітація</a:t>
            </a:r>
            <a:r>
              <a:rPr lang="uk-UA" b="1" u="sng" dirty="0"/>
              <a:t> дітей з вадами та генетичними захворюваннями</a:t>
            </a:r>
            <a:r>
              <a:rPr lang="uk-UA" u="sng" dirty="0"/>
              <a:t>»</a:t>
            </a:r>
            <a:r>
              <a:rPr lang="uk-UA" dirty="0"/>
              <a:t> призначена для закладів вищої освіти МОЗ України у відповідності до вимог кредитно-трансферної системи організації навчального процесу </a:t>
            </a:r>
            <a:r>
              <a:rPr lang="en-US" dirty="0"/>
              <a:t>ECTS</a:t>
            </a:r>
            <a:r>
              <a:rPr lang="uk-UA" dirty="0"/>
              <a:t>, заснованої на поєднанні технологій навчання за розділами та залікових кредитів оцінки – одиниць виміру навчального навантаження здобувача освіти необхідного для засвоєння дисципліни або її розділу.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90488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Мета навчальної дисципліни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991" y="836712"/>
            <a:ext cx="6635080" cy="5001419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набуття студентами теоретичних знань і практичних навичок для проведення корекції порушень організму дітей з вадами розвитку за допомогою засобів та методів </a:t>
            </a:r>
            <a:r>
              <a:rPr lang="uk-UA" dirty="0" err="1"/>
              <a:t>абілітації</a:t>
            </a:r>
            <a:endParaRPr lang="uk-UA" sz="2400" dirty="0">
              <a:solidFill>
                <a:srgbClr val="000000"/>
              </a:solidFill>
              <a:effectLst/>
              <a:latin typeface="+mj-lt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980728"/>
            <a:ext cx="1816100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198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60C3F9-AC01-4A05-A5B7-0AF681FEC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Завдання навчальної дисципліни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B99207-67D4-4C48-9716-186D437F4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uk-UA" dirty="0"/>
              <a:t>пропагувати методи профілактичного спрямування охорони здоров’я України, що є одним із важливих принципів в організації медичної допомоги;</a:t>
            </a:r>
          </a:p>
          <a:p>
            <a:pPr lvl="0"/>
            <a:r>
              <a:rPr lang="uk-UA" dirty="0"/>
              <a:t> вивчати питання медичної етики </a:t>
            </a:r>
            <a:r>
              <a:rPr lang="ru-RU" dirty="0"/>
              <a:t>та</a:t>
            </a:r>
            <a:r>
              <a:rPr lang="uk-UA" dirty="0"/>
              <a:t> деонтології для формування особистості фахівця;</a:t>
            </a:r>
          </a:p>
          <a:p>
            <a:pPr lvl="0"/>
            <a:r>
              <a:rPr lang="uk-UA" dirty="0"/>
              <a:t>оволодіти </a:t>
            </a:r>
            <a:r>
              <a:rPr lang="uk-UA" dirty="0" err="1"/>
              <a:t>понятійно</a:t>
            </a:r>
            <a:r>
              <a:rPr lang="uk-UA" dirty="0"/>
              <a:t>-категоріальним апаратом з урахуванням складності визначення та застосування категорій у сучасній науці і практиці надання </a:t>
            </a:r>
            <a:r>
              <a:rPr lang="uk-UA" dirty="0" err="1"/>
              <a:t>абілітаційних</a:t>
            </a:r>
            <a:r>
              <a:rPr lang="uk-UA" dirty="0"/>
              <a:t> послуг дітям з вадами та генетичними захворюваннями</a:t>
            </a:r>
          </a:p>
          <a:p>
            <a:pPr lvl="0"/>
            <a:r>
              <a:rPr lang="uk-UA" dirty="0"/>
              <a:t>розглядати питання професійної орієнтації та  міжвідомчої, між секторальної , транс дисциплінарної співпраці фахової команди фізичного терапевта;</a:t>
            </a:r>
          </a:p>
          <a:p>
            <a:pPr lvl="0"/>
            <a:r>
              <a:rPr lang="uk-UA" dirty="0"/>
              <a:t>формування у студентів необхідної теоретичної бази знань класифікації функціонування, обмежень життєдіяльності та здоров'я (МКФ)  та здорового способу життя;</a:t>
            </a:r>
          </a:p>
          <a:p>
            <a:pPr lvl="0"/>
            <a:r>
              <a:rPr lang="uk-UA" dirty="0"/>
              <a:t>надання уявлень про сучасний стан розвитку  системи раннього втручання в Україні 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51961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effectLst/>
                <a:latin typeface="Calibri" panose="020F0502020204030204" pitchFamily="34" charset="0"/>
                <a:ea typeface="Times New Roman"/>
              </a:rPr>
              <a:t>Результати навчання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7320" y="764704"/>
            <a:ext cx="7941568" cy="5400600"/>
          </a:xfrm>
        </p:spPr>
        <p:txBody>
          <a:bodyPr>
            <a:normAutofit fontScale="47500" lnSpcReduction="20000"/>
          </a:bodyPr>
          <a:lstStyle/>
          <a:p>
            <a:r>
              <a:rPr lang="uk-UA" dirty="0"/>
              <a:t>В результаті вивчення дисципліни студенти повинні:</a:t>
            </a:r>
          </a:p>
          <a:p>
            <a:r>
              <a:rPr lang="uk-UA" dirty="0"/>
              <a:t>Знати: </a:t>
            </a:r>
          </a:p>
          <a:p>
            <a:r>
              <a:rPr lang="uk-UA" dirty="0"/>
              <a:t> </a:t>
            </a:r>
          </a:p>
          <a:p>
            <a:r>
              <a:rPr lang="uk-UA" dirty="0"/>
              <a:t>- основні завдання медичної </a:t>
            </a:r>
            <a:r>
              <a:rPr lang="uk-UA" dirty="0" err="1"/>
              <a:t>абілітації</a:t>
            </a:r>
            <a:r>
              <a:rPr lang="uk-UA" dirty="0"/>
              <a:t>  дітей з вадами та генетичними захворюваннями та засоби їх виконання;</a:t>
            </a:r>
          </a:p>
          <a:p>
            <a:r>
              <a:rPr lang="ru-RU" dirty="0"/>
              <a:t>– </a:t>
            </a:r>
            <a:r>
              <a:rPr lang="ru-RU" dirty="0" err="1"/>
              <a:t>основні</a:t>
            </a:r>
            <a:r>
              <a:rPr lang="ru-RU" dirty="0"/>
              <a:t> прояви </a:t>
            </a:r>
            <a:r>
              <a:rPr lang="ru-RU" dirty="0" err="1"/>
              <a:t>порушень</a:t>
            </a:r>
            <a:r>
              <a:rPr lang="ru-RU" dirty="0"/>
              <a:t> п</a:t>
            </a:r>
            <a:r>
              <a:rPr lang="uk-UA" dirty="0" err="1"/>
              <a:t>сихомоторного</a:t>
            </a:r>
            <a:r>
              <a:rPr lang="uk-UA" dirty="0"/>
              <a:t> розвитку</a:t>
            </a:r>
            <a:r>
              <a:rPr lang="ru-RU" dirty="0"/>
              <a:t> у </a:t>
            </a:r>
            <a:r>
              <a:rPr lang="ru-RU" dirty="0" err="1"/>
              <a:t>дітей</a:t>
            </a:r>
            <a:r>
              <a:rPr lang="ru-RU" dirty="0"/>
              <a:t>;</a:t>
            </a:r>
            <a:endParaRPr lang="uk-UA" dirty="0"/>
          </a:p>
          <a:p>
            <a:r>
              <a:rPr lang="ru-RU" dirty="0"/>
              <a:t>–</a:t>
            </a:r>
            <a:r>
              <a:rPr lang="uk-UA" dirty="0"/>
              <a:t>анатомо-фізіологічні </a:t>
            </a:r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uk-UA" dirty="0"/>
              <a:t>дітей різних періодів дитячого віку та особливості клінічних проявів вад та генетичних захворювань у </a:t>
            </a:r>
            <a:r>
              <a:rPr lang="ru-RU" dirty="0"/>
              <a:t>д</a:t>
            </a:r>
            <a:r>
              <a:rPr lang="uk-UA" dirty="0" err="1"/>
              <a:t>ітей</a:t>
            </a:r>
            <a:r>
              <a:rPr lang="uk-UA" dirty="0"/>
              <a:t> різного віку</a:t>
            </a:r>
            <a:r>
              <a:rPr lang="ru-RU" dirty="0"/>
              <a:t>;</a:t>
            </a:r>
            <a:endParaRPr lang="uk-UA" dirty="0"/>
          </a:p>
          <a:p>
            <a:r>
              <a:rPr lang="uk-UA" dirty="0"/>
              <a:t>-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положення</a:t>
            </a:r>
            <a:r>
              <a:rPr lang="ru-RU" dirty="0"/>
              <a:t> </a:t>
            </a:r>
            <a:r>
              <a:rPr lang="ru-RU" dirty="0" err="1"/>
              <a:t>міжнародних</a:t>
            </a:r>
            <a:r>
              <a:rPr lang="ru-RU" dirty="0"/>
              <a:t> і </a:t>
            </a:r>
            <a:r>
              <a:rPr lang="ru-RU" dirty="0" err="1"/>
              <a:t>вітчизняних</a:t>
            </a:r>
            <a:r>
              <a:rPr lang="ru-RU" dirty="0"/>
              <a:t> нормативно-</a:t>
            </a:r>
            <a:r>
              <a:rPr lang="ru-RU" dirty="0" err="1"/>
              <a:t>правових</a:t>
            </a:r>
            <a:r>
              <a:rPr lang="ru-RU" dirty="0"/>
              <a:t> </a:t>
            </a:r>
            <a:r>
              <a:rPr lang="ru-RU" dirty="0" err="1"/>
              <a:t>документів</a:t>
            </a:r>
            <a:r>
              <a:rPr lang="ru-RU" dirty="0"/>
              <a:t> у </a:t>
            </a:r>
            <a:r>
              <a:rPr lang="ru-RU" dirty="0" err="1"/>
              <a:t>сфері</a:t>
            </a:r>
            <a:r>
              <a:rPr lang="ru-RU" dirty="0"/>
              <a:t> </a:t>
            </a:r>
            <a:r>
              <a:rPr lang="ru-RU" dirty="0" err="1"/>
              <a:t>соціального</a:t>
            </a:r>
            <a:r>
              <a:rPr lang="ru-RU" dirty="0"/>
              <a:t> </a:t>
            </a:r>
            <a:r>
              <a:rPr lang="ru-RU" dirty="0" err="1"/>
              <a:t>захисту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порушенням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;</a:t>
            </a:r>
            <a:endParaRPr lang="uk-UA" dirty="0"/>
          </a:p>
          <a:p>
            <a:r>
              <a:rPr lang="ru-RU" dirty="0"/>
              <a:t>– </a:t>
            </a:r>
            <a:r>
              <a:rPr lang="ru-RU" dirty="0" err="1"/>
              <a:t>вимоги</a:t>
            </a:r>
            <a:r>
              <a:rPr lang="ru-RU" dirty="0"/>
              <a:t> до </a:t>
            </a:r>
            <a:r>
              <a:rPr lang="ru-RU" dirty="0" err="1"/>
              <a:t>спеціалістів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надають</a:t>
            </a:r>
            <a:r>
              <a:rPr lang="ru-RU" dirty="0"/>
              <a:t> </a:t>
            </a:r>
            <a:r>
              <a:rPr lang="ru-RU" dirty="0" err="1"/>
              <a:t>послуги</a:t>
            </a:r>
            <a:r>
              <a:rPr lang="ru-RU" dirty="0"/>
              <a:t> з </a:t>
            </a:r>
            <a:r>
              <a:rPr lang="ru-RU" dirty="0" err="1"/>
              <a:t>педагогічної</a:t>
            </a:r>
            <a:r>
              <a:rPr lang="ru-RU" dirty="0"/>
              <a:t> і </a:t>
            </a:r>
            <a:r>
              <a:rPr lang="ru-RU" dirty="0" err="1"/>
              <a:t>соціальної</a:t>
            </a:r>
            <a:r>
              <a:rPr lang="uk-UA" dirty="0"/>
              <a:t>, медичної</a:t>
            </a:r>
          </a:p>
          <a:p>
            <a:r>
              <a:rPr lang="uk-UA" dirty="0" err="1"/>
              <a:t>абілітації</a:t>
            </a:r>
            <a:r>
              <a:rPr lang="uk-UA" dirty="0"/>
              <a:t> ;</a:t>
            </a:r>
          </a:p>
          <a:p>
            <a:r>
              <a:rPr lang="uk-UA" dirty="0"/>
              <a:t>– критерії та механізми оцінювання якості </a:t>
            </a:r>
            <a:r>
              <a:rPr lang="uk-UA" dirty="0" err="1"/>
              <a:t>абілітаційних</a:t>
            </a:r>
            <a:r>
              <a:rPr lang="uk-UA" dirty="0"/>
              <a:t> послуг;</a:t>
            </a:r>
          </a:p>
          <a:p>
            <a:r>
              <a:rPr lang="uk-UA" dirty="0"/>
              <a:t>- основні поняття хвороби, етіології та патогенезу </a:t>
            </a:r>
            <a:r>
              <a:rPr lang="uk-UA" dirty="0" err="1"/>
              <a:t>хвороб</a:t>
            </a:r>
            <a:r>
              <a:rPr lang="uk-UA" dirty="0"/>
              <a:t>, періоди розвитку і наслідки </a:t>
            </a:r>
            <a:r>
              <a:rPr lang="uk-UA" dirty="0" err="1"/>
              <a:t>хвороб</a:t>
            </a:r>
            <a:r>
              <a:rPr lang="uk-UA" dirty="0"/>
              <a:t>;</a:t>
            </a:r>
          </a:p>
          <a:p>
            <a:r>
              <a:rPr lang="uk-UA" dirty="0"/>
              <a:t>- причини, фактори ризику, патогенез та клінічну симптоматику станів, що асоціюються із вадами та генетичними захворюваннями </a:t>
            </a:r>
          </a:p>
          <a:p>
            <a:r>
              <a:rPr lang="uk-UA" dirty="0"/>
              <a:t>- принципи діагностики вад та генетичних захворювань;</a:t>
            </a:r>
          </a:p>
          <a:p>
            <a:r>
              <a:rPr lang="uk-UA" dirty="0"/>
              <a:t>- причини та ознаки невідкладних станів організму у пацієнтів педіатричного профілю.</a:t>
            </a:r>
          </a:p>
          <a:p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27584" cy="133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512" y="4974481"/>
            <a:ext cx="1995758" cy="184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884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F7DB27-1799-4541-B412-28B2392A3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Результати навчання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CC79DDF-4586-4641-91F6-1F6C76F27C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uk-UA" dirty="0"/>
              <a:t>В результати навчання студенти повинні вміти</a:t>
            </a:r>
            <a:r>
              <a:rPr lang="en-US" dirty="0"/>
              <a:t>:</a:t>
            </a:r>
            <a:r>
              <a:rPr lang="uk-UA" dirty="0"/>
              <a:t>-</a:t>
            </a:r>
            <a:r>
              <a:rPr lang="ru-RU" dirty="0" err="1"/>
              <a:t>аналізувати</a:t>
            </a:r>
            <a:r>
              <a:rPr lang="ru-RU" dirty="0"/>
              <a:t> </a:t>
            </a:r>
            <a:r>
              <a:rPr lang="ru-RU" dirty="0" err="1"/>
              <a:t>чинники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активізують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гальмують</a:t>
            </a:r>
            <a:r>
              <a:rPr lang="ru-RU" dirty="0"/>
              <a:t> </a:t>
            </a:r>
            <a:r>
              <a:rPr lang="ru-RU" dirty="0" err="1"/>
              <a:t>адаптаційні</a:t>
            </a:r>
            <a:r>
              <a:rPr lang="ru-RU" dirty="0"/>
              <a:t> </a:t>
            </a:r>
            <a:r>
              <a:rPr lang="ru-RU" dirty="0" err="1"/>
              <a:t>механізми</a:t>
            </a:r>
            <a:r>
              <a:rPr lang="ru-RU" dirty="0"/>
              <a:t> у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порушеннями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розробляти</a:t>
            </a:r>
            <a:r>
              <a:rPr lang="ru-RU" dirty="0"/>
              <a:t> </a:t>
            </a:r>
            <a:r>
              <a:rPr lang="ru-RU" dirty="0" err="1"/>
              <a:t>програму</a:t>
            </a:r>
            <a:r>
              <a:rPr lang="ru-RU" dirty="0"/>
              <a:t> </a:t>
            </a:r>
            <a:r>
              <a:rPr lang="ru-RU" dirty="0" err="1"/>
              <a:t>абілітаційних</a:t>
            </a:r>
            <a:r>
              <a:rPr lang="ru-RU" dirty="0"/>
              <a:t> </a:t>
            </a:r>
            <a:r>
              <a:rPr lang="ru-RU" dirty="0" err="1"/>
              <a:t>аходів</a:t>
            </a:r>
            <a:r>
              <a:rPr lang="ru-RU" dirty="0"/>
              <a:t>, </a:t>
            </a:r>
            <a:r>
              <a:rPr lang="ru-RU" dirty="0" err="1"/>
              <a:t>спрямованих</a:t>
            </a:r>
            <a:r>
              <a:rPr lang="ru-RU" dirty="0"/>
              <a:t> на </a:t>
            </a:r>
            <a:r>
              <a:rPr lang="ru-RU" dirty="0" err="1"/>
              <a:t>адаптацію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порушеннями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, </a:t>
            </a:r>
            <a:r>
              <a:rPr lang="ru-RU" dirty="0" err="1"/>
              <a:t>адаптацію</a:t>
            </a:r>
            <a:r>
              <a:rPr lang="ru-RU" dirty="0"/>
              <a:t> </a:t>
            </a:r>
            <a:r>
              <a:rPr lang="ru-RU" dirty="0" err="1"/>
              <a:t>батьків</a:t>
            </a:r>
            <a:r>
              <a:rPr lang="ru-RU" dirty="0"/>
              <a:t> та </a:t>
            </a:r>
            <a:r>
              <a:rPr lang="ru-RU" dirty="0" err="1"/>
              <a:t>членів</a:t>
            </a:r>
            <a:r>
              <a:rPr lang="ru-RU" dirty="0"/>
              <a:t> </a:t>
            </a:r>
            <a:r>
              <a:rPr lang="ru-RU" dirty="0" err="1"/>
              <a:t>сімей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порушеннями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аналізувати</a:t>
            </a:r>
            <a:r>
              <a:rPr lang="ru-RU" dirty="0"/>
              <a:t> </a:t>
            </a:r>
            <a:r>
              <a:rPr lang="ru-RU" dirty="0" err="1"/>
              <a:t>медичну</a:t>
            </a:r>
            <a:r>
              <a:rPr lang="ru-RU" dirty="0"/>
              <a:t> </a:t>
            </a:r>
            <a:r>
              <a:rPr lang="ru-RU" dirty="0" err="1"/>
              <a:t>документацію</a:t>
            </a:r>
            <a:r>
              <a:rPr lang="ru-RU" dirty="0"/>
              <a:t> хворого </a:t>
            </a:r>
            <a:r>
              <a:rPr lang="ru-RU" dirty="0" err="1"/>
              <a:t>аналізувати</a:t>
            </a:r>
            <a:r>
              <a:rPr lang="ru-RU" dirty="0"/>
              <a:t> нормативно-</a:t>
            </a:r>
            <a:r>
              <a:rPr lang="ru-RU" dirty="0" err="1"/>
              <a:t>правову</a:t>
            </a:r>
            <a:r>
              <a:rPr lang="ru-RU" dirty="0"/>
              <a:t> базу </a:t>
            </a:r>
            <a:r>
              <a:rPr lang="ru-RU" dirty="0" err="1"/>
              <a:t>абілітаційної</a:t>
            </a:r>
            <a:r>
              <a:rPr lang="ru-RU" dirty="0"/>
              <a:t> </a:t>
            </a:r>
            <a:r>
              <a:rPr lang="ru-RU" dirty="0" err="1"/>
              <a:t>допомоги</a:t>
            </a:r>
            <a:r>
              <a:rPr lang="ru-RU" dirty="0"/>
              <a:t> </a:t>
            </a:r>
            <a:r>
              <a:rPr lang="ru-RU" dirty="0" err="1"/>
              <a:t>дітям</a:t>
            </a:r>
            <a:r>
              <a:rPr lang="ru-RU" dirty="0"/>
              <a:t> з </a:t>
            </a:r>
            <a:r>
              <a:rPr lang="ru-RU" dirty="0" err="1"/>
              <a:t>порушенням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та </a:t>
            </a:r>
            <a:r>
              <a:rPr lang="ru-RU" dirty="0" err="1"/>
              <a:t>їхнім</a:t>
            </a:r>
            <a:r>
              <a:rPr lang="ru-RU" dirty="0"/>
              <a:t> родинам;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– аналізувати потреби дитини та її родини щодо педагогічної і соціальної, медичної  </a:t>
            </a:r>
            <a:r>
              <a:rPr lang="uk-UA" dirty="0" err="1"/>
              <a:t>абілітації</a:t>
            </a:r>
            <a:r>
              <a:rPr lang="uk-UA" dirty="0"/>
              <a:t>  дитини;</a:t>
            </a:r>
          </a:p>
          <a:p>
            <a:pPr marL="0" indent="0">
              <a:buNone/>
            </a:pPr>
            <a:r>
              <a:rPr lang="uk-UA" dirty="0"/>
              <a:t>-</a:t>
            </a:r>
            <a:r>
              <a:rPr lang="ru-RU" dirty="0" err="1"/>
              <a:t>визначати</a:t>
            </a:r>
            <a:r>
              <a:rPr lang="ru-RU" dirty="0"/>
              <a:t>, </a:t>
            </a:r>
            <a:r>
              <a:rPr lang="ru-RU" dirty="0" err="1"/>
              <a:t>обґрунтовувати</a:t>
            </a:r>
            <a:r>
              <a:rPr lang="ru-RU" dirty="0"/>
              <a:t> та </a:t>
            </a:r>
            <a:r>
              <a:rPr lang="ru-RU" dirty="0" err="1"/>
              <a:t>реалізовувати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напрями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uk-UA" dirty="0"/>
              <a:t>фізичного терапевта</a:t>
            </a:r>
            <a:r>
              <a:rPr lang="ru-RU" dirty="0"/>
              <a:t>  для максимально </a:t>
            </a:r>
            <a:r>
              <a:rPr lang="ru-RU" dirty="0" err="1"/>
              <a:t>можливого</a:t>
            </a:r>
            <a:r>
              <a:rPr lang="ru-RU" dirty="0"/>
              <a:t> </a:t>
            </a:r>
            <a:r>
              <a:rPr lang="ru-RU" dirty="0" err="1"/>
              <a:t>задоволення</a:t>
            </a:r>
            <a:r>
              <a:rPr lang="ru-RU" dirty="0"/>
              <a:t> потреб </a:t>
            </a:r>
            <a:r>
              <a:rPr lang="ru-RU" dirty="0" err="1"/>
              <a:t>дитини</a:t>
            </a:r>
            <a:r>
              <a:rPr lang="ru-RU" dirty="0"/>
              <a:t> при </a:t>
            </a:r>
            <a:r>
              <a:rPr lang="ru-RU" dirty="0" err="1"/>
              <a:t>організації</a:t>
            </a:r>
            <a:r>
              <a:rPr lang="ru-RU" dirty="0"/>
              <a:t> </a:t>
            </a:r>
            <a:r>
              <a:rPr lang="uk-UA" dirty="0"/>
              <a:t>заходів </a:t>
            </a:r>
            <a:r>
              <a:rPr lang="ru-RU" dirty="0" err="1"/>
              <a:t>абілітаці</a:t>
            </a:r>
            <a:r>
              <a:rPr lang="uk-UA" dirty="0"/>
              <a:t>ї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визначати</a:t>
            </a:r>
            <a:r>
              <a:rPr lang="ru-RU" dirty="0"/>
              <a:t> й </a:t>
            </a:r>
            <a:r>
              <a:rPr lang="ru-RU" dirty="0" err="1"/>
              <a:t>обґрунтовувати</a:t>
            </a:r>
            <a:r>
              <a:rPr lang="ru-RU" dirty="0"/>
              <a:t> </a:t>
            </a:r>
            <a:r>
              <a:rPr lang="ru-RU" dirty="0" err="1"/>
              <a:t>зміст</a:t>
            </a:r>
            <a:r>
              <a:rPr lang="ru-RU" dirty="0"/>
              <a:t>, </a:t>
            </a:r>
            <a:r>
              <a:rPr lang="ru-RU" dirty="0" err="1"/>
              <a:t>форми</a:t>
            </a:r>
            <a:r>
              <a:rPr lang="ru-RU" dirty="0"/>
              <a:t> і </a:t>
            </a:r>
            <a:r>
              <a:rPr lang="ru-RU" dirty="0" err="1"/>
              <a:t>методи</a:t>
            </a:r>
            <a:r>
              <a:rPr lang="ru-RU" dirty="0"/>
              <a:t> </a:t>
            </a:r>
            <a:r>
              <a:rPr lang="ru-RU" dirty="0" err="1"/>
              <a:t>допомоги</a:t>
            </a:r>
            <a:r>
              <a:rPr lang="ru-RU" dirty="0"/>
              <a:t> </a:t>
            </a:r>
            <a:r>
              <a:rPr lang="ru-RU" dirty="0" err="1"/>
              <a:t>сім'ям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з </a:t>
            </a:r>
            <a:r>
              <a:rPr lang="ru-RU" dirty="0" err="1"/>
              <a:t>порушенням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оптимістично</a:t>
            </a:r>
            <a:r>
              <a:rPr lang="ru-RU" dirty="0"/>
              <a:t> </a:t>
            </a:r>
            <a:r>
              <a:rPr lang="ru-RU" dirty="0" err="1"/>
              <a:t>прогнозувати</a:t>
            </a:r>
            <a:r>
              <a:rPr lang="ru-RU" dirty="0"/>
              <a:t>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абілітаційної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удосконалювати</a:t>
            </a:r>
            <a:r>
              <a:rPr lang="ru-RU" dirty="0"/>
              <a:t> </a:t>
            </a:r>
            <a:r>
              <a:rPr lang="ru-RU" dirty="0" err="1"/>
              <a:t>зміст</a:t>
            </a:r>
            <a:r>
              <a:rPr lang="ru-RU" dirty="0"/>
              <a:t> та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абілітаційного</a:t>
            </a:r>
            <a:r>
              <a:rPr lang="ru-RU" dirty="0"/>
              <a:t> </a:t>
            </a:r>
            <a:r>
              <a:rPr lang="ru-RU" dirty="0" err="1"/>
              <a:t>процесу</a:t>
            </a:r>
            <a:r>
              <a:rPr lang="ru-RU" dirty="0"/>
              <a:t>, </a:t>
            </a:r>
            <a:r>
              <a:rPr lang="ru-RU" dirty="0" err="1"/>
              <a:t>спрямованого</a:t>
            </a:r>
            <a:r>
              <a:rPr lang="ru-RU" dirty="0"/>
              <a:t> на </a:t>
            </a:r>
            <a:r>
              <a:rPr lang="ru-RU" dirty="0" err="1"/>
              <a:t>оптимізацію</a:t>
            </a:r>
            <a:r>
              <a:rPr lang="ru-RU" dirty="0"/>
              <a:t> </a:t>
            </a:r>
            <a:r>
              <a:rPr lang="ru-RU" dirty="0" err="1"/>
              <a:t>особистісного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виконувати</a:t>
            </a:r>
            <a:r>
              <a:rPr lang="ru-RU" dirty="0"/>
              <a:t> </a:t>
            </a:r>
            <a:r>
              <a:rPr lang="ru-RU" dirty="0" err="1"/>
              <a:t>професійні</a:t>
            </a:r>
            <a:r>
              <a:rPr lang="ru-RU" dirty="0"/>
              <a:t> </a:t>
            </a:r>
            <a:r>
              <a:rPr lang="ru-RU" dirty="0" err="1"/>
              <a:t>обов’язки</a:t>
            </a:r>
            <a:r>
              <a:rPr lang="ru-RU" dirty="0"/>
              <a:t> з </a:t>
            </a:r>
            <a:r>
              <a:rPr lang="ru-RU" dirty="0" err="1"/>
              <a:t>дотриманням</a:t>
            </a:r>
            <a:r>
              <a:rPr lang="ru-RU" dirty="0"/>
              <a:t> </a:t>
            </a:r>
            <a:r>
              <a:rPr lang="ru-RU" dirty="0" err="1"/>
              <a:t>етичних</a:t>
            </a:r>
            <a:r>
              <a:rPr lang="ru-RU" dirty="0"/>
              <a:t> і </a:t>
            </a:r>
            <a:r>
              <a:rPr lang="ru-RU" dirty="0" err="1"/>
              <a:t>моральних</a:t>
            </a:r>
            <a:r>
              <a:rPr lang="ru-RU" dirty="0"/>
              <a:t> норм;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/>
              <a:t>постійно</a:t>
            </a:r>
            <a:r>
              <a:rPr lang="ru-RU" dirty="0"/>
              <a:t> </a:t>
            </a:r>
            <a:r>
              <a:rPr lang="ru-RU" dirty="0" err="1"/>
              <a:t>підвищувати</a:t>
            </a:r>
            <a:r>
              <a:rPr lang="ru-RU" dirty="0"/>
              <a:t> </a:t>
            </a:r>
            <a:r>
              <a:rPr lang="ru-RU" dirty="0" err="1"/>
              <a:t>професійний</a:t>
            </a:r>
            <a:r>
              <a:rPr lang="ru-RU" dirty="0"/>
              <a:t> та </a:t>
            </a:r>
            <a:r>
              <a:rPr lang="ru-RU" dirty="0" err="1"/>
              <a:t>загальнокультурний</a:t>
            </a:r>
            <a:r>
              <a:rPr lang="ru-RU" dirty="0"/>
              <a:t> </a:t>
            </a:r>
            <a:r>
              <a:rPr lang="ru-RU" dirty="0" err="1"/>
              <a:t>рівень</a:t>
            </a:r>
            <a:r>
              <a:rPr lang="ru-RU" dirty="0"/>
              <a:t>, </a:t>
            </a:r>
            <a:r>
              <a:rPr lang="ru-RU" dirty="0" err="1"/>
              <a:t>вдосконалювати</a:t>
            </a:r>
            <a:r>
              <a:rPr lang="ru-RU" dirty="0"/>
              <a:t> </a:t>
            </a:r>
            <a:r>
              <a:rPr lang="ru-RU" dirty="0" err="1"/>
              <a:t>професійну</a:t>
            </a:r>
            <a:r>
              <a:rPr lang="ru-RU" dirty="0"/>
              <a:t> </a:t>
            </a:r>
            <a:r>
              <a:rPr lang="ru-RU" dirty="0" err="1"/>
              <a:t>майстерність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критичного </a:t>
            </a:r>
            <a:r>
              <a:rPr lang="ru-RU" dirty="0" err="1"/>
              <a:t>аналізу</a:t>
            </a:r>
            <a:r>
              <a:rPr lang="ru-RU" dirty="0"/>
              <a:t> </a:t>
            </a:r>
            <a:r>
              <a:rPr lang="ru-RU" dirty="0" err="1"/>
              <a:t>результатів</a:t>
            </a:r>
            <a:r>
              <a:rPr lang="ru-RU" dirty="0"/>
              <a:t> </a:t>
            </a:r>
            <a:r>
              <a:rPr lang="ru-RU" dirty="0" err="1"/>
              <a:t>своєї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.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- класифікувати та аналізувати типову клінічну картину вад та генетичних захворювань;</a:t>
            </a:r>
          </a:p>
          <a:p>
            <a:pPr marL="0" indent="0">
              <a:buNone/>
            </a:pPr>
            <a:r>
              <a:rPr lang="uk-UA" dirty="0"/>
              <a:t>- володіти вміннями і навичками щодо надання першої долікарської допомоги при невідкладних станах;</a:t>
            </a:r>
          </a:p>
          <a:p>
            <a:pPr marL="0" indent="0">
              <a:buNone/>
            </a:pPr>
            <a:r>
              <a:rPr lang="uk-UA" dirty="0"/>
              <a:t>- постійно підвищувати професійний та загальнокультурний рівень, вдосконалювати професійну майстерність на основі критичного аналізу результатів своєї діяльності;</a:t>
            </a:r>
          </a:p>
          <a:p>
            <a:pPr marL="0" indent="0">
              <a:buNone/>
            </a:pPr>
            <a:r>
              <a:rPr lang="uk-UA" dirty="0"/>
              <a:t>- готувати доповіді з презентаціями на задані теми та вміти їх представляти</a:t>
            </a:r>
          </a:p>
        </p:txBody>
      </p:sp>
    </p:spTree>
    <p:extLst>
      <p:ext uri="{BB962C8B-B14F-4D97-AF65-F5344CB8AC3E}">
        <p14:creationId xmlns:p14="http://schemas.microsoft.com/office/powerpoint/2010/main" val="1201285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uk-UA" sz="3600" b="1" dirty="0">
                <a:effectLst/>
                <a:latin typeface="Calibri" panose="020F0502020204030204" pitchFamily="34" charset="0"/>
                <a:ea typeface="Times New Roman"/>
              </a:rPr>
              <a:t>Форма і методи навчання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17443"/>
          </a:xfrm>
        </p:spPr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uk-UA" b="1" dirty="0">
                <a:effectLst/>
                <a:latin typeface="Calibri" panose="020F0502020204030204" pitchFamily="34" charset="0"/>
                <a:ea typeface="Times New Roman"/>
              </a:rPr>
              <a:t>Словесні: </a:t>
            </a:r>
          </a:p>
          <a:p>
            <a:r>
              <a:rPr lang="uk-UA" dirty="0"/>
              <a:t>Методи навчально-пізнавальної діяльності: </a:t>
            </a:r>
            <a:r>
              <a:rPr lang="uk-UA" dirty="0" err="1"/>
              <a:t>пояснювально</a:t>
            </a:r>
            <a:r>
              <a:rPr lang="uk-UA" dirty="0"/>
              <a:t>-ілюстративний метод, репродуктивний метод, метод проблемного викладу, частково-пошуковий або дослідницький метод.</a:t>
            </a:r>
          </a:p>
          <a:p>
            <a:r>
              <a:rPr lang="uk-UA" dirty="0"/>
              <a:t>Методи стимулювання й мотивації навчально-пізнавальної діяльності: індуктивні і дедуктивні методи навчання, методи стимулювання і мотивації навчання</a:t>
            </a:r>
          </a:p>
          <a:p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905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1112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53DA46-A4C8-4FB7-BAEF-91AE17DD7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Форма і методи навчання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BF5C5A2-8FBC-41C3-9043-A9B3749B58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b="1" dirty="0"/>
              <a:t>Наочні:</a:t>
            </a:r>
            <a:r>
              <a:rPr lang="uk-UA" dirty="0"/>
              <a:t> 1) демонстрація  кейсів,; 2) демонстрація практичних навичок; </a:t>
            </a:r>
          </a:p>
          <a:p>
            <a:r>
              <a:rPr lang="uk-UA" b="1" dirty="0"/>
              <a:t>Практичні методи:</a:t>
            </a:r>
            <a:r>
              <a:rPr lang="uk-UA" dirty="0"/>
              <a:t> враховуючи специфіку дисципліни здобувачі освіти, при безпосередньому контакті із пацієнтом, проводять опитування. На практичних заняттях студенти формулюють висновки до опрацьованої теми та розв’язують ситуаційні тестові завдання.</a:t>
            </a:r>
          </a:p>
          <a:p>
            <a:endParaRPr lang="uk-UA" dirty="0"/>
          </a:p>
        </p:txBody>
      </p:sp>
      <p:pic>
        <p:nvPicPr>
          <p:cNvPr id="4" name="Picture 2" descr="D:\Мои рисунки\народні смволи України\символи2.jpeg">
            <a:extLst>
              <a:ext uri="{FF2B5EF4-FFF2-40B4-BE49-F238E27FC236}">
                <a16:creationId xmlns:a16="http://schemas.microsoft.com/office/drawing/2014/main" id="{A0399BB3-E6D8-494A-8615-B869E4F55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7308304" y="5257800"/>
            <a:ext cx="1512888" cy="14398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11799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altLang="ru-RU" sz="2100" b="1" dirty="0" err="1">
                <a:latin typeface="Arial" charset="0"/>
                <a:cs typeface="Arial" charset="0"/>
              </a:rPr>
              <a:t>Втрутимось</a:t>
            </a:r>
            <a:r>
              <a:rPr lang="ru-RU" altLang="ru-RU" sz="2100" b="1" dirty="0">
                <a:latin typeface="Arial" charset="0"/>
                <a:cs typeface="Arial" charset="0"/>
              </a:rPr>
              <a:t> у проблему </a:t>
            </a:r>
            <a:r>
              <a:rPr lang="ru-RU" altLang="ru-RU" sz="2100" b="1" dirty="0" err="1">
                <a:latin typeface="Arial" charset="0"/>
                <a:cs typeface="Arial" charset="0"/>
              </a:rPr>
              <a:t>раніше</a:t>
            </a:r>
            <a:r>
              <a:rPr lang="ru-RU" altLang="ru-RU" sz="2100" b="1" dirty="0">
                <a:latin typeface="Arial" charset="0"/>
                <a:cs typeface="Arial" charset="0"/>
              </a:rPr>
              <a:t>, </a:t>
            </a:r>
            <a:r>
              <a:rPr lang="ru-RU" altLang="ru-RU" sz="2100" b="1" dirty="0" err="1">
                <a:latin typeface="Arial" charset="0"/>
                <a:cs typeface="Arial" charset="0"/>
              </a:rPr>
              <a:t>ніж</a:t>
            </a:r>
            <a:r>
              <a:rPr lang="ru-RU" altLang="ru-RU" sz="2100" b="1" dirty="0">
                <a:latin typeface="Arial" charset="0"/>
                <a:cs typeface="Arial" charset="0"/>
              </a:rPr>
              <a:t> вона </a:t>
            </a:r>
            <a:r>
              <a:rPr lang="ru-RU" altLang="ru-RU" sz="2100" b="1" dirty="0" err="1">
                <a:latin typeface="Arial" charset="0"/>
                <a:cs typeface="Arial" charset="0"/>
              </a:rPr>
              <a:t>завадить</a:t>
            </a:r>
            <a:r>
              <a:rPr lang="ru-RU" altLang="ru-RU" sz="2100" b="1" dirty="0">
                <a:latin typeface="Arial" charset="0"/>
                <a:cs typeface="Arial" charset="0"/>
              </a:rPr>
              <a:t> </a:t>
            </a:r>
            <a:r>
              <a:rPr lang="ru-RU" altLang="ru-RU" sz="2100" b="1" dirty="0" err="1">
                <a:latin typeface="Arial" charset="0"/>
                <a:cs typeface="Arial" charset="0"/>
              </a:rPr>
              <a:t>щастю</a:t>
            </a:r>
            <a:r>
              <a:rPr lang="ru-RU" altLang="ru-RU" sz="2100" b="1" dirty="0">
                <a:latin typeface="Arial" charset="0"/>
                <a:cs typeface="Arial" charset="0"/>
              </a:rPr>
              <a:t> </a:t>
            </a:r>
            <a:r>
              <a:rPr lang="ru-RU" altLang="ru-RU" sz="2100" b="1" dirty="0" err="1">
                <a:latin typeface="Arial" charset="0"/>
                <a:cs typeface="Arial" charset="0"/>
              </a:rPr>
              <a:t>дитини</a:t>
            </a:r>
            <a:r>
              <a:rPr lang="ru-RU" altLang="ru-RU" sz="2100" b="1" dirty="0">
                <a:latin typeface="Arial" charset="0"/>
                <a:cs typeface="Arial" charset="0"/>
              </a:rPr>
              <a:t>!</a:t>
            </a:r>
          </a:p>
        </p:txBody>
      </p:sp>
      <p:pic>
        <p:nvPicPr>
          <p:cNvPr id="27651" name="Picture 4" descr="P725489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17713" y="2057401"/>
            <a:ext cx="5110162" cy="3394472"/>
          </a:xfrm>
        </p:spPr>
      </p:pic>
      <p:sp>
        <p:nvSpPr>
          <p:cNvPr id="27652" name="Rectangle 5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altLang="ru-RU" sz="1500"/>
          </a:p>
          <a:p>
            <a:pPr eaLnBrk="1" hangingPunct="1"/>
            <a:endParaRPr lang="ru-RU" altLang="ru-RU" sz="15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767</Words>
  <Application>Microsoft Office PowerPoint</Application>
  <PresentationFormat>Екран (4:3)</PresentationFormat>
  <Paragraphs>59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Times New Roman</vt:lpstr>
      <vt:lpstr>Wingdings</vt:lpstr>
      <vt:lpstr>Тема Office</vt:lpstr>
      <vt:lpstr>Вінницький національний медичний університет ім.  М. І. Пирогова кафедра пропедевтики дитячих захворювань та догляду за хворими дітьми  зав. кафедри: д.мед.н., проф. Кулешов О.В.</vt:lpstr>
      <vt:lpstr>Опис навчальної дисципліни</vt:lpstr>
      <vt:lpstr>Мета навчальної дисципліни</vt:lpstr>
      <vt:lpstr>Завдання навчальної дисципліни</vt:lpstr>
      <vt:lpstr>Результати навчання</vt:lpstr>
      <vt:lpstr>Результати навчання</vt:lpstr>
      <vt:lpstr>Форма і методи навчання</vt:lpstr>
      <vt:lpstr>Форма і методи навчання</vt:lpstr>
      <vt:lpstr>Втрутимось у проблему раніше, ніж вона завадить щастю дитини!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М.І.Пирогова</dc:title>
  <dc:creator>Оля</dc:creator>
  <cp:lastModifiedBy>Кулешов Олександр Вячеславович</cp:lastModifiedBy>
  <cp:revision>27</cp:revision>
  <dcterms:created xsi:type="dcterms:W3CDTF">2020-12-17T05:25:57Z</dcterms:created>
  <dcterms:modified xsi:type="dcterms:W3CDTF">2025-01-09T08:25:00Z</dcterms:modified>
</cp:coreProperties>
</file>