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42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>
                <a:solidFill>
                  <a:srgbClr val="C00000"/>
                </a:solidFill>
                <a:latin typeface="Calibri"/>
              </a:rPr>
              <a:t>ВК 5.8 Цифрові технології протезування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sz="3000" b="1">
                <a:solidFill>
                  <a:srgbClr val="002060"/>
                </a:solidFill>
                <a:latin typeface="Calibri"/>
              </a:rPr>
              <a:t>Паспорт ОСВІТНЬОГО Компонента
ВК 5.8 «Цифрові технології протезування»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sz="1800" b="1">
                <a:latin typeface="Calibri"/>
              </a:rPr>
              <a:t>Спеціальність: </a:t>
            </a:r>
            <a:r>
              <a:rPr sz="1800" b="0">
                <a:latin typeface="Calibri"/>
              </a:rPr>
              <a:t>221 Стоматологія</a:t>
            </a:r>
          </a:p>
          <a:p>
            <a:r>
              <a:rPr sz="1800" b="1">
                <a:latin typeface="Calibri"/>
              </a:rPr>
              <a:t>Курс: </a:t>
            </a:r>
            <a:r>
              <a:rPr sz="1800" b="0">
                <a:latin typeface="Calibri"/>
              </a:rPr>
              <a:t>V</a:t>
            </a:r>
          </a:p>
          <a:p>
            <a:r>
              <a:rPr sz="1800" b="1">
                <a:latin typeface="Calibri"/>
              </a:rPr>
              <a:t>Кредити: </a:t>
            </a:r>
            <a:r>
              <a:rPr sz="1800" b="0">
                <a:latin typeface="Calibri"/>
              </a:rPr>
              <a:t>3,0</a:t>
            </a:r>
          </a:p>
          <a:p>
            <a:r>
              <a:rPr sz="1800" b="1">
                <a:latin typeface="Calibri"/>
              </a:rPr>
              <a:t>Форма контролю: </a:t>
            </a:r>
            <a:r>
              <a:rPr sz="1800" b="0">
                <a:latin typeface="Calibri"/>
              </a:rPr>
              <a:t>залік</a:t>
            </a:r>
          </a:p>
          <a:p>
            <a:r>
              <a:rPr sz="1800" b="1">
                <a:latin typeface="Calibri"/>
              </a:rPr>
              <a:t>Мова: </a:t>
            </a:r>
            <a:r>
              <a:rPr sz="1800" b="0">
                <a:latin typeface="Calibri"/>
              </a:rPr>
              <a:t>українська, англійська</a:t>
            </a:r>
          </a:p>
          <a:p>
            <a:r>
              <a:rPr sz="1800" b="1">
                <a:latin typeface="Calibri"/>
              </a:rPr>
              <a:t>Пререквізити: </a:t>
            </a:r>
            <a:r>
              <a:rPr sz="1800" b="0">
                <a:latin typeface="Calibri"/>
              </a:rPr>
              <a:t>Анатомія людини, медична хімія, біоорганічна хімія, медична фізика, гістологія, мікробіологія, фармакологія, пропедевтика ортопедичної стоматології, ортопедична стоматологія, терапевтична стоматологія, інформатика, хірургічна стоматологія.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1">
                <a:solidFill>
                  <a:srgbClr val="002060"/>
                </a:solidFill>
                <a:latin typeface="Calibri"/>
              </a:rPr>
              <a:t>КЛЮЧОВА ПЕРЕВАГА:</a:t>
            </a:r>
          </a:p>
          <a:p>
            <a:r>
              <a:rPr sz="1800" b="0">
                <a:latin typeface="Calibri"/>
              </a:rPr>
              <a:t>Повний цифровий протокол — від інтраорального сканування та віртуального прикусу до моделювання, фрезерування та контролю конструкції.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600" b="1">
                <a:latin typeface="Calibri"/>
              </a:rPr>
              <a:t>Формує - </a:t>
            </a:r>
            <a:r>
              <a:rPr sz="1600" b="0">
                <a:latin typeface="Calibri"/>
              </a:rPr>
              <a:t>цифрове мислення та розуміння сучасного CAD/CAM-протоколу.</a:t>
            </a:r>
            <a:endParaRPr lang="uk-UA" dirty="0"/>
          </a:p>
          <a:p>
            <a:r>
              <a:rPr sz="1600" b="1">
                <a:latin typeface="Calibri"/>
              </a:rPr>
              <a:t>Розвиває - </a:t>
            </a:r>
            <a:r>
              <a:rPr sz="1600" b="0">
                <a:latin typeface="Calibri"/>
              </a:rPr>
              <a:t>навички роботи з цифровими даними, скануванням і моделюванням.</a:t>
            </a:r>
          </a:p>
          <a:p>
            <a:r>
              <a:rPr sz="1600" b="1">
                <a:latin typeface="Calibri"/>
              </a:rPr>
              <a:t>Допомагає - </a:t>
            </a:r>
            <a:r>
              <a:rPr sz="1600" b="0">
                <a:latin typeface="Calibri"/>
              </a:rPr>
              <a:t>індивідуально обирати метод ортопедичного лікування та конструкційний матеріал.</a:t>
            </a:r>
          </a:p>
          <a:p>
            <a:r>
              <a:rPr sz="1600" b="1">
                <a:latin typeface="Calibri"/>
              </a:rPr>
              <a:t>Навчає - </a:t>
            </a:r>
            <a:r>
              <a:rPr sz="1600" b="0">
                <a:latin typeface="Calibri"/>
              </a:rPr>
              <a:t>попереджати й усувати помилки та ускладнення цифрового ортопедичного лікування.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sz="3600" b="1">
                <a:solidFill>
                  <a:srgbClr val="002060"/>
                </a:solidFill>
                <a:latin typeface="Calibri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0">
                <a:latin typeface="Calibri"/>
              </a:rPr>
              <a:t>Системи CAD/CAM у клінічній та лабораторній практиці</a:t>
            </a:r>
          </a:p>
          <a:p>
            <a:r>
              <a:rPr sz="1800" b="0">
                <a:latin typeface="Calibri"/>
              </a:rPr>
              <a:t>Цифрові протоколи створення незнімних та знімних конструкцій</a:t>
            </a:r>
          </a:p>
          <a:p>
            <a:r>
              <a:rPr sz="1800" b="0">
                <a:latin typeface="Calibri"/>
              </a:rPr>
              <a:t>Інтраоральне сканування та реєстрація віртуального прикусу</a:t>
            </a:r>
          </a:p>
          <a:p>
            <a:r>
              <a:rPr sz="1800" b="0">
                <a:latin typeface="Calibri"/>
              </a:rPr>
              <a:t>Формати STL, OBJ, PLY та цифровий обмін даними</a:t>
            </a:r>
          </a:p>
          <a:p>
            <a:r>
              <a:rPr sz="1800" b="0">
                <a:latin typeface="Calibri"/>
              </a:rPr>
              <a:t>Digital Wax-up та цифрове моделювання форми зубів</a:t>
            </a:r>
          </a:p>
          <a:p>
            <a:r>
              <a:rPr sz="1800" b="0">
                <a:latin typeface="Calibri"/>
              </a:rPr>
              <a:t>Фрезерування, синтеризація та корекція оклюзійних контактів</a:t>
            </a:r>
          </a:p>
          <a:p>
            <a:r>
              <a:rPr sz="1800" b="0">
                <a:latin typeface="Calibri"/>
              </a:rPr>
              <a:t>Скан-боді та передача положення імплантату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Що ви зможете
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sz="1800" b="1">
                <a:latin typeface="Calibri"/>
              </a:rPr>
              <a:t>Проводити — </a:t>
            </a:r>
            <a:r>
              <a:rPr sz="1800" b="0">
                <a:latin typeface="Calibri"/>
              </a:rPr>
              <a:t>клінічне обстеження з акцентом на біомеханіку СНЩС.</a:t>
            </a:r>
          </a:p>
          <a:p>
            <a:r>
              <a:rPr sz="1800" b="1">
                <a:latin typeface="Calibri"/>
              </a:rPr>
              <a:t>Володіти — </a:t>
            </a:r>
            <a:r>
              <a:rPr sz="1800" b="0">
                <a:latin typeface="Calibri"/>
              </a:rPr>
              <a:t>технікою інтраорального сканування та реєстрації віртуального прикусу.</a:t>
            </a:r>
          </a:p>
          <a:p>
            <a:r>
              <a:rPr sz="1800" b="1">
                <a:latin typeface="Calibri"/>
              </a:rPr>
              <a:t>Працювати — </a:t>
            </a:r>
            <a:r>
              <a:rPr sz="1800" b="0">
                <a:latin typeface="Calibri"/>
              </a:rPr>
              <a:t>з файлами STL, OBJ, PLY та цифровим моделюванням форми зубів.</a:t>
            </a:r>
          </a:p>
          <a:p>
            <a:r>
              <a:rPr sz="1800" b="1">
                <a:latin typeface="Calibri"/>
              </a:rPr>
              <a:t>Виконувати — </a:t>
            </a:r>
            <a:r>
              <a:rPr sz="1800" b="0">
                <a:latin typeface="Calibri"/>
              </a:rPr>
              <a:t>цифрове моделювання, фрезерування та контроль етапу синтеризації.</a:t>
            </a:r>
          </a:p>
          <a:p>
            <a:r>
              <a:rPr sz="1800" b="1">
                <a:latin typeface="Calibri"/>
              </a:rPr>
              <a:t>Застосовувати — </a:t>
            </a:r>
            <a:r>
              <a:rPr sz="1800" b="0">
                <a:latin typeface="Calibri"/>
              </a:rPr>
              <a:t>скан-боді для передачі положення імплантату.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000" b="0">
                <a:latin typeface="Calibri"/>
              </a:rPr>
              <a:t>Лекції</a:t>
            </a:r>
          </a:p>
          <a:p>
            <a:r>
              <a:rPr sz="2000" b="0">
                <a:latin typeface="Calibri"/>
              </a:rPr>
              <a:t>Практичні</a:t>
            </a:r>
          </a:p>
          <a:p>
            <a:r>
              <a:rPr sz="2000" b="0">
                <a:latin typeface="Calibri"/>
              </a:rPr>
              <a:t>Самостійна робота</a:t>
            </a:r>
          </a:p>
          <a:p>
            <a:r>
              <a:rPr sz="2000" b="0">
                <a:latin typeface="Calibri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800" b="0">
                <a:latin typeface="Calibri"/>
              </a:rPr>
              <a:t>Залік: 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5EA86A57-AE61-4C9D-96ED-8D80E02F2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90D46C-6589-4155-A478-09EA16E48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3161438"/>
            <a:ext cx="4114423" cy="66388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Лектор та укладач </a:t>
            </a:r>
            <a:r>
              <a:rPr lang="uk-UA" sz="1200" dirty="0" err="1">
                <a:latin typeface="Calibri"/>
              </a:rPr>
              <a:t>силабусу</a:t>
            </a:r>
            <a:r>
              <a:rPr lang="uk-UA" sz="1200" dirty="0">
                <a:latin typeface="Calibri"/>
              </a:rPr>
              <a:t>:</a:t>
            </a:r>
            <a:endParaRPr lang="en-US" sz="1200" dirty="0">
              <a:latin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Альона</a:t>
            </a:r>
            <a:r>
              <a:rPr lang="ru-RU" sz="1200" dirty="0">
                <a:latin typeface="Calibri"/>
              </a:rPr>
              <a:t> ГЛУШАК, кандидат </a:t>
            </a:r>
            <a:r>
              <a:rPr lang="uk-UA" sz="1200" dirty="0">
                <a:latin typeface="Calibri"/>
              </a:rPr>
              <a:t>медичних</a:t>
            </a:r>
            <a:r>
              <a:rPr lang="ru-RU" sz="1200" dirty="0">
                <a:latin typeface="Calibri"/>
              </a:rPr>
              <a:t> наук, доцент ЗВО</a:t>
            </a:r>
            <a:endParaRPr lang="en-US" sz="1200" dirty="0">
              <a:latin typeface="Calibri"/>
            </a:endParaRPr>
          </a:p>
          <a:p>
            <a:pPr marL="0" indent="0">
              <a:buNone/>
            </a:pPr>
            <a:endParaRPr sz="1200" b="0" dirty="0">
              <a:latin typeface="Calibri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F5507C5-4CB5-4F0A-940A-0865BB3D5662}"/>
              </a:ext>
            </a:extLst>
          </p:cNvPr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3200" b="1">
                <a:solidFill>
                  <a:srgbClr val="002060"/>
                </a:solidFill>
                <a:latin typeface="Calibri"/>
              </a:rPr>
              <a:t>РОЗРОБНИКИ КУРСУ</a:t>
            </a:r>
          </a:p>
        </p:txBody>
      </p:sp>
      <p:sp>
        <p:nvSpPr>
          <p:cNvPr id="15" name="Прямоугольник 4">
            <a:extLst>
              <a:ext uri="{FF2B5EF4-FFF2-40B4-BE49-F238E27FC236}">
                <a16:creationId xmlns:a16="http://schemas.microsoft.com/office/drawing/2014/main" id="{3CC826C0-7854-4AD0-BB71-A03268E5FE32}"/>
              </a:ext>
            </a:extLst>
          </p:cNvPr>
          <p:cNvSpPr/>
          <p:nvPr/>
        </p:nvSpPr>
        <p:spPr>
          <a:xfrm>
            <a:off x="6843165" y="2408390"/>
            <a:ext cx="50653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libri"/>
              </a:rPr>
              <a:t>Контактна інформація: </a:t>
            </a:r>
            <a:r>
              <a:rPr lang="uk-UA" sz="1800" b="0" dirty="0">
                <a:solidFill>
                  <a:srgbClr val="000000"/>
                </a:solidFill>
                <a:latin typeface="Calibri"/>
              </a:rPr>
              <a:t>Вінниця,
вул. Героїв поліції, 34 (вхід з території університету).
Кафедра ортопедичної стоматології</a:t>
            </a:r>
            <a:r>
              <a:rPr sz="1800" b="0" dirty="0">
                <a:solidFill>
                  <a:srgbClr val="000000"/>
                </a:solidFill>
                <a:latin typeface="Calibri"/>
              </a:rPr>
              <a:t>
</a:t>
            </a:r>
            <a:r>
              <a:rPr sz="1800" b="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uk-UA" sz="1800" b="0" dirty="0">
              <a:solidFill>
                <a:srgbClr val="000000"/>
              </a:solidFill>
              <a:latin typeface="Calibri"/>
            </a:endParaRPr>
          </a:p>
          <a:p>
            <a:endParaRPr lang="uk-UA" dirty="0">
              <a:solidFill>
                <a:srgbClr val="000000"/>
              </a:solidFill>
              <a:latin typeface="Calibri"/>
            </a:endParaRPr>
          </a:p>
          <a:p>
            <a:r>
              <a:rPr lang="ru-RU" dirty="0"/>
              <a:t>Сайт: </a:t>
            </a:r>
            <a:r>
              <a:rPr lang="ru-RU" dirty="0">
                <a:hlinkClick r:id="rId3"/>
              </a:rPr>
              <a:t>www.vnmu.edu.ua</a:t>
            </a:r>
            <a:r>
              <a:rPr lang="ru-RU" dirty="0"/>
              <a:t> </a:t>
            </a:r>
          </a:p>
          <a:p>
            <a:endParaRPr sz="1800" b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10ECEE8-56D7-40BF-AB5F-A45DB89A94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864297" y="1707447"/>
            <a:ext cx="1435258" cy="121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191</TotalTime>
  <Words>397</Words>
  <Application>Microsoft Office PowerPoint</Application>
  <PresentationFormat>Широкий екран</PresentationFormat>
  <Paragraphs>51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5.8 Цифрові технології протезування</vt:lpstr>
      <vt:lpstr>Паспорт ОСВІТНЬОГО Компонента
ВК 5.8 «Цифрові технології протезування»</vt:lpstr>
      <vt:lpstr>ЧОМУ ВАРТО ОБРАТИ цей курс</vt:lpstr>
      <vt:lpstr>Що ви будете вивчати</vt:lpstr>
      <vt:lpstr>Що ви зможете
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2026-04-08T10:22:59Z</dcterms:created>
  <dcterms:modified xsi:type="dcterms:W3CDTF">2026-09-17T10:39:00Z</dcterms:modified>
</cp:coreProperties>
</file>