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7" r:id="rId9"/>
    <p:sldId id="265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5" roundtripDataSignature="AMtx7mgrCjQVdlxkAhwAVmiX5j4tW6WW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8071676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15294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52227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5973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97610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0275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5491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7824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9859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452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15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614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106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91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22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84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679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771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44725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710238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06975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91081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99755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036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231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129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title"/>
          </p:nvPr>
        </p:nvSpPr>
        <p:spPr>
          <a:xfrm>
            <a:off x="1682497" y="246888"/>
            <a:ext cx="9822116" cy="1444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uk-UA" sz="1200" b="1" dirty="0" smtClean="0"/>
              <a:t>МІНІСТЕРСТВО ОХОРОНИ ЗДОРОВ’Я УКРАЇНИ</a:t>
            </a:r>
            <a:br>
              <a:rPr lang="uk-UA" sz="1200" b="1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ru-RU" sz="1800" dirty="0" smtClean="0"/>
              <a:t>ВІННИЦЬКИЙ </a:t>
            </a:r>
            <a:r>
              <a:rPr lang="ru-RU" sz="1800" dirty="0"/>
              <a:t>НАЦІОНАЛЬНИЙ МЕДИЧНИЙ УНІВЕРСИТЕТ </a:t>
            </a:r>
            <a:br>
              <a:rPr lang="ru-RU" sz="1800" dirty="0"/>
            </a:br>
            <a:r>
              <a:rPr lang="ru-RU" sz="1800" dirty="0"/>
              <a:t>ІМЕНІ М.І.ПИРОГОВА</a:t>
            </a:r>
            <a:endParaRPr sz="1800" dirty="0"/>
          </a:p>
        </p:txBody>
      </p:sp>
      <p:sp>
        <p:nvSpPr>
          <p:cNvPr id="85" name="Google Shape;85;p1"/>
          <p:cNvSpPr txBox="1">
            <a:spLocks noGrp="1"/>
          </p:cNvSpPr>
          <p:nvPr>
            <p:ph idx="1"/>
          </p:nvPr>
        </p:nvSpPr>
        <p:spPr>
          <a:xfrm>
            <a:off x="2386584" y="1609344"/>
            <a:ext cx="8967216" cy="470477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ru-RU" dirty="0" smtClean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ru-RU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dirty="0" smtClean="0"/>
              <a:t>Кафедра </a:t>
            </a:r>
            <a:r>
              <a:rPr lang="ru-RU" dirty="0" err="1"/>
              <a:t>фармації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endParaRPr lang="ru-RU" sz="3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r>
              <a:rPr lang="ru-RU" sz="3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ЗАСОБИ</a:t>
            </a:r>
            <a:r>
              <a:rPr lang="ru-RU" sz="3600" b="1" dirty="0" smtClean="0">
                <a:solidFill>
                  <a:schemeClr val="accent1"/>
                </a:solidFill>
              </a:rPr>
              <a:t> </a:t>
            </a:r>
            <a:endParaRPr sz="3600" b="1" dirty="0">
              <a:solidFill>
                <a:schemeClr val="accent1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r>
              <a:rPr lang="ru-RU" sz="3600" b="1" dirty="0">
                <a:solidFill>
                  <a:schemeClr val="accent1"/>
                </a:solidFill>
              </a:rPr>
              <a:t>ЛІКУВАЛЬНОЇ КОСМЕТИКИ</a:t>
            </a:r>
            <a:endParaRPr sz="3600" b="1" dirty="0">
              <a:solidFill>
                <a:schemeClr val="accent1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ru-RU" sz="2400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0" lvl="0" indent="0" algn="ctr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r>
              <a:rPr lang="ru-RU" sz="16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КУРС 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ЗА </a:t>
            </a:r>
            <a:r>
              <a:rPr lang="ru-RU" sz="16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ВИБОРОМ</a:t>
            </a:r>
            <a:endParaRPr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128" y="246888"/>
            <a:ext cx="886968" cy="14447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8275" y="1691640"/>
            <a:ext cx="2538004" cy="13846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737" y="4258726"/>
            <a:ext cx="4569749" cy="25992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title"/>
          </p:nvPr>
        </p:nvSpPr>
        <p:spPr>
          <a:xfrm>
            <a:off x="1728216" y="246253"/>
            <a:ext cx="10044684" cy="104305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880"/>
            </a:pPr>
            <a:r>
              <a:rPr lang="ru-RU" sz="2880" dirty="0"/>
              <a:t/>
            </a:r>
            <a:br>
              <a:rPr lang="ru-RU" sz="2880" dirty="0"/>
            </a:br>
            <a:r>
              <a:rPr lang="ru-RU" sz="2880" dirty="0" err="1">
                <a:solidFill>
                  <a:schemeClr val="tx1"/>
                </a:solidFill>
              </a:rPr>
              <a:t>Засоби</a:t>
            </a:r>
            <a:r>
              <a:rPr lang="ru-RU" sz="2880" dirty="0">
                <a:solidFill>
                  <a:schemeClr val="tx1"/>
                </a:solidFill>
              </a:rPr>
              <a:t> </a:t>
            </a:r>
            <a:r>
              <a:rPr lang="ru-RU" sz="2880" dirty="0" err="1">
                <a:solidFill>
                  <a:schemeClr val="tx1"/>
                </a:solidFill>
              </a:rPr>
              <a:t>лікувальної</a:t>
            </a:r>
            <a:r>
              <a:rPr lang="ru-RU" sz="2880" dirty="0">
                <a:solidFill>
                  <a:schemeClr val="tx1"/>
                </a:solidFill>
              </a:rPr>
              <a:t> косметики як </a:t>
            </a:r>
            <a:r>
              <a:rPr lang="ru-RU" sz="2880" dirty="0" err="1">
                <a:solidFill>
                  <a:schemeClr val="tx1"/>
                </a:solidFill>
              </a:rPr>
              <a:t>навчальна</a:t>
            </a:r>
            <a:r>
              <a:rPr lang="ru-RU" sz="2880" dirty="0">
                <a:solidFill>
                  <a:schemeClr val="tx1"/>
                </a:solidFill>
              </a:rPr>
              <a:t> </a:t>
            </a:r>
            <a:r>
              <a:rPr lang="ru-RU" sz="2880" dirty="0" err="1" smtClean="0">
                <a:solidFill>
                  <a:schemeClr val="tx1"/>
                </a:solidFill>
              </a:rPr>
              <a:t>дисципліна</a:t>
            </a:r>
            <a:r>
              <a:rPr lang="ru-RU" sz="2880" dirty="0" smtClean="0">
                <a:solidFill>
                  <a:schemeClr val="tx1"/>
                </a:solidFill>
              </a:rPr>
              <a:t> </a:t>
            </a:r>
            <a:r>
              <a:rPr lang="ru-RU" sz="3200" dirty="0" err="1">
                <a:solidFill>
                  <a:schemeClr val="tx1"/>
                </a:solidFill>
              </a:rPr>
              <a:t>базується</a:t>
            </a:r>
            <a:r>
              <a:rPr lang="ru-RU" sz="3200" dirty="0">
                <a:solidFill>
                  <a:schemeClr val="tx1"/>
                </a:solidFill>
              </a:rPr>
              <a:t> на </a:t>
            </a:r>
            <a:r>
              <a:rPr lang="ru-RU" sz="3200" dirty="0" err="1">
                <a:solidFill>
                  <a:schemeClr val="tx1"/>
                </a:solidFill>
              </a:rPr>
              <a:t>знаннях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ru-RU" sz="3200" dirty="0" smtClean="0">
                <a:solidFill>
                  <a:schemeClr val="tx1"/>
                </a:solidFill>
              </a:rPr>
              <a:t>: </a:t>
            </a: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2880" dirty="0">
                <a:solidFill>
                  <a:schemeClr val="tx1"/>
                </a:solidFill>
              </a:rPr>
              <a:t/>
            </a:r>
            <a:br>
              <a:rPr lang="ru-RU" sz="2880" dirty="0">
                <a:solidFill>
                  <a:schemeClr val="tx1"/>
                </a:solidFill>
              </a:rPr>
            </a:br>
            <a:endParaRPr sz="2880" dirty="0">
              <a:solidFill>
                <a:schemeClr val="tx1"/>
              </a:solidFill>
            </a:endParaRPr>
          </a:p>
        </p:txBody>
      </p:sp>
      <p:sp>
        <p:nvSpPr>
          <p:cNvPr id="97" name="Google Shape;97;p3"/>
          <p:cNvSpPr txBox="1">
            <a:spLocks noGrp="1"/>
          </p:cNvSpPr>
          <p:nvPr>
            <p:ph idx="1"/>
          </p:nvPr>
        </p:nvSpPr>
        <p:spPr>
          <a:xfrm>
            <a:off x="838200" y="1261872"/>
            <a:ext cx="10515600" cy="4915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фізіології</a:t>
            </a:r>
            <a:r>
              <a:rPr lang="ru-RU" sz="1600" dirty="0" smtClean="0"/>
              <a:t> </a:t>
            </a:r>
            <a:r>
              <a:rPr lang="ru-RU" sz="1600" dirty="0"/>
              <a:t>з основами </a:t>
            </a:r>
            <a:r>
              <a:rPr lang="ru-RU" sz="1600" dirty="0" err="1"/>
              <a:t>анатомії</a:t>
            </a:r>
            <a:r>
              <a:rPr lang="ru-RU" sz="1600" dirty="0"/>
              <a:t>,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фізичної</a:t>
            </a:r>
            <a:r>
              <a:rPr lang="ru-RU" sz="1600" dirty="0" smtClean="0"/>
              <a:t> </a:t>
            </a:r>
            <a:r>
              <a:rPr lang="ru-RU" sz="1600" dirty="0"/>
              <a:t>та </a:t>
            </a:r>
            <a:r>
              <a:rPr lang="ru-RU" sz="1600" dirty="0" err="1"/>
              <a:t>колоїдної</a:t>
            </a:r>
            <a:r>
              <a:rPr lang="ru-RU" sz="1600" dirty="0"/>
              <a:t> </a:t>
            </a:r>
            <a:r>
              <a:rPr lang="ru-RU" sz="1600" dirty="0" err="1"/>
              <a:t>хімії</a:t>
            </a:r>
            <a:r>
              <a:rPr lang="ru-RU" sz="1600" dirty="0"/>
              <a:t>,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фармакогнозії</a:t>
            </a:r>
            <a:r>
              <a:rPr lang="ru-RU" sz="1600" dirty="0" smtClean="0"/>
              <a:t> </a:t>
            </a:r>
            <a:r>
              <a:rPr lang="ru-RU" sz="1600" dirty="0"/>
              <a:t>з основами </a:t>
            </a:r>
            <a:r>
              <a:rPr lang="ru-RU" sz="1600" dirty="0" err="1"/>
              <a:t>біохімії</a:t>
            </a:r>
            <a:r>
              <a:rPr lang="ru-RU" sz="1600" dirty="0"/>
              <a:t> </a:t>
            </a:r>
            <a:r>
              <a:rPr lang="ru-RU" sz="1600" dirty="0" err="1"/>
              <a:t>лікарських</a:t>
            </a:r>
            <a:r>
              <a:rPr lang="ru-RU" sz="1600" dirty="0"/>
              <a:t> </a:t>
            </a:r>
            <a:r>
              <a:rPr lang="ru-RU" sz="1600" dirty="0" err="1"/>
              <a:t>рослин</a:t>
            </a:r>
            <a:r>
              <a:rPr lang="ru-RU" sz="1600" dirty="0" smtClean="0"/>
              <a:t>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smtClean="0"/>
              <a:t> </a:t>
            </a:r>
            <a:r>
              <a:rPr lang="ru-RU" sz="1600" dirty="0" err="1"/>
              <a:t>біологічної</a:t>
            </a:r>
            <a:r>
              <a:rPr lang="ru-RU" sz="1600" dirty="0"/>
              <a:t> </a:t>
            </a:r>
            <a:r>
              <a:rPr lang="ru-RU" sz="1600" dirty="0" err="1"/>
              <a:t>хімії</a:t>
            </a:r>
            <a:r>
              <a:rPr lang="ru-RU" sz="1600" dirty="0"/>
              <a:t>;  </a:t>
            </a:r>
            <a:endParaRPr sz="1600" dirty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технології</a:t>
            </a:r>
            <a:r>
              <a:rPr lang="ru-RU" sz="1600" dirty="0" smtClean="0"/>
              <a:t> </a:t>
            </a:r>
            <a:r>
              <a:rPr lang="ru-RU" sz="1600" dirty="0" err="1"/>
              <a:t>ліків</a:t>
            </a:r>
            <a:r>
              <a:rPr lang="ru-RU" sz="1600" dirty="0"/>
              <a:t>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фармакологія</a:t>
            </a:r>
            <a:endParaRPr lang="ru-RU" sz="1600" dirty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smtClean="0"/>
              <a:t> </a:t>
            </a:r>
            <a:r>
              <a:rPr lang="ru-RU" sz="1600" dirty="0" err="1"/>
              <a:t>основи</a:t>
            </a:r>
            <a:r>
              <a:rPr lang="ru-RU" sz="1600" dirty="0"/>
              <a:t> </a:t>
            </a:r>
            <a:r>
              <a:rPr lang="ru-RU" sz="1600" dirty="0" err="1"/>
              <a:t>клінічної</a:t>
            </a:r>
            <a:r>
              <a:rPr lang="ru-RU" sz="1600" dirty="0"/>
              <a:t> </a:t>
            </a:r>
            <a:r>
              <a:rPr lang="ru-RU" sz="1600" dirty="0" err="1"/>
              <a:t>медицини</a:t>
            </a:r>
            <a:r>
              <a:rPr lang="ru-RU" sz="1600" dirty="0"/>
              <a:t>;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фармацевтичної</a:t>
            </a:r>
            <a:r>
              <a:rPr lang="ru-RU" sz="1600" dirty="0" smtClean="0"/>
              <a:t> </a:t>
            </a:r>
            <a:r>
              <a:rPr lang="ru-RU" sz="1600" dirty="0" err="1"/>
              <a:t>опіки</a:t>
            </a:r>
            <a:r>
              <a:rPr lang="ru-RU" sz="1600" dirty="0"/>
              <a:t>,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біофармації</a:t>
            </a:r>
            <a:r>
              <a:rPr lang="ru-RU" sz="1600" dirty="0"/>
              <a:t>, </a:t>
            </a:r>
            <a:endParaRPr lang="ru-RU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1600" dirty="0" err="1" smtClean="0"/>
              <a:t>клінічного</a:t>
            </a:r>
            <a:r>
              <a:rPr lang="ru-RU" sz="1600" dirty="0" smtClean="0"/>
              <a:t> </a:t>
            </a:r>
            <a:r>
              <a:rPr lang="ru-RU" sz="1600" dirty="0" err="1"/>
              <a:t>вивчення</a:t>
            </a:r>
            <a:r>
              <a:rPr lang="ru-RU" sz="1600" dirty="0"/>
              <a:t> </a:t>
            </a:r>
            <a:r>
              <a:rPr lang="ru-RU" sz="1600" dirty="0" err="1"/>
              <a:t>лікарських</a:t>
            </a:r>
            <a:r>
              <a:rPr lang="ru-RU" sz="1600" dirty="0"/>
              <a:t> </a:t>
            </a:r>
            <a:r>
              <a:rPr lang="ru-RU" sz="1600" dirty="0" err="1"/>
              <a:t>засобів</a:t>
            </a:r>
            <a:r>
              <a:rPr lang="ru-RU" sz="1600" dirty="0"/>
              <a:t>. </a:t>
            </a:r>
            <a:endParaRPr lang="en-US" sz="16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endParaRPr lang="ru-RU" sz="1600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136" y="3904488"/>
            <a:ext cx="3102864" cy="295351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904488"/>
            <a:ext cx="4008120" cy="295351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7492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u="sng" dirty="0" err="1">
                <a:solidFill>
                  <a:schemeClr val="accent1"/>
                </a:solidFill>
              </a:rPr>
              <a:t>Основні</a:t>
            </a:r>
            <a:r>
              <a:rPr lang="ru-RU" b="1" u="sng" dirty="0">
                <a:solidFill>
                  <a:schemeClr val="accent1"/>
                </a:solidFill>
              </a:rPr>
              <a:t> </a:t>
            </a:r>
            <a:r>
              <a:rPr lang="ru-RU" b="1" u="sng" dirty="0" err="1" smtClean="0">
                <a:solidFill>
                  <a:schemeClr val="accent1"/>
                </a:solidFill>
              </a:rPr>
              <a:t>цілі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3" name="Google Shape;103;p4"/>
          <p:cNvSpPr txBox="1">
            <a:spLocks noGrp="1"/>
          </p:cNvSpPr>
          <p:nvPr>
            <p:ph idx="1"/>
          </p:nvPr>
        </p:nvSpPr>
        <p:spPr>
          <a:xfrm>
            <a:off x="838200" y="1399032"/>
            <a:ext cx="10893552" cy="4777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2000" dirty="0" smtClean="0"/>
              <a:t>у </a:t>
            </a:r>
            <a:r>
              <a:rPr lang="ru-RU" sz="2000" dirty="0" err="1"/>
              <a:t>галузі</a:t>
            </a:r>
            <a:r>
              <a:rPr lang="ru-RU" sz="2000" dirty="0"/>
              <a:t> </a:t>
            </a:r>
            <a:r>
              <a:rPr lang="ru-RU" sz="2000" dirty="0" err="1"/>
              <a:t>фармації</a:t>
            </a:r>
            <a:r>
              <a:rPr lang="ru-RU" sz="2000" dirty="0"/>
              <a:t> </a:t>
            </a:r>
            <a:r>
              <a:rPr lang="ru-RU" sz="2000" dirty="0" smtClean="0"/>
              <a:t> </a:t>
            </a:r>
            <a:r>
              <a:rPr lang="ru-RU" sz="2000" dirty="0" err="1" smtClean="0"/>
              <a:t>повинні</a:t>
            </a:r>
            <a:r>
              <a:rPr lang="ru-RU" sz="2000" dirty="0" smtClean="0"/>
              <a:t> </a:t>
            </a:r>
            <a:r>
              <a:rPr lang="ru-RU" sz="2000" dirty="0" err="1"/>
              <a:t>оволодіти</a:t>
            </a:r>
            <a:r>
              <a:rPr lang="ru-RU" sz="2000" dirty="0"/>
              <a:t> </a:t>
            </a:r>
            <a:r>
              <a:rPr lang="ru-RU" sz="2000" dirty="0" err="1"/>
              <a:t>знаннями</a:t>
            </a:r>
            <a:r>
              <a:rPr lang="ru-RU" sz="2000" dirty="0"/>
              <a:t> з </a:t>
            </a:r>
            <a:r>
              <a:rPr lang="ru-RU" sz="2000" dirty="0" err="1"/>
              <a:t>основних</a:t>
            </a:r>
            <a:r>
              <a:rPr lang="ru-RU" sz="2000" dirty="0"/>
              <a:t> </a:t>
            </a:r>
            <a:r>
              <a:rPr lang="ru-RU" sz="2000" dirty="0" err="1"/>
              <a:t>клінічних</a:t>
            </a:r>
            <a:r>
              <a:rPr lang="ru-RU" sz="2000" dirty="0"/>
              <a:t> </a:t>
            </a:r>
            <a:r>
              <a:rPr lang="ru-RU" sz="2000" dirty="0" err="1"/>
              <a:t>проявів</a:t>
            </a:r>
            <a:r>
              <a:rPr lang="ru-RU" sz="2000" dirty="0"/>
              <a:t> </a:t>
            </a:r>
            <a:r>
              <a:rPr lang="ru-RU" sz="2000" dirty="0" err="1"/>
              <a:t>косметичних</a:t>
            </a:r>
            <a:r>
              <a:rPr lang="ru-RU" sz="2000" dirty="0"/>
              <a:t> </a:t>
            </a:r>
            <a:r>
              <a:rPr lang="ru-RU" sz="2000" dirty="0" err="1"/>
              <a:t>недоліків</a:t>
            </a:r>
            <a:r>
              <a:rPr lang="ru-RU" sz="2000" dirty="0"/>
              <a:t> </a:t>
            </a:r>
            <a:r>
              <a:rPr lang="ru-RU" sz="2000" dirty="0" err="1"/>
              <a:t>шкіряних</a:t>
            </a:r>
            <a:r>
              <a:rPr lang="ru-RU" sz="2000" dirty="0"/>
              <a:t> </a:t>
            </a:r>
            <a:r>
              <a:rPr lang="ru-RU" sz="2000" dirty="0" err="1"/>
              <a:t>покривів</a:t>
            </a:r>
            <a:r>
              <a:rPr lang="ru-RU" sz="2000" dirty="0"/>
              <a:t> та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придатків</a:t>
            </a:r>
            <a:r>
              <a:rPr lang="ru-RU" sz="2000" dirty="0"/>
              <a:t>; </a:t>
            </a:r>
            <a:endParaRPr sz="2000" dirty="0"/>
          </a:p>
          <a:p>
            <a:pPr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2000" dirty="0" err="1"/>
              <a:t>підходами</a:t>
            </a:r>
            <a:r>
              <a:rPr lang="ru-RU" sz="2000" dirty="0"/>
              <a:t> з </a:t>
            </a:r>
            <a:r>
              <a:rPr lang="ru-RU" sz="2000" dirty="0" err="1"/>
              <a:t>аналізу</a:t>
            </a:r>
            <a:r>
              <a:rPr lang="ru-RU" sz="2000" dirty="0"/>
              <a:t> складу </a:t>
            </a:r>
            <a:r>
              <a:rPr lang="ru-RU" sz="2000" dirty="0" err="1"/>
              <a:t>лікувальних</a:t>
            </a:r>
            <a:r>
              <a:rPr lang="ru-RU" sz="2000" dirty="0"/>
              <a:t> </a:t>
            </a:r>
            <a:r>
              <a:rPr lang="ru-RU" sz="2000" dirty="0" err="1"/>
              <a:t>косметичних</a:t>
            </a:r>
            <a:r>
              <a:rPr lang="ru-RU" sz="2000" dirty="0"/>
              <a:t> </a:t>
            </a:r>
            <a:r>
              <a:rPr lang="ru-RU" sz="2000" dirty="0" err="1"/>
              <a:t>засобів</a:t>
            </a:r>
            <a:r>
              <a:rPr lang="ru-RU" sz="2000" dirty="0"/>
              <a:t>; </a:t>
            </a:r>
            <a:endParaRPr lang="ru-RU" sz="2000" dirty="0" smtClean="0"/>
          </a:p>
          <a:p>
            <a:pPr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2000" dirty="0" err="1" smtClean="0"/>
              <a:t>вмінні</a:t>
            </a:r>
            <a:r>
              <a:rPr lang="ru-RU" sz="2000" dirty="0" smtClean="0"/>
              <a:t> </a:t>
            </a:r>
            <a:r>
              <a:rPr lang="ru-RU" sz="2000" dirty="0" err="1"/>
              <a:t>запропонувати</a:t>
            </a:r>
            <a:r>
              <a:rPr lang="ru-RU" sz="2000" dirty="0"/>
              <a:t> </a:t>
            </a:r>
            <a:r>
              <a:rPr lang="ru-RU" sz="2000" dirty="0" err="1"/>
              <a:t>раціональну</a:t>
            </a:r>
            <a:r>
              <a:rPr lang="ru-RU" sz="2000" dirty="0"/>
              <a:t> схему </a:t>
            </a:r>
            <a:r>
              <a:rPr lang="ru-RU" sz="2000" dirty="0" err="1"/>
              <a:t>застосування</a:t>
            </a:r>
            <a:r>
              <a:rPr lang="ru-RU" sz="2000" dirty="0"/>
              <a:t> </a:t>
            </a:r>
            <a:r>
              <a:rPr lang="ru-RU" sz="2000" dirty="0" err="1"/>
              <a:t>обраного</a:t>
            </a:r>
            <a:r>
              <a:rPr lang="ru-RU" sz="2000" dirty="0"/>
              <a:t> </a:t>
            </a:r>
            <a:r>
              <a:rPr lang="ru-RU" sz="2000" dirty="0" err="1"/>
              <a:t>косметичного</a:t>
            </a:r>
            <a:r>
              <a:rPr lang="ru-RU" sz="2000" dirty="0"/>
              <a:t> </a:t>
            </a:r>
            <a:r>
              <a:rPr lang="ru-RU" sz="2000" dirty="0" err="1"/>
              <a:t>засобу</a:t>
            </a:r>
            <a:r>
              <a:rPr lang="ru-RU" sz="2000" dirty="0"/>
              <a:t> </a:t>
            </a:r>
            <a:r>
              <a:rPr lang="ru-RU" sz="2000" dirty="0" err="1"/>
              <a:t>заданої</a:t>
            </a:r>
            <a:r>
              <a:rPr lang="ru-RU" sz="2000" dirty="0"/>
              <a:t> </a:t>
            </a:r>
            <a:r>
              <a:rPr lang="ru-RU" sz="2000" dirty="0" err="1"/>
              <a:t>дії</a:t>
            </a:r>
            <a:r>
              <a:rPr lang="ru-RU" sz="2000" dirty="0"/>
              <a:t>; </a:t>
            </a:r>
            <a:endParaRPr sz="2000" dirty="0"/>
          </a:p>
          <a:p>
            <a:pPr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ru-RU" sz="2000" dirty="0" err="1" smtClean="0"/>
              <a:t>орієнтуватися</a:t>
            </a:r>
            <a:r>
              <a:rPr lang="ru-RU" sz="2000" dirty="0" smtClean="0"/>
              <a:t> </a:t>
            </a:r>
            <a:r>
              <a:rPr lang="ru-RU" sz="2000" dirty="0"/>
              <a:t>в </a:t>
            </a:r>
            <a:r>
              <a:rPr lang="ru-RU" sz="2000" dirty="0" err="1"/>
              <a:t>номенклатурі</a:t>
            </a:r>
            <a:r>
              <a:rPr lang="ru-RU" sz="2000" dirty="0"/>
              <a:t> </a:t>
            </a:r>
            <a:r>
              <a:rPr lang="ru-RU" sz="2000" dirty="0" err="1"/>
              <a:t>косметичних</a:t>
            </a:r>
            <a:r>
              <a:rPr lang="ru-RU" sz="2000" dirty="0"/>
              <a:t> </a:t>
            </a:r>
            <a:r>
              <a:rPr lang="ru-RU" sz="2000" dirty="0" err="1"/>
              <a:t>препаратів</a:t>
            </a:r>
            <a:r>
              <a:rPr lang="ru-RU" sz="2000" dirty="0"/>
              <a:t> </a:t>
            </a:r>
            <a:r>
              <a:rPr lang="ru-RU" sz="2000" dirty="0" err="1"/>
              <a:t>відомих</a:t>
            </a:r>
            <a:r>
              <a:rPr lang="ru-RU" sz="2000" dirty="0"/>
              <a:t> </a:t>
            </a:r>
            <a:r>
              <a:rPr lang="ru-RU" sz="2000" dirty="0" err="1"/>
              <a:t>вітчизняних</a:t>
            </a:r>
            <a:r>
              <a:rPr lang="ru-RU" sz="2000" dirty="0"/>
              <a:t> та </a:t>
            </a:r>
            <a:r>
              <a:rPr lang="ru-RU" sz="2000" dirty="0" err="1"/>
              <a:t>світових</a:t>
            </a:r>
            <a:r>
              <a:rPr lang="ru-RU" sz="2000" dirty="0"/>
              <a:t> </a:t>
            </a:r>
            <a:r>
              <a:rPr lang="ru-RU" sz="2000" dirty="0" err="1"/>
              <a:t>фірм</a:t>
            </a:r>
            <a:r>
              <a:rPr lang="ru-RU" sz="2000" dirty="0"/>
              <a:t> –</a:t>
            </a:r>
            <a:r>
              <a:rPr lang="ru-RU" sz="2000" dirty="0" err="1"/>
              <a:t>виробників</a:t>
            </a:r>
            <a:r>
              <a:rPr lang="ru-RU" sz="2000" dirty="0"/>
              <a:t>.</a:t>
            </a:r>
            <a:endParaRPr sz="2000" dirty="0"/>
          </a:p>
          <a:p>
            <a:pPr marL="6350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endParaRPr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475" y="4873752"/>
            <a:ext cx="2676525" cy="198424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3" y="4793742"/>
            <a:ext cx="3279648" cy="20642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96" y="4793743"/>
            <a:ext cx="2894648" cy="206425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Мета </a:t>
            </a:r>
            <a:r>
              <a:rPr lang="ru-RU" b="1" dirty="0" err="1" smtClean="0">
                <a:solidFill>
                  <a:schemeClr val="accent1"/>
                </a:solidFill>
              </a:rPr>
              <a:t>на</a:t>
            </a:r>
            <a:r>
              <a:rPr lang="ru-RU" b="1" dirty="0" err="1" smtClean="0">
                <a:solidFill>
                  <a:schemeClr val="accent1"/>
                </a:solidFill>
              </a:rPr>
              <a:t>вчяння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9" name="Google Shape;109;p5"/>
          <p:cNvSpPr txBox="1">
            <a:spLocks noGrp="1"/>
          </p:cNvSpPr>
          <p:nvPr>
            <p:ph idx="1"/>
          </p:nvPr>
        </p:nvSpPr>
        <p:spPr>
          <a:xfrm>
            <a:off x="1280160" y="1819656"/>
            <a:ext cx="10224452" cy="4425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ru-RU" dirty="0" err="1" smtClean="0"/>
              <a:t>Формування</a:t>
            </a:r>
            <a:r>
              <a:rPr lang="ru-RU" dirty="0" smtClean="0"/>
              <a:t> </a:t>
            </a:r>
            <a:r>
              <a:rPr lang="ru-RU" dirty="0"/>
              <a:t>комплексу </a:t>
            </a:r>
            <a:r>
              <a:rPr lang="ru-RU" dirty="0" smtClean="0"/>
              <a:t>складу </a:t>
            </a:r>
            <a:r>
              <a:rPr lang="ru-RU" dirty="0" err="1"/>
              <a:t>косметичних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гігієнічної</a:t>
            </a:r>
            <a:r>
              <a:rPr lang="ru-RU" dirty="0"/>
              <a:t>, </a:t>
            </a:r>
            <a:r>
              <a:rPr lang="ru-RU" dirty="0" err="1"/>
              <a:t>профілактичної</a:t>
            </a:r>
            <a:r>
              <a:rPr lang="ru-RU" dirty="0"/>
              <a:t> та </a:t>
            </a:r>
            <a:r>
              <a:rPr lang="ru-RU" dirty="0" err="1"/>
              <a:t>лікувальної</a:t>
            </a:r>
            <a:r>
              <a:rPr lang="ru-RU" dirty="0"/>
              <a:t> </a:t>
            </a:r>
            <a:r>
              <a:rPr lang="ru-RU" dirty="0" err="1" smtClean="0"/>
              <a:t>дії</a:t>
            </a:r>
            <a:r>
              <a:rPr lang="ru-RU" dirty="0" smtClean="0"/>
              <a:t> </a:t>
            </a:r>
          </a:p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ru-RU" dirty="0" err="1" smtClean="0"/>
              <a:t>Механізм</a:t>
            </a:r>
            <a:r>
              <a:rPr lang="ru-RU" dirty="0" smtClean="0"/>
              <a:t> 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активних</a:t>
            </a:r>
            <a:r>
              <a:rPr lang="ru-RU" dirty="0"/>
              <a:t> та </a:t>
            </a:r>
            <a:r>
              <a:rPr lang="ru-RU" dirty="0" err="1"/>
              <a:t>біологічно</a:t>
            </a:r>
            <a:r>
              <a:rPr lang="ru-RU" dirty="0"/>
              <a:t> </a:t>
            </a:r>
            <a:r>
              <a:rPr lang="ru-RU" dirty="0" err="1"/>
              <a:t>активних</a:t>
            </a:r>
            <a:r>
              <a:rPr lang="ru-RU" dirty="0"/>
              <a:t> </a:t>
            </a:r>
            <a:r>
              <a:rPr lang="ru-RU" dirty="0" err="1"/>
              <a:t>речовин</a:t>
            </a:r>
            <a:r>
              <a:rPr lang="ru-RU" dirty="0"/>
              <a:t> </a:t>
            </a:r>
            <a:endParaRPr lang="ru-RU" dirty="0" smtClean="0"/>
          </a:p>
          <a:p>
            <a:pPr lvl="0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ru-RU" dirty="0" smtClean="0"/>
              <a:t>Правильно </a:t>
            </a:r>
            <a:r>
              <a:rPr lang="ru-RU" dirty="0" err="1"/>
              <a:t>рекомендувати</a:t>
            </a:r>
            <a:r>
              <a:rPr lang="ru-RU" dirty="0"/>
              <a:t> </a:t>
            </a:r>
            <a:r>
              <a:rPr lang="ru-RU" dirty="0" err="1" smtClean="0"/>
              <a:t>косметичний</a:t>
            </a:r>
            <a:r>
              <a:rPr lang="ru-RU" dirty="0" smtClean="0"/>
              <a:t> </a:t>
            </a:r>
            <a:r>
              <a:rPr lang="ru-RU" dirty="0" err="1"/>
              <a:t>засіб</a:t>
            </a:r>
            <a:r>
              <a:rPr lang="ru-RU" dirty="0"/>
              <a:t> з </a:t>
            </a:r>
            <a:r>
              <a:rPr lang="ru-RU" dirty="0" err="1"/>
              <a:t>урахуванням</a:t>
            </a:r>
            <a:r>
              <a:rPr lang="ru-RU" dirty="0"/>
              <a:t> </a:t>
            </a:r>
            <a:r>
              <a:rPr lang="ru-RU" dirty="0" err="1"/>
              <a:t>косметичного</a:t>
            </a:r>
            <a:r>
              <a:rPr lang="ru-RU" dirty="0"/>
              <a:t> </a:t>
            </a:r>
            <a:r>
              <a:rPr lang="ru-RU" dirty="0" err="1"/>
              <a:t>недоліку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патологічного</a:t>
            </a:r>
            <a:r>
              <a:rPr lang="ru-RU" dirty="0"/>
              <a:t> стану </a:t>
            </a:r>
            <a:r>
              <a:rPr lang="ru-RU" dirty="0" err="1"/>
              <a:t>шкіри</a:t>
            </a:r>
            <a:r>
              <a:rPr lang="ru-RU" dirty="0"/>
              <a:t>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 smtClean="0"/>
              <a:t>придатків</a:t>
            </a:r>
            <a:endParaRPr lang="ru-RU" dirty="0" smtClean="0"/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2590"/>
              <a:buNone/>
            </a:pPr>
            <a:r>
              <a:rPr lang="ru-RU" sz="2590" dirty="0" smtClean="0"/>
              <a:t> 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endParaRPr lang="ru-RU" sz="2590" b="1" u="sng" dirty="0"/>
          </a:p>
          <a:p>
            <a:pPr marL="228600" lvl="0" indent="-64135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09" y="4370832"/>
            <a:ext cx="3459480" cy="24871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489" y="4288536"/>
            <a:ext cx="2572512" cy="2569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28" y="4370832"/>
            <a:ext cx="2763584" cy="24871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56461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dirty="0" err="1">
                <a:solidFill>
                  <a:schemeClr val="accent1"/>
                </a:solidFill>
              </a:rPr>
              <a:t>Загальна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інформація</a:t>
            </a:r>
            <a:r>
              <a:rPr lang="ru-RU" dirty="0">
                <a:solidFill>
                  <a:schemeClr val="accent1"/>
                </a:solidFill>
              </a:rPr>
              <a:t/>
            </a:r>
            <a:br>
              <a:rPr lang="ru-RU" dirty="0">
                <a:solidFill>
                  <a:schemeClr val="accent1"/>
                </a:solidFill>
              </a:rPr>
            </a:br>
            <a:endParaRPr dirty="0">
              <a:solidFill>
                <a:schemeClr val="accent1"/>
              </a:solidFill>
            </a:endParaRPr>
          </a:p>
        </p:txBody>
      </p:sp>
      <p:sp>
        <p:nvSpPr>
          <p:cNvPr id="115" name="Google Shape;115;p6"/>
          <p:cNvSpPr txBox="1">
            <a:spLocks noGrp="1"/>
          </p:cNvSpPr>
          <p:nvPr>
            <p:ph idx="1"/>
          </p:nvPr>
        </p:nvSpPr>
        <p:spPr>
          <a:xfrm>
            <a:off x="838200" y="1088136"/>
            <a:ext cx="10515600" cy="424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endParaRPr lang="ru-RU" sz="2380" dirty="0" smtClean="0"/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r>
              <a:rPr lang="ru-RU" dirty="0" err="1" smtClean="0"/>
              <a:t>Лікувальна</a:t>
            </a:r>
            <a:r>
              <a:rPr lang="ru-RU" dirty="0" smtClean="0"/>
              <a:t> </a:t>
            </a:r>
            <a:r>
              <a:rPr lang="ru-RU" dirty="0"/>
              <a:t>косметика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косметичних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, до складу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входять</a:t>
            </a:r>
            <a:r>
              <a:rPr lang="ru-RU" dirty="0"/>
              <a:t> </a:t>
            </a:r>
            <a:r>
              <a:rPr lang="ru-RU" dirty="0" err="1" smtClean="0"/>
              <a:t>лікарські</a:t>
            </a:r>
            <a:r>
              <a:rPr lang="ru-RU" dirty="0" smtClean="0"/>
              <a:t> </a:t>
            </a:r>
            <a:r>
              <a:rPr lang="ru-RU" dirty="0" err="1" smtClean="0"/>
              <a:t>діючі</a:t>
            </a:r>
            <a:r>
              <a:rPr lang="ru-RU" dirty="0" smtClean="0"/>
              <a:t> </a:t>
            </a:r>
            <a:r>
              <a:rPr lang="ru-RU" dirty="0"/>
              <a:t>та </a:t>
            </a:r>
            <a:r>
              <a:rPr lang="ru-RU" dirty="0" err="1"/>
              <a:t>допоміжні</a:t>
            </a:r>
            <a:r>
              <a:rPr lang="ru-RU" dirty="0"/>
              <a:t> </a:t>
            </a:r>
            <a:r>
              <a:rPr lang="ru-RU" dirty="0" err="1"/>
              <a:t>речовини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впливають</a:t>
            </a:r>
            <a:r>
              <a:rPr lang="ru-RU" dirty="0"/>
              <a:t> на </a:t>
            </a:r>
            <a:r>
              <a:rPr lang="ru-RU" dirty="0" err="1"/>
              <a:t>фізіологічні</a:t>
            </a:r>
            <a:r>
              <a:rPr lang="ru-RU" dirty="0"/>
              <a:t> </a:t>
            </a:r>
            <a:r>
              <a:rPr lang="ru-RU" dirty="0" err="1"/>
              <a:t>функції</a:t>
            </a:r>
            <a:r>
              <a:rPr lang="ru-RU" dirty="0"/>
              <a:t> </a:t>
            </a:r>
            <a:r>
              <a:rPr lang="ru-RU" dirty="0" err="1"/>
              <a:t>шкіри</a:t>
            </a:r>
            <a:r>
              <a:rPr lang="ru-RU" dirty="0"/>
              <a:t>. </a:t>
            </a:r>
            <a:endParaRPr dirty="0"/>
          </a:p>
          <a:p>
            <a:pPr marL="228600" lvl="0" indent="-228600">
              <a:lnSpc>
                <a:spcPct val="100000"/>
              </a:lnSpc>
              <a:buSzPts val="2590"/>
            </a:pPr>
            <a:r>
              <a:rPr lang="ru-RU" dirty="0" smtClean="0"/>
              <a:t>Вона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/>
              <a:t>чітко</a:t>
            </a:r>
            <a:r>
              <a:rPr lang="ru-RU" dirty="0"/>
              <a:t> </a:t>
            </a:r>
            <a:r>
              <a:rPr lang="ru-RU" dirty="0" err="1"/>
              <a:t>встановлені</a:t>
            </a:r>
            <a:r>
              <a:rPr lang="ru-RU" dirty="0"/>
              <a:t> </a:t>
            </a:r>
            <a:r>
              <a:rPr lang="ru-RU" dirty="0" err="1"/>
              <a:t>показання</a:t>
            </a:r>
            <a:r>
              <a:rPr lang="ru-RU" dirty="0"/>
              <a:t>, </a:t>
            </a:r>
            <a:r>
              <a:rPr lang="ru-RU" dirty="0" err="1"/>
              <a:t>протипоказання</a:t>
            </a:r>
            <a:r>
              <a:rPr lang="ru-RU" dirty="0"/>
              <a:t> до </a:t>
            </a:r>
            <a:r>
              <a:rPr lang="ru-RU" dirty="0" err="1"/>
              <a:t>застосування</a:t>
            </a:r>
            <a:r>
              <a:rPr lang="ru-RU" dirty="0"/>
              <a:t> та </a:t>
            </a:r>
            <a:r>
              <a:rPr lang="ru-RU" dirty="0" err="1"/>
              <a:t>визначений</a:t>
            </a:r>
            <a:r>
              <a:rPr lang="ru-RU" dirty="0"/>
              <a:t> </a:t>
            </a:r>
            <a:r>
              <a:rPr lang="ru-RU" dirty="0" smtClean="0"/>
              <a:t>курсу </a:t>
            </a:r>
            <a:r>
              <a:rPr lang="ru-RU" dirty="0" err="1"/>
              <a:t>лікування</a:t>
            </a:r>
            <a:r>
              <a:rPr lang="ru-RU" dirty="0"/>
              <a:t> (доза, </a:t>
            </a:r>
            <a:r>
              <a:rPr lang="ru-RU" dirty="0" err="1"/>
              <a:t>кратність</a:t>
            </a:r>
            <a:r>
              <a:rPr lang="ru-RU" dirty="0"/>
              <a:t>, </a:t>
            </a:r>
            <a:r>
              <a:rPr lang="ru-RU" dirty="0" err="1"/>
              <a:t>тривалість</a:t>
            </a:r>
            <a:r>
              <a:rPr lang="ru-RU" dirty="0"/>
              <a:t> </a:t>
            </a:r>
            <a:r>
              <a:rPr lang="ru-RU" dirty="0" err="1"/>
              <a:t>введення</a:t>
            </a:r>
            <a:r>
              <a:rPr lang="ru-RU" dirty="0"/>
              <a:t>).</a:t>
            </a:r>
          </a:p>
          <a:p>
            <a:pPr marL="228600" lvl="0" indent="-228600">
              <a:lnSpc>
                <a:spcPct val="100000"/>
              </a:lnSpc>
              <a:buSzPts val="2590"/>
            </a:pPr>
            <a:r>
              <a:rPr lang="ru-RU" b="1" dirty="0"/>
              <a:t> </a:t>
            </a:r>
            <a:r>
              <a:rPr lang="ru-RU" dirty="0" err="1" smtClean="0"/>
              <a:t>Перевагою</a:t>
            </a:r>
            <a:r>
              <a:rPr lang="ru-RU" dirty="0" smtClean="0"/>
              <a:t>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є </a:t>
            </a:r>
            <a:r>
              <a:rPr lang="ru-RU" dirty="0" err="1"/>
              <a:t>відсутність</a:t>
            </a:r>
            <a:r>
              <a:rPr lang="ru-RU" dirty="0"/>
              <a:t> </a:t>
            </a:r>
            <a:r>
              <a:rPr lang="ru-RU" dirty="0" err="1"/>
              <a:t>барвників</a:t>
            </a:r>
            <a:r>
              <a:rPr lang="ru-RU" dirty="0"/>
              <a:t>, </a:t>
            </a:r>
            <a:r>
              <a:rPr lang="ru-RU" dirty="0" err="1"/>
              <a:t>консервантів</a:t>
            </a:r>
            <a:r>
              <a:rPr lang="ru-RU" dirty="0"/>
              <a:t>, </a:t>
            </a:r>
            <a:r>
              <a:rPr lang="ru-RU" dirty="0" err="1"/>
              <a:t>наповнювачів</a:t>
            </a:r>
            <a:r>
              <a:rPr lang="ru-RU" dirty="0"/>
              <a:t>, </a:t>
            </a:r>
            <a:r>
              <a:rPr lang="ru-RU" dirty="0" err="1"/>
              <a:t>стабілізаторів</a:t>
            </a:r>
            <a:r>
              <a:rPr lang="ru-RU" dirty="0"/>
              <a:t> та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допоміжних</a:t>
            </a:r>
            <a:r>
              <a:rPr lang="ru-RU" dirty="0"/>
              <a:t> </a:t>
            </a:r>
            <a:r>
              <a:rPr lang="ru-RU" dirty="0" err="1"/>
              <a:t>речовин</a:t>
            </a:r>
            <a:r>
              <a:rPr lang="ru-RU" dirty="0"/>
              <a:t> синтетичного </a:t>
            </a:r>
            <a:r>
              <a:rPr lang="ru-RU" dirty="0" err="1"/>
              <a:t>походження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чинниками</a:t>
            </a:r>
            <a:r>
              <a:rPr lang="ru-RU" dirty="0"/>
              <a:t> </a:t>
            </a:r>
            <a:r>
              <a:rPr lang="ru-RU" dirty="0" err="1"/>
              <a:t>можливих</a:t>
            </a:r>
            <a:r>
              <a:rPr lang="ru-RU" dirty="0"/>
              <a:t> </a:t>
            </a:r>
            <a:r>
              <a:rPr lang="ru-RU" dirty="0" err="1"/>
              <a:t>побічних</a:t>
            </a:r>
            <a:r>
              <a:rPr lang="ru-RU" dirty="0"/>
              <a:t> </a:t>
            </a:r>
            <a:r>
              <a:rPr lang="ru-RU" dirty="0" err="1"/>
              <a:t>ефектів</a:t>
            </a:r>
            <a:r>
              <a:rPr lang="ru-RU" dirty="0"/>
              <a:t>. </a:t>
            </a:r>
            <a:endParaRPr dirty="0"/>
          </a:p>
          <a:p>
            <a:pPr marL="228600" lvl="0" indent="-7747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None/>
            </a:pPr>
            <a:endParaRPr sz="238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968" y="4773168"/>
            <a:ext cx="3304032" cy="20848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923440"/>
            <a:ext cx="2619375" cy="1743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84" y="4923441"/>
            <a:ext cx="2619375" cy="19345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64985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ru-RU" sz="3959" b="1" dirty="0" err="1">
                <a:solidFill>
                  <a:schemeClr val="accent1"/>
                </a:solidFill>
              </a:rPr>
              <a:t>Результати</a:t>
            </a:r>
            <a:r>
              <a:rPr lang="ru-RU" sz="3959" b="1" dirty="0">
                <a:solidFill>
                  <a:schemeClr val="accent1"/>
                </a:solidFill>
              </a:rPr>
              <a:t> </a:t>
            </a:r>
            <a:r>
              <a:rPr lang="ru-RU" sz="3959" b="1" dirty="0" err="1">
                <a:solidFill>
                  <a:schemeClr val="accent1"/>
                </a:solidFill>
              </a:rPr>
              <a:t>навчання</a:t>
            </a:r>
            <a:r>
              <a:rPr lang="ru-RU" sz="3959" b="1" dirty="0">
                <a:solidFill>
                  <a:schemeClr val="accent1"/>
                </a:solidFill>
              </a:rPr>
              <a:t>: </a:t>
            </a:r>
            <a:endParaRPr sz="3959" dirty="0">
              <a:solidFill>
                <a:schemeClr val="accent1"/>
              </a:solidFill>
            </a:endParaRPr>
          </a:p>
        </p:txBody>
      </p:sp>
      <p:sp>
        <p:nvSpPr>
          <p:cNvPr id="127" name="Google Shape;127;p8"/>
          <p:cNvSpPr txBox="1">
            <a:spLocks noGrp="1"/>
          </p:cNvSpPr>
          <p:nvPr>
            <p:ph idx="1"/>
          </p:nvPr>
        </p:nvSpPr>
        <p:spPr>
          <a:xfrm>
            <a:off x="838200" y="1014984"/>
            <a:ext cx="10515600" cy="5161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 </a:t>
            </a:r>
            <a:r>
              <a:rPr lang="ru-RU" dirty="0" smtClean="0"/>
              <a:t>до </a:t>
            </a:r>
            <a:r>
              <a:rPr lang="ru-RU" dirty="0" err="1"/>
              <a:t>інгредієнтів</a:t>
            </a:r>
            <a:r>
              <a:rPr lang="ru-RU" dirty="0"/>
              <a:t> у </a:t>
            </a:r>
            <a:r>
              <a:rPr lang="ru-RU" dirty="0" err="1"/>
              <a:t>складі</a:t>
            </a:r>
            <a:r>
              <a:rPr lang="ru-RU" dirty="0"/>
              <a:t> </a:t>
            </a:r>
            <a:r>
              <a:rPr lang="ru-RU" dirty="0" err="1"/>
              <a:t>лікувально-косметичних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 smtClean="0"/>
              <a:t>,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ru-RU" dirty="0" smtClean="0"/>
              <a:t> </a:t>
            </a:r>
            <a:r>
              <a:rPr lang="ru-RU" dirty="0" err="1"/>
              <a:t>вивчення</a:t>
            </a:r>
            <a:r>
              <a:rPr lang="ru-RU" dirty="0"/>
              <a:t>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патологій</a:t>
            </a:r>
            <a:r>
              <a:rPr lang="ru-RU" dirty="0"/>
              <a:t> </a:t>
            </a:r>
            <a:r>
              <a:rPr lang="ru-RU" dirty="0" err="1"/>
              <a:t>шкіри</a:t>
            </a:r>
            <a:r>
              <a:rPr lang="ru-RU" dirty="0"/>
              <a:t>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придатків</a:t>
            </a:r>
            <a:r>
              <a:rPr lang="ru-RU" dirty="0"/>
              <a:t>, </a:t>
            </a:r>
            <a:endParaRPr lang="ru-RU" dirty="0" smtClean="0"/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ru-RU" dirty="0" err="1" smtClean="0"/>
              <a:t>складати</a:t>
            </a:r>
            <a:r>
              <a:rPr lang="ru-RU" dirty="0" smtClean="0"/>
              <a:t> </a:t>
            </a:r>
            <a:r>
              <a:rPr lang="ru-RU" dirty="0"/>
              <a:t>рецептуру </a:t>
            </a:r>
            <a:r>
              <a:rPr lang="ru-RU" dirty="0" err="1"/>
              <a:t>лікувально-косметичного</a:t>
            </a:r>
            <a:r>
              <a:rPr lang="ru-RU" dirty="0"/>
              <a:t> </a:t>
            </a:r>
            <a:r>
              <a:rPr lang="ru-RU" dirty="0" err="1"/>
              <a:t>засобу</a:t>
            </a:r>
            <a:r>
              <a:rPr lang="ru-RU" dirty="0"/>
              <a:t> та </a:t>
            </a:r>
            <a:r>
              <a:rPr lang="ru-RU" dirty="0" err="1"/>
              <a:t>запропонувати</a:t>
            </a:r>
            <a:r>
              <a:rPr lang="ru-RU" dirty="0"/>
              <a:t> </a:t>
            </a:r>
            <a:r>
              <a:rPr lang="ru-RU" dirty="0" err="1"/>
              <a:t>технологію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виготовлення</a:t>
            </a:r>
            <a:r>
              <a:rPr lang="ru-RU" dirty="0" smtClean="0"/>
              <a:t>,</a:t>
            </a:r>
          </a:p>
          <a:p>
            <a:pPr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ru-RU" dirty="0" err="1" smtClean="0"/>
              <a:t>визначати</a:t>
            </a:r>
            <a:r>
              <a:rPr lang="ru-RU" dirty="0" smtClean="0"/>
              <a:t> </a:t>
            </a:r>
            <a:r>
              <a:rPr lang="ru-RU" dirty="0" err="1"/>
              <a:t>переваги</a:t>
            </a:r>
            <a:r>
              <a:rPr lang="ru-RU" dirty="0"/>
              <a:t> та </a:t>
            </a:r>
            <a:r>
              <a:rPr lang="ru-RU" dirty="0" err="1"/>
              <a:t>недоліки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фармакологічних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з </a:t>
            </a:r>
            <a:r>
              <a:rPr lang="ru-RU" dirty="0" err="1"/>
              <a:t>урахуванням</a:t>
            </a:r>
            <a:r>
              <a:rPr lang="ru-RU" dirty="0"/>
              <a:t> </a:t>
            </a:r>
            <a:r>
              <a:rPr lang="ru-RU" dirty="0" err="1"/>
              <a:t>їхніх</a:t>
            </a:r>
            <a:r>
              <a:rPr lang="ru-RU" dirty="0"/>
              <a:t> </a:t>
            </a:r>
            <a:r>
              <a:rPr lang="ru-RU" dirty="0" err="1"/>
              <a:t>хімічних</a:t>
            </a:r>
            <a:r>
              <a:rPr lang="ru-RU" dirty="0"/>
              <a:t>, </a:t>
            </a:r>
            <a:r>
              <a:rPr lang="ru-RU" dirty="0" err="1"/>
              <a:t>фізико-хімічних</a:t>
            </a:r>
            <a:r>
              <a:rPr lang="ru-RU" dirty="0"/>
              <a:t>, </a:t>
            </a:r>
            <a:r>
              <a:rPr lang="ru-RU" dirty="0" err="1"/>
              <a:t>біофармацевтичних</a:t>
            </a:r>
            <a:r>
              <a:rPr lang="ru-RU" dirty="0"/>
              <a:t>, </a:t>
            </a:r>
            <a:r>
              <a:rPr lang="ru-RU" dirty="0" err="1"/>
              <a:t>фармакокінетичних</a:t>
            </a:r>
            <a:r>
              <a:rPr lang="ru-RU" dirty="0"/>
              <a:t> та </a:t>
            </a:r>
            <a:r>
              <a:rPr lang="ru-RU" dirty="0" err="1"/>
              <a:t>фармакодинамічних</a:t>
            </a:r>
            <a:r>
              <a:rPr lang="ru-RU" dirty="0"/>
              <a:t> </a:t>
            </a:r>
            <a:r>
              <a:rPr lang="ru-RU" dirty="0" err="1"/>
              <a:t>особливостей</a:t>
            </a:r>
            <a:r>
              <a:rPr lang="ru-RU" dirty="0"/>
              <a:t>. 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70"/>
              <a:buChar char="•"/>
            </a:pPr>
            <a:endParaRPr dirty="0"/>
          </a:p>
          <a:p>
            <a:pPr marL="228600" lvl="0" indent="-9080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70"/>
              <a:buNone/>
            </a:pPr>
            <a:endParaRPr sz="217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96" y="3986785"/>
            <a:ext cx="2508504" cy="28400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00017"/>
            <a:ext cx="2983992" cy="21268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952" y="4700016"/>
            <a:ext cx="3008376" cy="21268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>
            <a:spLocks noGrp="1"/>
          </p:cNvSpPr>
          <p:nvPr>
            <p:ph type="title"/>
          </p:nvPr>
        </p:nvSpPr>
        <p:spPr>
          <a:xfrm>
            <a:off x="838200" y="356616"/>
            <a:ext cx="10515600" cy="62179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 err="1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навчання</a:t>
            </a:r>
            <a:r>
              <a:rPr lang="ru-RU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ru-RU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ru-RU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dirty="0">
              <a:solidFill>
                <a:schemeClr val="accent1"/>
              </a:solidFill>
            </a:endParaRPr>
          </a:p>
        </p:txBody>
      </p:sp>
      <p:sp>
        <p:nvSpPr>
          <p:cNvPr id="133" name="Google Shape;133;p9"/>
          <p:cNvSpPr txBox="1">
            <a:spLocks noGrp="1"/>
          </p:cNvSpPr>
          <p:nvPr>
            <p:ph idx="1"/>
          </p:nvPr>
        </p:nvSpPr>
        <p:spPr>
          <a:xfrm>
            <a:off x="838200" y="1161288"/>
            <a:ext cx="10829544" cy="5221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uk-UA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Іноваційні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( </a:t>
            </a:r>
            <a:r>
              <a:rPr lang="uk-UA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тренінги, ситуаційні та ділові ігри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)</a:t>
            </a:r>
            <a:endParaRPr lang="ru-RU" dirty="0" smtClean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Пояснювально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–</a:t>
            </a: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ілюстративні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(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інформаційні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комп’ютерні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технології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) </a:t>
            </a: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Словесні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(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бесіди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навчальні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дискусії,лекції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)</a:t>
            </a:r>
          </a:p>
          <a:p>
            <a:pPr lvl="0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Наочні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(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навчально-методичні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посібники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таблиці,малюнки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 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навчальні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відеоролики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фільми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мультимедіа-технології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,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презентації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)</a:t>
            </a:r>
          </a:p>
          <a:p>
            <a:pPr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Практичні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(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навички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вдосконалюються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 в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симуляційному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центрі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 «ФАРМАЦІЯ»)</a:t>
            </a:r>
            <a:endParaRPr lang="ru-RU" i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endParaRPr lang="ru-RU" sz="2800" dirty="0" smtClean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</a:pPr>
            <a:endParaRPr sz="4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991" y="4855464"/>
            <a:ext cx="3112009" cy="20025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855465"/>
            <a:ext cx="2619375" cy="20025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040" y="4855464"/>
            <a:ext cx="2466975" cy="20025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880" y="162555"/>
            <a:ext cx="8911687" cy="1692371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</a:rPr>
              <a:t>Навчальний процес відбувається в </a:t>
            </a:r>
            <a:r>
              <a:rPr lang="uk-UA" sz="2400" b="1" dirty="0" err="1" smtClean="0">
                <a:solidFill>
                  <a:srgbClr val="C00000"/>
                </a:solidFill>
              </a:rPr>
              <a:t>симуляціному</a:t>
            </a:r>
            <a:r>
              <a:rPr lang="uk-UA" sz="2400" b="1" dirty="0" smtClean="0">
                <a:solidFill>
                  <a:srgbClr val="C00000"/>
                </a:solidFill>
              </a:rPr>
              <a:t> центрі </a:t>
            </a:r>
            <a:r>
              <a:rPr lang="ru-RU" sz="2400" b="1" dirty="0" smtClean="0">
                <a:solidFill>
                  <a:srgbClr val="C00000"/>
                </a:solidFill>
              </a:rPr>
              <a:t>«</a:t>
            </a:r>
            <a:r>
              <a:rPr lang="ru-RU" sz="2400" b="1" dirty="0">
                <a:solidFill>
                  <a:srgbClr val="C00000"/>
                </a:solidFill>
              </a:rPr>
              <a:t>ФАРМАЦІЯ» </a:t>
            </a:r>
            <a:r>
              <a:rPr lang="ru-RU" sz="2400" b="1" dirty="0" smtClean="0">
                <a:solidFill>
                  <a:srgbClr val="C00000"/>
                </a:solidFill>
              </a:rPr>
              <a:t>ВНМУ </a:t>
            </a:r>
            <a:r>
              <a:rPr lang="ru-RU" sz="2400" b="1" dirty="0" err="1">
                <a:solidFill>
                  <a:srgbClr val="C00000"/>
                </a:solidFill>
              </a:rPr>
              <a:t>ім</a:t>
            </a:r>
            <a:r>
              <a:rPr lang="ru-RU" sz="2400" b="1" dirty="0">
                <a:solidFill>
                  <a:srgbClr val="C00000"/>
                </a:solidFill>
              </a:rPr>
              <a:t>. М.І. </a:t>
            </a:r>
            <a:r>
              <a:rPr lang="ru-RU" sz="2400" b="1" dirty="0" smtClean="0">
                <a:solidFill>
                  <a:srgbClr val="C00000"/>
                </a:solidFill>
              </a:rPr>
              <a:t>ПИРОГОВА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465" y="1175657"/>
            <a:ext cx="5512306" cy="46559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029" y="1271451"/>
            <a:ext cx="2857001" cy="19729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0723" y="3666309"/>
            <a:ext cx="2289275" cy="206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31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8693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ru-RU" sz="3200" b="1" dirty="0" err="1">
                <a:solidFill>
                  <a:schemeClr val="accent1"/>
                </a:solidFill>
              </a:rPr>
              <a:t>Матеріально</a:t>
            </a:r>
            <a:r>
              <a:rPr lang="ru-RU" sz="3200" b="1" dirty="0">
                <a:solidFill>
                  <a:schemeClr val="accent1"/>
                </a:solidFill>
              </a:rPr>
              <a:t> - </a:t>
            </a:r>
            <a:r>
              <a:rPr lang="ru-RU" sz="3200" b="1" dirty="0" err="1">
                <a:solidFill>
                  <a:schemeClr val="accent1"/>
                </a:solidFill>
              </a:rPr>
              <a:t>технічне</a:t>
            </a:r>
            <a:r>
              <a:rPr lang="ru-RU" sz="3200" b="1" dirty="0">
                <a:solidFill>
                  <a:schemeClr val="accent1"/>
                </a:solidFill>
              </a:rPr>
              <a:t>  </a:t>
            </a:r>
            <a:r>
              <a:rPr lang="ru-RU" sz="3200" b="1" dirty="0" err="1">
                <a:solidFill>
                  <a:schemeClr val="accent1"/>
                </a:solidFill>
              </a:rPr>
              <a:t>забезпечення</a:t>
            </a:r>
            <a:endParaRPr sz="3200" b="1" dirty="0">
              <a:solidFill>
                <a:schemeClr val="accent1"/>
              </a:solidFill>
            </a:endParaRPr>
          </a:p>
        </p:txBody>
      </p:sp>
      <p:sp>
        <p:nvSpPr>
          <p:cNvPr id="139" name="Google Shape;139;p10"/>
          <p:cNvSpPr txBox="1">
            <a:spLocks noGrp="1"/>
          </p:cNvSpPr>
          <p:nvPr>
            <p:ph idx="1"/>
          </p:nvPr>
        </p:nvSpPr>
        <p:spPr>
          <a:xfrm>
            <a:off x="1335024" y="1298448"/>
            <a:ext cx="10524744" cy="4878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ru-RU" sz="1500" dirty="0" err="1" smtClean="0"/>
              <a:t>Застосування</a:t>
            </a:r>
            <a:r>
              <a:rPr lang="ru-RU" sz="1500" dirty="0" smtClean="0"/>
              <a:t> </a:t>
            </a:r>
            <a:r>
              <a:rPr lang="ru-RU" sz="1500" dirty="0" err="1"/>
              <a:t>технічних</a:t>
            </a:r>
            <a:r>
              <a:rPr lang="ru-RU" sz="1500" dirty="0"/>
              <a:t> </a:t>
            </a:r>
            <a:r>
              <a:rPr lang="ru-RU" sz="1500" dirty="0" err="1"/>
              <a:t>засобів</a:t>
            </a:r>
            <a:r>
              <a:rPr lang="ru-RU" sz="1500" dirty="0"/>
              <a:t> </a:t>
            </a:r>
            <a:r>
              <a:rPr lang="ru-RU" sz="1500" dirty="0" err="1"/>
              <a:t>навчання</a:t>
            </a:r>
            <a:r>
              <a:rPr lang="ru-RU" sz="1500" dirty="0"/>
              <a:t> (</a:t>
            </a:r>
            <a:r>
              <a:rPr lang="ru-RU" sz="1500" dirty="0" err="1" smtClean="0"/>
              <a:t>комп´ютер</a:t>
            </a:r>
            <a:r>
              <a:rPr lang="ru-RU" sz="1500" dirty="0" smtClean="0"/>
              <a:t>, ноутбук,  </a:t>
            </a:r>
            <a:r>
              <a:rPr lang="ru-RU" sz="1500" dirty="0" err="1"/>
              <a:t>мультимедійний</a:t>
            </a:r>
            <a:r>
              <a:rPr lang="ru-RU" sz="1500" dirty="0"/>
              <a:t> проектор)</a:t>
            </a:r>
            <a:endParaRPr sz="1500" dirty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ru-RU" sz="1500" dirty="0" err="1"/>
              <a:t>Демонстраційні</a:t>
            </a:r>
            <a:r>
              <a:rPr lang="ru-RU" sz="1500" dirty="0"/>
              <a:t> </a:t>
            </a:r>
            <a:r>
              <a:rPr lang="ru-RU" sz="1500" dirty="0" err="1"/>
              <a:t>матеріали</a:t>
            </a:r>
            <a:r>
              <a:rPr lang="ru-RU" sz="1500" dirty="0"/>
              <a:t> ( </a:t>
            </a:r>
            <a:r>
              <a:rPr lang="ru-RU" sz="1500" dirty="0" err="1"/>
              <a:t>фільми</a:t>
            </a:r>
            <a:r>
              <a:rPr lang="ru-RU" sz="1500" dirty="0"/>
              <a:t> , </a:t>
            </a:r>
            <a:r>
              <a:rPr lang="ru-RU" sz="1500" dirty="0" err="1" smtClean="0"/>
              <a:t>презентації</a:t>
            </a:r>
            <a:r>
              <a:rPr lang="ru-RU" sz="1500" dirty="0" smtClean="0"/>
              <a:t>, </a:t>
            </a:r>
            <a:r>
              <a:rPr lang="ru-RU" sz="1500" dirty="0" err="1" smtClean="0"/>
              <a:t>відеозаписи</a:t>
            </a:r>
            <a:r>
              <a:rPr lang="ru-RU" sz="1500" dirty="0" smtClean="0"/>
              <a:t>).</a:t>
            </a:r>
            <a:endParaRPr sz="1500" dirty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ru-RU" sz="1500" dirty="0" err="1"/>
              <a:t>Методичні</a:t>
            </a:r>
            <a:r>
              <a:rPr lang="ru-RU" sz="1500" dirty="0"/>
              <a:t> </a:t>
            </a:r>
            <a:r>
              <a:rPr lang="ru-RU" sz="1500" dirty="0" err="1"/>
              <a:t>рекомендації</a:t>
            </a:r>
            <a:r>
              <a:rPr lang="ru-RU" sz="1500" dirty="0"/>
              <a:t> до </a:t>
            </a:r>
            <a:r>
              <a:rPr lang="ru-RU" sz="1500" dirty="0" err="1"/>
              <a:t>практичних</a:t>
            </a:r>
            <a:r>
              <a:rPr lang="ru-RU" sz="1500" dirty="0"/>
              <a:t> та </a:t>
            </a:r>
            <a:r>
              <a:rPr lang="ru-RU" sz="1500" dirty="0" err="1"/>
              <a:t>самостійної</a:t>
            </a:r>
            <a:r>
              <a:rPr lang="ru-RU" sz="1500" dirty="0"/>
              <a:t> </a:t>
            </a:r>
            <a:r>
              <a:rPr lang="ru-RU" sz="1500" dirty="0" err="1"/>
              <a:t>роботи</a:t>
            </a:r>
            <a:r>
              <a:rPr lang="ru-RU" sz="1500" dirty="0"/>
              <a:t> </a:t>
            </a:r>
            <a:endParaRPr lang="ru-RU" sz="1500" dirty="0" smtClean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ru-RU" sz="1500" dirty="0" err="1" smtClean="0"/>
              <a:t>Наочний</a:t>
            </a:r>
            <a:r>
              <a:rPr lang="ru-RU" sz="1500" dirty="0" smtClean="0"/>
              <a:t> </a:t>
            </a:r>
            <a:r>
              <a:rPr lang="ru-RU" sz="1500" dirty="0"/>
              <a:t>та </a:t>
            </a:r>
            <a:r>
              <a:rPr lang="ru-RU" sz="1500" dirty="0" err="1"/>
              <a:t>роздатковий</a:t>
            </a:r>
            <a:r>
              <a:rPr lang="ru-RU" sz="1500" dirty="0"/>
              <a:t> </a:t>
            </a:r>
            <a:r>
              <a:rPr lang="ru-RU" sz="1500" dirty="0" err="1" smtClean="0"/>
              <a:t>матеріал</a:t>
            </a:r>
            <a:r>
              <a:rPr lang="ru-RU" sz="1500" dirty="0" smtClean="0"/>
              <a:t>.</a:t>
            </a:r>
            <a:endParaRPr sz="1500" dirty="0"/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ru-RU" sz="1500" dirty="0" err="1" smtClean="0"/>
              <a:t>Лабораторне</a:t>
            </a:r>
            <a:r>
              <a:rPr lang="ru-RU" sz="1500" dirty="0" smtClean="0"/>
              <a:t> </a:t>
            </a:r>
            <a:r>
              <a:rPr lang="ru-RU" sz="1500" dirty="0" err="1" smtClean="0"/>
              <a:t>обладнання</a:t>
            </a:r>
            <a:r>
              <a:rPr lang="ru-RU" sz="1500" dirty="0" smtClean="0"/>
              <a:t>.</a:t>
            </a:r>
            <a:endParaRPr sz="15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1500" b="1" dirty="0"/>
              <a:t> </a:t>
            </a:r>
            <a:endParaRPr sz="1500" dirty="0"/>
          </a:p>
          <a:p>
            <a:pPr marL="228600" lvl="0" indent="-1841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</a:pPr>
            <a:endParaRPr sz="7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1" y="4096512"/>
            <a:ext cx="3048000" cy="26247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575" y="2004155"/>
            <a:ext cx="2638425" cy="1733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436" y="3604928"/>
            <a:ext cx="3885628" cy="32530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205" y="3941064"/>
            <a:ext cx="3057525" cy="29169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873</TotalTime>
  <Words>344</Words>
  <Application>Microsoft Office PowerPoint</Application>
  <PresentationFormat>Широкоэкранный</PresentationFormat>
  <Paragraphs>54</Paragraphs>
  <Slides>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Century Gothic</vt:lpstr>
      <vt:lpstr>Times New Roman</vt:lpstr>
      <vt:lpstr>Wingdings</vt:lpstr>
      <vt:lpstr>Wingdings 3</vt:lpstr>
      <vt:lpstr>Легкий дым</vt:lpstr>
      <vt:lpstr>МІНІСТЕРСТВО ОХОРОНИ ЗДОРОВ’Я УКРАЇНИ  ВІННИЦЬКИЙ НАЦІОНАЛЬНИЙ МЕДИЧНИЙ УНІВЕРСИТЕТ  ІМЕНІ М.І.ПИРОГОВА</vt:lpstr>
      <vt:lpstr> Засоби лікувальної косметики як навчальна дисципліна базується на знаннях :   </vt:lpstr>
      <vt:lpstr>Основні цілі</vt:lpstr>
      <vt:lpstr>Мета навчяння</vt:lpstr>
      <vt:lpstr>Загальна інформація </vt:lpstr>
      <vt:lpstr>Результати навчання: </vt:lpstr>
      <vt:lpstr> Методи навчання:  </vt:lpstr>
      <vt:lpstr>Навчальний процес відбувається в симуляціному центрі «ФАРМАЦІЯ» ВНМУ ім. М.І. ПИРОГОВА </vt:lpstr>
      <vt:lpstr>Матеріально - технічне  забезпечення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 ІМЕНІ М.І.ПИРОГОВА</dc:title>
  <dc:creator>Админ</dc:creator>
  <cp:lastModifiedBy>USER</cp:lastModifiedBy>
  <cp:revision>53</cp:revision>
  <dcterms:created xsi:type="dcterms:W3CDTF">2020-12-12T18:52:38Z</dcterms:created>
  <dcterms:modified xsi:type="dcterms:W3CDTF">2025-01-09T16:35:48Z</dcterms:modified>
</cp:coreProperties>
</file>