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2650552" val="1068" revOS="4"/>
      <pr:smFileRevision xmlns:pr="smNativeData" xmlns="smNativeData" dt="1782650552" val="0"/>
      <pr:guideOptions xmlns:pr="smNativeData" xmlns="smNativeData" dt="1782650552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59" d="100"/>
          <a:sy n="59" d="100"/>
        </p:scale>
        <p:origin x="759" y="2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759" y="2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5658-16D2-08A0-9CE5-E0F518AB6AB5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33E0-AED2-08C5-9CE5-58907DAB6A0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6DBF-F1D2-089B-9CE5-07CE23AB6A52}" type="datetime1">
              <a:t/>
            </a:fld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17ED-A3D2-08E1-9CE5-55B459AB6A0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0B2E-60D2-08FD-9CE5-96A845AB6AC3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307C-32D2-08C6-9CE5-C4937EAB6A91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05CE-80D2-08F3-9CE5-76A64BAB6A23}" type="datetime1">
              <a:t>4/21/2026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Kw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0C91-DFD2-08FA-9CE5-29AF42AB6A7C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3A11-5FD2-08CC-9CE5-A99974AB6AFC}" type="datetime1">
              <a:t>4/21/2026</a:t>
            </a:fld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43EA-A4D2-08B5-9CE5-52E00DAB6A07}" type="slidenum">
              <a:t>‹#›</a:t>
            </a:fld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6A7F-31D2-089C-9CE5-C7C924AB6A92}" type="datetime1">
              <a:t>4/21/2026</a:t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1F50-1ED2-08E9-9CE5-E8BC51AB6ABD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0CDD-93D2-08FA-9CE5-65AF42AB6A30}" type="datetime1">
              <a:t>4/21/2026</a:t>
            </a:fld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0958-16D2-08FF-9CE5-E0AA47AB6AB5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4BD6-98D2-08BD-9CE5-6EE805AB6A3B}" type="datetime1">
              <a:t/>
            </a:fld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46CE-80D2-08B0-9CE5-76E508AB6A23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5_uBZB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  <a:endParaRPr lang="ru-r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D509C-D2D2-08A6-9CE5-24F31EAB6A71}" type="datetime1">
              <a:t>4/21/2026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3A02-4CD2-08CC-9CE5-BA9974AB6AEF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596B-25D2-08AF-9CE5-D3FA17AB6A86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0453-1DD2-08F2-9CE5-EBA74AAB6ABE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D4800-4ED2-08BE-9CE5-B8EB06AB6AED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D1CBA-F4D2-08EA-9CE5-02BF52AB6A57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D0A8B-C5D2-08FC-9CE5-33A944AB6A66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uB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D09EA-A4D2-08FF-9CE5-52AA47AB6A0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9"/>
          <p:cNvSpPr>
            <a:extLst>
              <a:ext uri="smNativeData">
                <pr:smNativeData xmlns:pr="smNativeData" xmlns="smNativeData" val="SMDATA_15_uB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Прямоугольник 12"/>
          <p:cNvSpPr>
            <a:extLst>
              <a:ext uri="smNativeData">
                <pr:smNativeData xmlns:pr="smNativeData" xmlns="smNativeData" val="SMDATA_15_uB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oCUAABAgAAAmAAAACAAAAP//////////"/>
              </a:ext>
            </a:extLst>
          </p:cNvSpPr>
          <p:nvPr/>
        </p:nvSpPr>
        <p:spPr>
          <a:xfrm>
            <a:off x="2079625" y="4361815"/>
            <a:ext cx="7860030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І3 Педіатрія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 ОХОРОНА ЗДОРОВ’Я ТА СОЦІАЛЬНЕ ЗАБЕЗПЕЧЕННЯ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«Педіатрія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Заголовок 10"/>
          <p:cNvSpPr>
            <a:spLocks noGrp="1" noChangeArrowheads="1"/>
            <a:extLst>
              <a:ext uri="smNativeData">
                <pr:smNativeData xmlns:pr="smNativeData" xmlns="smNativeData" val="SMDATA_15_uB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BAAAAAmAAAACAAAAAEg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42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5.5 </a:t>
            </a:r>
            <a:r>
              <a:rPr lang="uk-ua" sz="3000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Організація роботи з ліквідації наслідків надзвичайних ситуацій</a:t>
            </a:r>
            <a:endParaRPr lang="uk-ua" b="1" cap="all">
              <a:solidFill>
                <a:srgbClr val="C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5" name="Зображення1"/>
          <p:cNvPicPr>
            <a:picLocks noChangeAspect="1"/>
            <a:extLst>
              <a:ext uri="smNativeData">
                <pr:smNativeData xmlns:pr="smNativeData" xmlns="smNativeData" val="SMDATA_17_uBZB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9//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OkCAACGAQAAoQ4AAD4N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73075" y="247650"/>
            <a:ext cx="1905000" cy="19050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AEg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5.5 «Організація роботи з ліквідації наслідків надзвичайних ситуацій»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SAYAADAPAACfRQAA1CYAABAAAAAmAAAACAAAAAEgAAAAAAAA"/>
              </a:ext>
            </a:extLst>
          </p:cNvSpPr>
          <p:nvPr>
            <p:ph type="body" idx="1"/>
          </p:nvPr>
        </p:nvSpPr>
        <p:spPr>
          <a:xfrm>
            <a:off x="1021080" y="2468880"/>
            <a:ext cx="10296525" cy="384302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228 Педіатрія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spcBef>
                <a:spcPts val="0"/>
              </a:spcBef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5-й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spcBef>
                <a:spcPts val="0"/>
              </a:spcBef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2,0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spcBef>
                <a:spcPts val="0"/>
              </a:spcBef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Форма контролю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spcBef>
                <a:spcPts val="0"/>
              </a:spcBef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spcBef>
                <a:spcPts val="0"/>
              </a:spcBef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Пререквізити:</a:t>
            </a:r>
            <a:r>
              <a:rPr lang="uk-ua" sz="24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 </a:t>
            </a:r>
            <a:r>
              <a:rPr lang="en-us" sz="24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Базові знання з наступних навчальних дисциплін:  анатомія людини з особливостями дитячого віку, безпека життєдіяльності, основи біоетики та біобезпеки, цивільний захист, медицина надзвичайних ситуацій  та інші клінічні дисципліни.</a:t>
            </a:r>
            <a:endParaRPr lang="en-us" sz="1100" cap="none">
              <a:solidFill>
                <a:srgbClr val="000000"/>
              </a:solidFill>
              <a:latin typeface="Calibri" pitchFamily="2" charset="-52"/>
              <a:ea typeface="SimSun" pitchFamily="0" charset="0"/>
              <a:cs typeface="Times New Roman" pitchFamily="1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wQAAE4QAAAlJQAA4R0AABAAAAAmAAAACAAAAAGg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22066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80000"/>
              </a:lnSpc>
              <a:spcBef>
                <a:spcPts val="850"/>
              </a:spcBef>
              <a:buNone/>
              <a:defRPr lang="en-us" sz="1615" cap="none"/>
            </a:pPr>
            <a:r>
              <a:rPr lang="ru-ru" sz="204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  <a:endParaRPr lang="ru-ru" sz="204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sz="2210" cap="none">
                <a:latin typeface="Calibri" pitchFamily="2" charset="-52"/>
                <a:ea typeface="Calibri" pitchFamily="2" charset="-52"/>
                <a:cs typeface="Times New Roman" pitchFamily="1" charset="-52"/>
              </a:rPr>
              <a:t>формування вмінь і навичок щодо  невідкладних дій у надзвичайних ситуаціях спрямованих на врятування і збереження життя людини та мінімізацію наслідків впливу такого стану на її здоров’я</a:t>
            </a:r>
            <a:endParaRPr lang="uk-ua" sz="2210" cap="none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gygAAPMEAAC9RgAAqxsAABAAAAAmAAAACAAAAAEgAAAAAAAA"/>
              </a:ext>
            </a:extLst>
          </p:cNvSpPr>
          <p:nvPr>
            <p:ph type="body" idx="2"/>
          </p:nvPr>
        </p:nvSpPr>
        <p:spPr>
          <a:xfrm>
            <a:off x="6585585" y="804545"/>
            <a:ext cx="4913630" cy="36931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920"/>
              </a:spcBef>
              <a:buNone/>
              <a:defRPr lang="en-us" sz="1380" cap="none"/>
            </a:pPr>
            <a:endParaRPr lang="uk-ua" cap="none"/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навчає управлінню надзвичайними ситуаціями (попередження, готовність, реагування, відновлення)</a:t>
            </a:r>
            <a:endParaRPr lang="uk-ua" sz="2210" cap="none">
              <a:latin typeface="Calibri" pitchFamily="2" charset="-52"/>
              <a:ea typeface="Times New Roman" pitchFamily="1" charset="-52"/>
              <a:cs typeface="Calibri" pitchFamily="2" charset="-52"/>
            </a:endParaRPr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допомагає освоїти принципи медичного забезпечення населення</a:t>
            </a:r>
            <a:endParaRPr lang="uk-ua" sz="2210" cap="none">
              <a:latin typeface="Calibri" pitchFamily="2" charset="-52"/>
              <a:ea typeface="Times New Roman" pitchFamily="1" charset="-52"/>
              <a:cs typeface="Calibri" pitchFamily="2" charset="-52"/>
            </a:endParaRPr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розвиває навички щодо оцінювання ризиків та прогнозування розвитку надзвичайних подій</a:t>
            </a:r>
            <a:endParaRPr lang="uk-ua" sz="2210" cap="none">
              <a:latin typeface="Calibri" pitchFamily="2" charset="-52"/>
              <a:ea typeface="Times New Roman" pitchFamily="1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L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  <a:endParaRPr lang="uk-ua" sz="40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vycAAPMEAAA5SAAAPSUAABAAAAAmAAAACAAAAAGgAAAAAAAA"/>
              </a:ext>
            </a:extLst>
          </p:cNvSpPr>
          <p:nvPr>
            <p:ph type="body" idx="1"/>
          </p:nvPr>
        </p:nvSpPr>
        <p:spPr>
          <a:xfrm>
            <a:off x="6461125" y="804545"/>
            <a:ext cx="527939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Times New Roman" pitchFamily="1" charset="-52"/>
                <a:cs typeface="Calibri" pitchFamily="2" charset="-52"/>
              </a:rPr>
              <a:t>принципи і способи захисту, організації та планування медичного забезпечення населення за умов надзвичайних ситуацій мирного і воєнного часу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Arial Unicode MS" pitchFamily="2" charset="-52"/>
                <a:cs typeface="Calibri" pitchFamily="2" charset="-52"/>
              </a:rPr>
              <a:t>оцінювання ризиків і прогнозування надзвичайних подій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-9017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Times New Roman" pitchFamily="1" charset="-52"/>
                <a:cs typeface="Calibri" pitchFamily="2" charset="-52"/>
              </a:rPr>
              <a:t>оцінювання радіаційної, біологічної та хімічної обстановки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Times New Roman" pitchFamily="1" charset="-52"/>
                <a:cs typeface="Calibri" pitchFamily="2" charset="-52"/>
              </a:rPr>
              <a:t>основи надання домедичної та екстреної медичної  допомоги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r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SygAAJkDAAArRwAAhyYAABAAAAAmAAAACAAAAAGgAAAAAAAA"/>
              </a:ext>
            </a:extLst>
          </p:cNvSpPr>
          <p:nvPr>
            <p:ph type="body" idx="1"/>
          </p:nvPr>
        </p:nvSpPr>
        <p:spPr>
          <a:xfrm>
            <a:off x="6550025" y="584835"/>
            <a:ext cx="5019040" cy="56781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та планувати медичний захист населення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проводити лікувально-евакуаційні заходи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санітарно-гігієнічне та протиепідемічне забезпечення населення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та проводити медичне сортування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надання допомоги при масових інфекційних захворюваннях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навчитеся роботі з приладами радіаційного та хімічного контролю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навчитеся використанню засобів індивідуального захисту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b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T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:pr="smNativeData" xmlns="smNativeData" val="SMDATA_15_uB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3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uB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D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ZQ0AADsOAADwJAAAoCEAABAAAAAmAAAACAAAAAGgAAAAAAAA"/>
              </a:ext>
            </a:extLst>
          </p:cNvSpPr>
          <p:nvPr>
            <p:ph type="body" idx="1"/>
          </p:nvPr>
        </p:nvSpPr>
        <p:spPr>
          <a:xfrm>
            <a:off x="2177415" y="2313305"/>
            <a:ext cx="3827145" cy="31527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Доцент, к.мед.н.  Микола Матвійчук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Тетяна Сидорчук</a:t>
            </a:r>
            <a:endParaRPr lang="en-us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Title 1"/>
          <p:cNvSpPr>
            <a:extLst>
              <a:ext uri="smNativeData">
                <pr:smNativeData xmlns:pr="smNativeData" xmlns="smNativeData" val="SMDATA_15_uB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L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Прямоугольник 4"/>
          <p:cNvSpPr>
            <a:extLst>
              <a:ext uri="smNativeData">
                <pr:smNativeData xmlns:pr="smNativeData" xmlns="smNativeData" val="SMDATA_15_uB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f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4RwAABAgAAAmAAAACAAAAP//////////"/>
              </a:ext>
            </a:extLst>
          </p:cNvSpPr>
          <p:nvPr/>
        </p:nvSpPr>
        <p:spPr>
          <a:xfrm>
            <a:off x="7035165" y="2408555"/>
            <a:ext cx="4505325" cy="2286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Зображення1"/>
          <p:cNvPicPr>
            <a:picLocks noChangeAspect="1"/>
            <a:extLst>
              <a:ext uri="smNativeData">
                <pr:smNativeData xmlns:pr="smNativeData" xmlns="smNativeData" val="SMDATA_17_uBZB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E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AAAAAAlAAAAWAAAAAAAAAAAAAAAAAAAAAAAAAAAAAAAAAAAAAAAAAAAAAAAAAAAAAAAAAAAAAAAPwAAAAAAAACghgEAAAAAAAAAAAAAAAAADAAAAAEAAAAAAAAAAAAAAAAAAAAfAAAAVAAAAPaiHQX///8BAAAAAAAAAAAAAAAAAAAAAAAAAAAAAAAAAAAAAAAAAAAAAAAAf39/AOjjzgPMzMwAwMD/AH9/fwAAAAAAAAAAAAAAAAD///8AAAAAACEAAAAYAAAAFAAAAOUFAAByDgAAWQ0AAGIY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58215" y="2348230"/>
            <a:ext cx="1211580" cy="161544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2"/>
          <p:cNvPicPr>
            <a:picLocks noChangeAspect="1"/>
            <a:extLst>
              <a:ext uri="smNativeData">
                <pr:smNativeData xmlns:pr="smNativeData" xmlns="smNativeData" val="SMDATA_17_uBZB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BUbd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PUFAAD0GAAATQ0AAL4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968375" y="4056380"/>
            <a:ext cx="1193800" cy="159131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user</cp:lastModifiedBy>
  <cp:revision>0</cp:revision>
  <dcterms:created xsi:type="dcterms:W3CDTF">2026-04-08T10:22:59Z</dcterms:created>
  <dcterms:modified xsi:type="dcterms:W3CDTF">2026-06-28T12:42:32Z</dcterms:modified>
</cp:coreProperties>
</file>