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96" r:id="rId5"/>
  </p:sldMasterIdLst>
  <p:sldIdLst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82651315" val="1068" revOS="4"/>
      <pr:smFileRevision xmlns:pr="smNativeData" xmlns="smNativeData" dt="1782651315" val="0"/>
      <pr:guideOptions xmlns:pr="smNativeData" xmlns="smNativeData" dt="1782651315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59" d="100"/>
          <a:sy n="59" d="100"/>
        </p:scale>
        <p:origin x="759" y="217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6" d="100"/>
        <a:sy n="16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759" y="217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BAAAMYaAABsOgAAZyIAABAAAAAmAAAACAAAAAGg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29A2D3-9DD2-7C54-9C91-6B01ECDF6A3E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sxl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29A307-49D2-7C55-9C91-BF00EDDF6AE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299776-38D2-7C61-9C91-CE34D9DF6A9B}" type="datetime1">
              <a:t/>
            </a:fld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:pr="smNativeData" xmlns="smNativeData" val="SMDATA_15_sxl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298A8B-C5D2-7C7C-9C91-3329C4DF6A66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BAAAMYaAABsOgAAjyIAABAAAAAmAAAACAAAAAGg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29A379-37D2-7C55-9C91-C100EDDF6A94}" type="datetime1">
              <a:t>4/22/2026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sxl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29AE8A-C4D2-7C58-9C91-320DE0DF6A67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29AB7D-33D2-7C5D-9C91-C508E5DF6A90}" type="datetime1">
              <a:t>4/22/2026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sxl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29D6DE-90D2-7C20-9C91-667598DF6A33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HgAb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DsOAAACJAAAkBIAABAAAAAmAAAACAAAAIGg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2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bUO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sOAABCQQAAkBIAABAAAAAmAAAACAAAAIGg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2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DsOP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299FE3-ADD2-7C69-9C91-5B3CD1DF6A0E}" type="datetime1">
              <a:t>4/22/2026</a:t>
            </a:fld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DCFG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:pr="smNativeData" xmlns="smNativeData" val="SMDATA_15_sxl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MjaD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298F27-69D2-7C79-9C91-9F2CC1DF6ACA}" type="slidenum">
              <a:t>‹№›</a:t>
            </a:fld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AHMw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29EF22-6CD2-7C19-9C91-9A4CA1DF6ACF}" type="datetime1">
              <a:t>4/22/2026</a:t>
            </a:fld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5_sxl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29A562-2CD2-7C53-9C91-DA06EBDF6A8F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hDP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298648-06D2-7C70-9C91-F025C8DF6AA5}" type="datetime1">
              <a:t>4/22/2026</a:t>
            </a:fld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MD8t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sxl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29DB58-16D2-7C2D-9C91-E07895DF6AB5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Ld4FgA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Ld4FgB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AGg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CkAAPMEAAAQRwAAPSUAABAAAAAmAAAACAAAAAGg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29A775-3BD2-7C51-9C91-CD04E9DF6A98}" type="datetime1">
              <a:t/>
            </a:fld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:pr="smNativeData" xmlns="smNativeData" val="SMDATA_15_sxl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2992F0-BED2-7C64-9C91-4831DCDF6A1D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AGg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pr="smNativeData" xmlns="smNativeData" val="SMDATA_15_sxlBahMAAAAlAAAAZAAAAC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B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  <a:endParaRPr lang="ru-ru" cap="none"/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29F55D-13D2-7C03-9C91-E556BBDF6AB0}" type="datetime1">
              <a:t>4/22/2026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sxl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29D467-29D2-7C22-9C91-DF779ADF6A8A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29FA18-56D2-7C0C-9C91-A059B4DF6AF5}" type="datetime1">
              <a:t>4/22/2026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sxl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299848-06D2-7C6E-9C91-F03BD6DF6AA5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AMA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MQFAADbMwAAbCQAABAAAAAmAAAACAAAAAMA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29DB6D-23D2-7C2D-9C91-D57895DF6A80}" type="datetime1">
              <a:t>4/22/2026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sxl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29EA4B-05D2-7C1C-9C91-F349A4DF6AA6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v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D8v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L+P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29A147-09D2-7C57-9C91-FF02EFDF6AAA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L+P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sxl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L+v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9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29FD22-6CD2-7C0B-9C91-9A5EB3DF6ACF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mailto:emergency@vnmu.edu.ua" TargetMode="External"/><Relationship Id="rId3" Type="http://schemas.openxmlformats.org/officeDocument/2006/relationships/image" Target="../media/image2.jpeg"/><Relationship Id="rId4" Type="http://schemas.openxmlformats.org/officeDocument/2006/relationships/image" Target="../media/image3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9"/>
          <p:cNvSpPr>
            <a:extLst>
              <a:ext uri="smNativeData">
                <pr:smNativeData xmlns:pr="smNativeData" xmlns="smNativeData" val="SMDATA_15_sxl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uxIAAIEBAAB0PgAAbw0AABAgAAAmAAAACAAAAP//////////"/>
              </a:ext>
            </a:extLst>
          </p:cNvSpPr>
          <p:nvPr/>
        </p:nvSpPr>
        <p:spPr>
          <a:xfrm>
            <a:off x="3044825" y="244475"/>
            <a:ext cx="710755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Прямоугольник 12"/>
          <p:cNvSpPr>
            <a:extLst>
              <a:ext uri="smNativeData">
                <pr:smNativeData xmlns:pr="smNativeData" xmlns="smNativeData" val="SMDATA_15_sxl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ywwAANUaAAAlPQAAoCUAABAgAAAmAAAACAAAAP//////////"/>
              </a:ext>
            </a:extLst>
          </p:cNvSpPr>
          <p:nvPr/>
        </p:nvSpPr>
        <p:spPr>
          <a:xfrm>
            <a:off x="2079625" y="4361815"/>
            <a:ext cx="7860030" cy="17545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С4 ПСИХОЛОГІЯ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ГАЛУЗЬ ЗНАНЬ: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С4 </a:t>
            </a:r>
            <a:r>
              <a:rPr lang="ru-ru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Соціальні науки, журналістика та інформація</a:t>
            </a:r>
            <a:endParaRPr lang="uk-ua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«КЛІНІЧНА ПСИХОЛОГІЯ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  <a:endParaRPr lang="uk-ua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Заголовок 10"/>
          <p:cNvSpPr>
            <a:spLocks noGrp="1" noChangeArrowheads="1"/>
            <a:extLst>
              <a:ext uri="smNativeData">
                <pr:smNativeData xmlns:pr="smNativeData" xmlns="smNativeData" val="SMDATA_15_sxl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DA4AAPMOAADcPQAA/hcAABAAAAAmAAAACAAAAAEgAAAAAAAA"/>
              </a:ext>
            </a:extLst>
          </p:cNvSpPr>
          <p:nvPr>
            <p:ph type="ctrTitle"/>
          </p:nvPr>
        </p:nvSpPr>
        <p:spPr>
          <a:xfrm>
            <a:off x="2283460" y="2430145"/>
            <a:ext cx="7772400" cy="1470025"/>
          </a:xfrm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/>
          <a:p>
            <a:pPr algn="ctr">
              <a:spcBef>
                <a:spcPts val="0"/>
              </a:spcBef>
              <a:defRPr lang="en-us" sz="3000" cap="all"/>
            </a:pPr>
            <a:r>
              <a:rPr lang="ru-ru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ВБ 2.4. </a:t>
            </a:r>
            <a:r>
              <a:rPr lang="uk-ua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психологія ЕКСТРЕМАЛЬНИХ ТА КРИЗОВИХ СИТУАЦІЙ</a:t>
            </a:r>
            <a:endParaRPr lang="uk-ua" b="1" cap="all">
              <a:solidFill>
                <a:srgbClr val="C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5" name="Зображення1"/>
          <p:cNvPicPr>
            <a:extLst>
              <a:ext uri="smNativeData">
                <pr:smNativeData xmlns:pr="smNativeData" xmlns="smNativeData" val="SMDATA_17_sxlBahMAAAAlAAAAEQ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NYDAABiAgAA8QsAACAN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623570" y="387350"/>
            <a:ext cx="1317625" cy="174625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3QgAAG8CAAAjRAAAzA0AAAAAAAAmAAAACAAAAAEgAAAAAAAA"/>
              </a:ext>
            </a:extLst>
          </p:cNvSpPr>
          <p:nvPr>
            <p:ph type="title"/>
          </p:nvPr>
        </p:nvSpPr>
        <p:spPr>
          <a:xfrm>
            <a:off x="1440815" y="395605"/>
            <a:ext cx="9635490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 algn="ctr"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  <a:br/>
            <a:br/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ВБ 2.4. «ПСИХОЛОГІЯ ЕКСТРЕМАЛЬНИХ ТА КРИЗОВИХ СИТУАЦІЙ» 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cQwAAB8PAADSRQAAMiYAAAAAAAAmAAAACAAAAAEgAAAAAAAA"/>
              </a:ext>
            </a:extLst>
          </p:cNvSpPr>
          <p:nvPr>
            <p:ph type="body" idx="1"/>
          </p:nvPr>
        </p:nvSpPr>
        <p:spPr>
          <a:xfrm>
            <a:off x="2022475" y="2458085"/>
            <a:ext cx="9327515" cy="375094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sz="28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С4 КЛІНІЧНА ПСИХОЛОГІЯ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</a:t>
            </a:r>
            <a:r>
              <a:rPr lang="uk-ua" sz="28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2-й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</a:t>
            </a:r>
            <a:r>
              <a:rPr lang="uk-ua" sz="28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3,0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Форма контролю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</a:t>
            </a:r>
            <a:r>
              <a:rPr lang="uk-ua" sz="28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залік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</a:t>
            </a:r>
            <a:r>
              <a:rPr lang="uk-ua" sz="28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українська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Пререквізити: </a:t>
            </a:r>
            <a:r>
              <a:rPr lang="uk-ua" sz="28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а</a:t>
            </a:r>
            <a:r>
              <a:rPr lang="uk-ua" sz="2800" b="1" cap="none"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натомія та фізіологія ЦНС, психофізіологія</a:t>
            </a:r>
            <a:r>
              <a:rPr lang="uk-ua" sz="2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, </a:t>
            </a:r>
            <a:r>
              <a:rPr lang="en-us" sz="2800" b="1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клінічна психологія</a:t>
            </a:r>
            <a:endParaRPr lang="en-us" sz="1100" cap="none">
              <a:solidFill>
                <a:srgbClr val="000000"/>
              </a:solidFill>
              <a:latin typeface="Calibri" pitchFamily="2" charset="-52"/>
              <a:ea typeface="SimSun" pitchFamily="0" charset="0"/>
              <a:cs typeface="Times New Roman" pitchFamily="1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AEg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KgMAAOwQAAAcJAAAJBsAABAAAAAmAAAACAAAAAGgAAAAAAAA"/>
              </a:ext>
            </a:extLst>
          </p:cNvSpPr>
          <p:nvPr>
            <p:ph type="body" idx="1"/>
          </p:nvPr>
        </p:nvSpPr>
        <p:spPr>
          <a:xfrm>
            <a:off x="514350" y="2750820"/>
            <a:ext cx="5355590" cy="16611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>
              <a:lnSpc>
                <a:spcPct val="90000"/>
              </a:lnSpc>
              <a:buNone/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КЛЮЧОВА ПЕРЕВАГА: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marL="0" indent="0" algn="just">
              <a:lnSpc>
                <a:spcPct val="90000"/>
              </a:lnSpc>
              <a:buNone/>
              <a:defRPr lang="en-us" b="1" cap="none"/>
            </a:pPr>
            <a:r>
              <a:rPr lang="ru-ru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розуміння природи кризових станів  здатність ефективно допомагати в найтяжчі моменти життя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2CgAAKUEAABISAAAcigAABAAAAAmAAAACAAAAAEgAAAAAAAA"/>
              </a:ext>
            </a:extLst>
          </p:cNvSpPr>
          <p:nvPr>
            <p:ph type="body" idx="2"/>
          </p:nvPr>
        </p:nvSpPr>
        <p:spPr>
          <a:xfrm>
            <a:off x="6639560" y="755015"/>
            <a:ext cx="5110480" cy="58197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ru-ru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формує глибинне розуміння психології життєвих криз, горя та травми</a:t>
            </a:r>
            <a:endParaRPr lang="ru-ru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ru-ru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розвиває стійкість для роботи з екстремальними станами та суїцидальною поведінкою</a:t>
            </a:r>
            <a:endParaRPr lang="ru-ru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ru-ru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розширює інструментарій фахівця техніками кризової інтервенції</a:t>
            </a:r>
            <a:endParaRPr lang="ru-ru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ru-ru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формує навички кризового реагування в умовах надзвичайних ситуацій та катастроф різного генезу</a:t>
            </a:r>
            <a:endParaRPr lang="ru-ru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AEg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  <a:endParaRPr lang="uk-ua" sz="40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MDAw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vycAAIQCAABKRwAAJigAABAAAAAmAAAACAAAAAGgAAAAAAAA"/>
              </a:ext>
            </a:extLst>
          </p:cNvSpPr>
          <p:nvPr>
            <p:ph type="body" idx="1"/>
          </p:nvPr>
        </p:nvSpPr>
        <p:spPr>
          <a:xfrm>
            <a:off x="6461125" y="408940"/>
            <a:ext cx="5127625" cy="611759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феноменологію життєвих криз та типологію екстремальних ситуацій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психологію горя, втрати та основи роботи з екзистенціальними кризами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диференційну діагностику екстремальних станів, ГСР та ПТСР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психологічні маркери суїцидальної поведінки та алгоритми превенції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психологію виживання в умовах терористичних загроз та полону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методи екстреної допомоги, психодіагностики та кризової психокорекції</a:t>
            </a:r>
            <a:endParaRPr lang="en-us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rwQAAGgKAAC1IgAAVhwAABAAAAAmAAAACAAAAAEg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NicAAEQBAADrSQAA7ikAABAAAAAmAAAACAAAAAGgAAAAAAAA"/>
              </a:ext>
            </a:extLst>
          </p:cNvSpPr>
          <p:nvPr>
            <p:ph type="body" idx="1"/>
          </p:nvPr>
        </p:nvSpPr>
        <p:spPr>
          <a:xfrm>
            <a:off x="6374130" y="205740"/>
            <a:ext cx="5641975" cy="661035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надавати екстрену психологічну допомогу безпосередньо в умовах кризових та надзвичайних ситуацій;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діагностувати гострий стресовий розлад (ГСР), ПТСР та інші наслідки психотравмуючих подій;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застосовувати сучасні методи психокорекції при роботі з втратою, горем та екзистенціальними кризами;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здійснювати експертний прогноз психологічної готовності фахівців до роботи в екстремальних умовах;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володіти техніками управління стресом та психологічного відновлення для запобігання власному вигоранню.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4AQAABsNAACAIgAArx4AABAAAAAmAAAACAAAAAGg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:pr="smNativeData" xmlns="smNativeData" val="SMDATA_15_sxl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kAACUMAACLSAAARB8AABAg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Title 1"/>
          <p:cNvSpPr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2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sxl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GQMAAL4aAABVJAAA9ScAABAAAAAmAAAACAAAAAGgAAAAAAAA"/>
              </a:ext>
            </a:extLst>
          </p:cNvSpPr>
          <p:nvPr>
            <p:ph type="body" idx="1"/>
          </p:nvPr>
        </p:nvSpPr>
        <p:spPr>
          <a:xfrm>
            <a:off x="503555" y="4347210"/>
            <a:ext cx="5402580" cy="214820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 Ангельська Вікторія Юріївна</a:t>
            </a:r>
            <a:endParaRPr lang="ru-ru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 Гуменюк Наталія Іванівна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Title 1"/>
          <p:cNvSpPr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/gUAAAcCAACYIQAADQkAABAAAAAmAAAACAAAAP//////////"/>
              </a:ext>
            </a:extLst>
          </p:cNvSpPr>
          <p:nvPr/>
        </p:nvSpPr>
        <p:spPr>
          <a:xfrm>
            <a:off x="974090" y="329565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2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Title 1"/>
          <p:cNvSpPr>
            <a:extLst>
              <a:ext uri="smNativeData">
                <pr:smNativeData xmlns:pr="smNativeData" xmlns="smNativeData" val="SMDATA_15_sxl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6OPOA8zMzADAwP8Af39/AAAAAAAAAAAAAAAAAAAAAAAAAAAAIQAAABgAAAAUAAAA/gUAANwLAADnIAAAXBgAABAAAAAmAAAACAAAAP//////////"/>
              </a:ext>
            </a:extLst>
          </p:cNvSpPr>
          <p:nvPr/>
        </p:nvSpPr>
        <p:spPr>
          <a:xfrm>
            <a:off x="974090" y="1927860"/>
            <a:ext cx="4374515" cy="2032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2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6" name="Прямоугольник 4"/>
          <p:cNvSpPr>
            <a:extLst>
              <a:ext uri="smNativeData">
                <pr:smNativeData xmlns:pr="smNativeData" xmlns="smNativeData" val="SMDATA_15_sxl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sAANEOAAD+RgAA4RwAABAgAAAmAAAACAAAAP//////////"/>
              </a:ext>
            </a:extLst>
          </p:cNvSpPr>
          <p:nvPr/>
        </p:nvSpPr>
        <p:spPr>
          <a:xfrm>
            <a:off x="7035165" y="2408555"/>
            <a:ext cx="4505325" cy="2286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 56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медицини катастроф та військової медицини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l">
              <a:defRPr lang="en-us"/>
            </a:pPr>
            <a:r>
              <a:rPr lang="en-us" sz="2400" b="1" cap="none">
                <a:solidFill>
                  <a:srgbClr val="5E5E5E"/>
                </a:solidFill>
                <a:latin typeface="Calibri" pitchFamily="2" charset="-52"/>
                <a:ea typeface="Calibri" pitchFamily="2" charset="-52"/>
                <a:cs typeface="Calibri" pitchFamily="2" charset="-52"/>
                <a:hlinkClick r:id="rId2"/>
              </a:rPr>
              <a:t>emergency@vnmu.edu.ua</a:t>
            </a:r>
            <a:r>
              <a:rPr lang="uk-ua" sz="2400" b="1" cap="none">
                <a:solidFill>
                  <a:srgbClr val="5E5E5E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endParaRPr lang="en-us" sz="2400" b="1" cap="none">
              <a:solidFill>
                <a:srgbClr val="5F6368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7" name="Рисунок 7"/>
          <p:cNvPicPr>
            <a:extLst>
              <a:ext uri="smNativeData">
                <pr:smNativeData xmlns:pr="smNativeData" xmlns="smNativeData" val="SMDATA_17_sxlBahMAAAAlAAAAEQ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BAUl0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AMUAADpCwAAjiAAAGkY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3253105" y="1936115"/>
            <a:ext cx="2038985" cy="2032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Рисунок 3"/>
          <p:cNvPicPr>
            <a:picLocks noChangeAspect="1"/>
            <a:extLst>
              <a:ext uri="smNativeData">
                <pr:smNativeData xmlns:pr="smNativeData" xmlns="smNativeData" val="SMDATA_17_sxlB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DQtan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IwGAAD2CwAAcxMAAGkY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064260" y="1944370"/>
            <a:ext cx="2097405" cy="202374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user</cp:lastModifiedBy>
  <cp:revision>0</cp:revision>
  <dcterms:created xsi:type="dcterms:W3CDTF">2026-04-08T10:22:59Z</dcterms:created>
  <dcterms:modified xsi:type="dcterms:W3CDTF">2026-06-28T12:55:15Z</dcterms:modified>
</cp:coreProperties>
</file>