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767" r:id="rId4"/>
  </p:sldMasterIdLst>
  <p:notesMasterIdLst>
    <p:notesMasterId r:id="rId12"/>
  </p:notesMasterIdLst>
  <p:handoutMasterIdLst>
    <p:handoutMasterId r:id="rId13"/>
  </p:handoutMasterIdLst>
  <p:sldIdLst>
    <p:sldId id="256" r:id="rId5"/>
    <p:sldId id="257" r:id="rId6"/>
    <p:sldId id="258" r:id="rId7"/>
    <p:sldId id="261" r:id="rId8"/>
    <p:sldId id="259" r:id="rId9"/>
    <p:sldId id="260" r:id="rId10"/>
    <p:sldId id="262" r:id="rId11"/>
  </p:sldIdLst>
  <p:sldSz cx="12192000" cy="6858000"/>
  <p:notesSz cx="6858000" cy="9144000"/>
  <p:defaultTextStyle>
    <a:defPPr rtl="0">
      <a:defRPr lang="uk-UA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CC"/>
    <a:srgbClr val="FFFF99"/>
    <a:srgbClr val="99FF99"/>
    <a:srgbClr val="CC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18" autoAdjust="0"/>
    <p:restoredTop sz="94635" autoAdjust="0"/>
  </p:normalViewPr>
  <p:slideViewPr>
    <p:cSldViewPr snapToGrid="0" snapToObjects="1">
      <p:cViewPr varScale="1">
        <p:scale>
          <a:sx n="50" d="100"/>
          <a:sy n="50" d="100"/>
        </p:scale>
        <p:origin x="-672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8" d="100"/>
          <a:sy n="88" d="100"/>
        </p:scale>
        <p:origin x="3822" y="78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="" xmlns:a16="http://schemas.microsoft.com/office/drawing/2014/main" id="{F40BB816-636F-4C40-9EC7-A3BA365B89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="" xmlns:a16="http://schemas.microsoft.com/office/drawing/2014/main" id="{97CE0D02-F780-4697-9A30-3F10F4D67C8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D4C6DB-C317-4A9C-8161-3DF44515242C}" type="datetime1">
              <a:rPr lang="uk-UA" smtClean="0"/>
              <a:pPr rtl="0"/>
              <a:t>11.04.2025</a:t>
            </a:fld>
            <a:endParaRPr lang="uk-UA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="" xmlns:a16="http://schemas.microsoft.com/office/drawing/2014/main" id="{E50C7536-00AB-4C14-90D3-7D88603F2A5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="" xmlns:a16="http://schemas.microsoft.com/office/drawing/2014/main" id="{8FDBC111-E561-48D6-9DB3-85F8BE552B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B1AA4D1-BF1D-4260-B442-EBD7859EC5F1}" type="slidenum">
              <a:rPr lang="uk-UA" smtClean="0"/>
              <a:pPr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6911460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29619B-6940-42ED-A6EF-F50254B1486F}" type="datetime1">
              <a:rPr lang="uk-UA" smtClean="0"/>
              <a:pPr/>
              <a:t>11.04.2025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noProof="0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3D39BA2-F127-4DB1-B8FD-D5A70CC3E01B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4002405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indent="0" algn="l" defTabSz="914400" rtl="0" eaLnBrk="1" fontAlgn="auto" latinLnBrk="0" hangingPunct="1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rtlCol="0" anchor="b">
            <a:normAutofit/>
          </a:bodyPr>
          <a:lstStyle>
            <a:lvl1pPr>
              <a:defRPr sz="5400"/>
            </a:lvl1pPr>
          </a:lstStyle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rtlCol="0"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uk-UA" noProof="0" dirty="0"/>
              <a:t>Клацніть, щоб змінити стиль зразка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7100807-47FC-4B25-9CFC-83F6053E3DEE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Полілінія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16327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rtlCol="0"/>
          <a:lstStyle/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 rtlCol="0"/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27482E4-50D2-4ACB-B030-0E3EAB03D35E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8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107143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rtlCol="0"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125818D-E042-437E-B57C-7BD4E65CC836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9" name="Полілінія 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204439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80072A-1FF8-4728-867F-5CF0FDB5C131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10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354565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rtlCol="0" anchor="b">
            <a:noAutofit/>
          </a:bodyPr>
          <a:lstStyle>
            <a:lvl1pPr marL="0" indent="0" rtl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 rtlCol="0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 rtlCol="0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DC81132-6D0A-4EC6-9A04-85C292E12435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12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185892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2E7158-5276-4F4C-8414-7FC6C02B5189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331223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17408F-DCD4-4C0A-A5D9-06E5B509DCF6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6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394529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rtlCol="0" anchor="b"/>
          <a:lstStyle>
            <a:lvl1pPr algn="l">
              <a:defRPr sz="2000" b="0"/>
            </a:lvl1pPr>
          </a:lstStyle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rtlCol="0" anchor="ctr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57D2BB5-169E-4BF8-AD26-5A0A73DB1FC7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9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276406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uk-UA" noProof="0" dirty="0"/>
              <a:t>Клацніть піктограму, щоб додати зображення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9756ED-1549-44AD-9E46-7A84850CD285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9" name="Поліліні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424543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F1195A-7564-4D77-BC18-485B605C2FB7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9" name="Полілінія 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312889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13" name="Місце для тексту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 dirty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CE0D26-CB45-461E-BD81-875CE5C674B3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11" name="Полілінія 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  <p:sp>
        <p:nvSpPr>
          <p:cNvPr id="14" name="Текстове поле 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uk-UA" sz="8000" noProof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5" name="Текстове поле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uk-UA" sz="8000" noProof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="" xmlns:p14="http://schemas.microsoft.com/office/powerpoint/2010/main" val="419596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rtlCol="0" anchor="b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uk-UA" noProof="0" dirty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7FE0E1-A6C5-472C-8125-A9607EAA3906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9" name="Поліліні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4191375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21" name="Місце для тексту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A167CC-B5F0-4A4A-9B9C-FC818DA498C5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11" name="Поліліні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  <p:sp>
        <p:nvSpPr>
          <p:cNvPr id="17" name="Текстове поле 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uk-UA" sz="8000" noProof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8" name="Текстове поле 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uk-UA" sz="8000" noProof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="" xmlns:p14="http://schemas.microsoft.com/office/powerpoint/2010/main" val="314045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 або 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rtlCol="0" anchor="ctr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21" name="Місце для тексту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uk-UA" noProof="0" dirty="0"/>
              <a:t>Відредагуйте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0BCD57-7D8D-43F9-B42A-098532033432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9" name="Поліліні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2063380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44FD30B-EC8A-4A9E-949D-A836AE7C4D02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8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2901321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rtlCol="0" anchor="ctr"/>
          <a:lstStyle/>
          <a:p>
            <a:pPr rtl="0"/>
            <a:r>
              <a:rPr lang="uk-UA" noProof="0" dirty="0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 rtlCol="0"/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BC51728-E7CC-4E78-A306-B091CB587FE8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8" name="Поліліні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26191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а 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Полілінія 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Полілінія 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Полілінія 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Полілінія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Полілінія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Полілінія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Полілінія 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Полілінія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Полілінія 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Полілінія 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Полілінія 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Полілінія 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Група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Полілінія 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Полілінія 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Полілінія 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Полілінія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Полілінія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Полілінія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Полілінія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Полілінія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Полілінія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Полілінія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Полілінія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Полілінія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Прямокутник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noProof="0" dirty="0"/>
              <a:t>Зразок тексту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0E57849C-76E8-4DDE-A778-48887E99F3BB}" type="datetime1">
              <a:rPr lang="uk-UA" noProof="0" smtClean="0"/>
              <a:pPr rtl="0"/>
              <a:t>11.04.2025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rtl="0"/>
            <a:fld id="{D57F1E4F-1CFF-5643-939E-217C01CDF565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160" y="624110"/>
            <a:ext cx="11382692" cy="1616170"/>
          </a:xfrm>
        </p:spPr>
        <p:txBody>
          <a:bodyPr/>
          <a:lstStyle/>
          <a:p>
            <a:pPr algn="ctr"/>
            <a:r>
              <a:rPr lang="ru-RU" dirty="0" smtClean="0"/>
              <a:t>Презентація </a:t>
            </a:r>
            <a:r>
              <a:rPr lang="uk-UA" dirty="0" smtClean="0"/>
              <a:t>вибіркової дисципліни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sz="4000" dirty="0" smtClean="0">
                <a:solidFill>
                  <a:schemeClr val="tx1"/>
                </a:solidFill>
              </a:rPr>
              <a:t>«</a:t>
            </a:r>
            <a:r>
              <a:rPr lang="ru-RU" sz="4000" b="1" dirty="0" smtClean="0">
                <a:solidFill>
                  <a:srgbClr val="FFFF00"/>
                </a:solidFill>
              </a:rPr>
              <a:t>Теорія особистості</a:t>
            </a:r>
            <a:r>
              <a:rPr lang="ru-RU" sz="4000" dirty="0" smtClean="0">
                <a:solidFill>
                  <a:schemeClr val="tx1"/>
                </a:solidFill>
              </a:rPr>
              <a:t>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user\Desktop\40e47e6b7f60a995810b4f394f058551ef8255b7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44419" y="2819400"/>
            <a:ext cx="8892768" cy="35356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7400" y="193710"/>
            <a:ext cx="8915399" cy="12540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Мета </a:t>
            </a:r>
            <a: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курсу:</a:t>
            </a:r>
            <a:endParaRPr lang="ru-RU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52600" y="1706880"/>
            <a:ext cx="9951720" cy="4922520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/>
              <a:t>ознайомити з основними сучасними тенденціями у розвитку сучасних психологічних уявлень про особистість, ключовим змістом теоретичних зарубіжних та вітчизняних концепцій особистості, найбільш важливими експериментальними фактами, сформувати у студентів уявлення про психологію особистості як теоретичну та практичну галузь знань, </a:t>
            </a:r>
            <a:r>
              <a:rPr lang="ru-RU" sz="2800" dirty="0" smtClean="0"/>
              <a:t>спрямовану </a:t>
            </a:r>
            <a:r>
              <a:rPr lang="ru-RU" sz="2800" dirty="0" smtClean="0"/>
              <a:t>на дослідження закономірностей формування та розвитку людини в природі, суспільстві та на індивідуальному життєвому </a:t>
            </a:r>
            <a:r>
              <a:rPr lang="ru-RU" sz="2800" dirty="0" smtClean="0"/>
              <a:t>шляху.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0" y="0"/>
            <a:ext cx="8915399" cy="88392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Завдання курсу: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5000" y="883920"/>
            <a:ext cx="9860280" cy="5730240"/>
          </a:xfrm>
        </p:spPr>
        <p:txBody>
          <a:bodyPr>
            <a:noAutofit/>
          </a:bodyPr>
          <a:lstStyle/>
          <a:p>
            <a:r>
              <a:rPr lang="ru-RU" sz="2400" dirty="0" smtClean="0"/>
              <a:t>• </a:t>
            </a:r>
            <a:r>
              <a:rPr lang="ru-RU" sz="2400" dirty="0" smtClean="0"/>
              <a:t> розкрити </a:t>
            </a:r>
            <a:r>
              <a:rPr lang="ru-RU" sz="2400" dirty="0" smtClean="0"/>
              <a:t>зміст теоретичних та емпіричних досліджень, а також психотехнічних практик, які було розроблено у </a:t>
            </a:r>
            <a:r>
              <a:rPr lang="ru-RU" sz="2400" dirty="0" smtClean="0"/>
              <a:t>теорії </a:t>
            </a:r>
            <a:r>
              <a:rPr lang="ru-RU" sz="2400" dirty="0" smtClean="0"/>
              <a:t>особистості у різні історичні періоди; </a:t>
            </a:r>
            <a:endParaRPr lang="ru-RU" sz="2400" dirty="0" smtClean="0"/>
          </a:p>
          <a:p>
            <a:r>
              <a:rPr lang="ru-RU" sz="2400" dirty="0" smtClean="0"/>
              <a:t>•  дати </a:t>
            </a:r>
            <a:r>
              <a:rPr lang="ru-RU" sz="2400" dirty="0" smtClean="0"/>
              <a:t>загальне уявлення про закономірності формування особистості у біогенезі, соціогенезі та персоногенезі; </a:t>
            </a:r>
            <a:endParaRPr lang="ru-RU" sz="2400" dirty="0" smtClean="0"/>
          </a:p>
          <a:p>
            <a:r>
              <a:rPr lang="ru-RU" sz="2400" dirty="0" smtClean="0"/>
              <a:t>•  розглянути </a:t>
            </a:r>
            <a:r>
              <a:rPr lang="ru-RU" sz="2400" dirty="0" smtClean="0"/>
              <a:t>проблематику внутрішньої сутності, ціннісно-смислових конотацій, мотивації, характеру та спрямованості; </a:t>
            </a:r>
            <a:endParaRPr lang="ru-RU" sz="2400" dirty="0" smtClean="0"/>
          </a:p>
          <a:p>
            <a:r>
              <a:rPr lang="ru-RU" sz="2400" dirty="0" smtClean="0"/>
              <a:t>•  сформувати </a:t>
            </a:r>
            <a:r>
              <a:rPr lang="ru-RU" sz="2400" dirty="0" smtClean="0"/>
              <a:t>уявлення про психологічне здоров’я, нормальний та аномальний розвиток особистості; </a:t>
            </a:r>
            <a:endParaRPr lang="ru-RU" sz="2400" dirty="0" smtClean="0"/>
          </a:p>
          <a:p>
            <a:r>
              <a:rPr lang="ru-RU" sz="2400" dirty="0" smtClean="0"/>
              <a:t>•  оволодіти </a:t>
            </a:r>
            <a:r>
              <a:rPr lang="ru-RU" sz="2400" dirty="0" smtClean="0"/>
              <a:t>методами психологічної діагностики </a:t>
            </a:r>
            <a:r>
              <a:rPr lang="ru-RU" sz="2400" dirty="0" smtClean="0"/>
              <a:t>індивідуальних особистісних </a:t>
            </a:r>
            <a:r>
              <a:rPr lang="ru-RU" sz="2400" dirty="0" smtClean="0"/>
              <a:t>якостей та властивостей; </a:t>
            </a:r>
            <a:endParaRPr lang="ru-RU" sz="2400" dirty="0" smtClean="0"/>
          </a:p>
          <a:p>
            <a:r>
              <a:rPr lang="ru-RU" sz="2400" dirty="0" smtClean="0"/>
              <a:t>•  висвітлити </a:t>
            </a:r>
            <a:r>
              <a:rPr lang="ru-RU" sz="2400" dirty="0" smtClean="0"/>
              <a:t>можливості застосування набутих знань у наданні психологічної допомоги </a:t>
            </a:r>
            <a:r>
              <a:rPr lang="ru-RU" sz="2600" dirty="0" smtClean="0"/>
              <a:t>особистості.</a:t>
            </a:r>
            <a:endParaRPr lang="ru-RU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5480" y="0"/>
            <a:ext cx="4158931" cy="64008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Опис дисципліни:</a:t>
            </a:r>
            <a:endParaRPr lang="ru-RU" sz="32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48640" y="640080"/>
            <a:ext cx="8244841" cy="6029058"/>
          </a:xfrm>
        </p:spPr>
        <p:txBody>
          <a:bodyPr>
            <a:noAutofit/>
          </a:bodyPr>
          <a:lstStyle/>
          <a:p>
            <a:r>
              <a:rPr lang="ru-RU" sz="2200" dirty="0" smtClean="0"/>
              <a:t>               </a:t>
            </a:r>
            <a:r>
              <a:rPr lang="ru-RU" sz="2200" b="1" dirty="0" smtClean="0"/>
              <a:t>Розглядається</a:t>
            </a:r>
            <a:r>
              <a:rPr lang="ru-RU" sz="2200" dirty="0" smtClean="0"/>
              <a:t> </a:t>
            </a:r>
            <a:r>
              <a:rPr lang="ru-RU" sz="2200" dirty="0" smtClean="0"/>
              <a:t>поняття особистості у психології. </a:t>
            </a:r>
            <a:endParaRPr lang="ru-RU" sz="2200" dirty="0" smtClean="0"/>
          </a:p>
          <a:p>
            <a:r>
              <a:rPr lang="ru-RU" sz="2200" b="1" dirty="0" smtClean="0"/>
              <a:t>Аналізуються</a:t>
            </a:r>
            <a:r>
              <a:rPr lang="ru-RU" sz="2200" dirty="0" smtClean="0"/>
              <a:t> </a:t>
            </a:r>
            <a:r>
              <a:rPr lang="ru-RU" sz="2200" dirty="0" smtClean="0"/>
              <a:t>основні компоненти теор</a:t>
            </a:r>
            <a:r>
              <a:rPr lang="en-US" sz="2200" dirty="0" smtClean="0"/>
              <a:t>i</a:t>
            </a:r>
            <a:r>
              <a:rPr lang="ru-RU" sz="2200" dirty="0" smtClean="0"/>
              <a:t>ї особистост</a:t>
            </a:r>
            <a:r>
              <a:rPr lang="en-US" sz="2200" dirty="0" smtClean="0"/>
              <a:t>i, </a:t>
            </a:r>
            <a:r>
              <a:rPr lang="ru-RU" sz="2200" dirty="0" smtClean="0"/>
              <a:t>подаються загальні критер</a:t>
            </a:r>
            <a:r>
              <a:rPr lang="en-US" sz="2200" dirty="0" smtClean="0"/>
              <a:t>i</a:t>
            </a:r>
            <a:r>
              <a:rPr lang="ru-RU" sz="2200" dirty="0" smtClean="0"/>
              <a:t>ї оц</a:t>
            </a:r>
            <a:r>
              <a:rPr lang="en-US" sz="2200" dirty="0" smtClean="0"/>
              <a:t>i</a:t>
            </a:r>
            <a:r>
              <a:rPr lang="ru-RU" sz="2200" dirty="0" smtClean="0"/>
              <a:t>нки теор</a:t>
            </a:r>
            <a:r>
              <a:rPr lang="en-US" sz="2200" dirty="0" smtClean="0"/>
              <a:t>i</a:t>
            </a:r>
            <a:r>
              <a:rPr lang="ru-RU" sz="2200" dirty="0" smtClean="0"/>
              <a:t>ї особистост</a:t>
            </a:r>
            <a:r>
              <a:rPr lang="en-US" sz="2200" dirty="0" smtClean="0"/>
              <a:t>i. </a:t>
            </a:r>
            <a:endParaRPr lang="uk-UA" sz="2200" dirty="0" smtClean="0"/>
          </a:p>
          <a:p>
            <a:r>
              <a:rPr lang="ru-RU" sz="2200" b="1" dirty="0" smtClean="0"/>
              <a:t>Розглядаються</a:t>
            </a:r>
            <a:r>
              <a:rPr lang="ru-RU" sz="2200" dirty="0" smtClean="0"/>
              <a:t> </a:t>
            </a:r>
            <a:r>
              <a:rPr lang="ru-RU" sz="2200" dirty="0" smtClean="0"/>
              <a:t>теорії особистості в зарубіжній психології, такі як класичний психоаналіз та його трансформація, его-психологія, диспозиційний напрямок у теоріях особистості, біхевіоральні теорії особистості, гуманістична психологія, екзистенційна психологія. </a:t>
            </a:r>
            <a:endParaRPr lang="ru-RU" sz="2200" dirty="0" smtClean="0"/>
          </a:p>
          <a:p>
            <a:r>
              <a:rPr lang="ru-RU" sz="2200" b="1" dirty="0" smtClean="0"/>
              <a:t>Подаються</a:t>
            </a:r>
            <a:r>
              <a:rPr lang="ru-RU" sz="2200" dirty="0" smtClean="0"/>
              <a:t> </a:t>
            </a:r>
            <a:r>
              <a:rPr lang="ru-RU" sz="2200" dirty="0" smtClean="0"/>
              <a:t>основні положення вітчизняних теорій особистості. </a:t>
            </a:r>
            <a:endParaRPr lang="ru-RU" sz="2200" dirty="0" smtClean="0"/>
          </a:p>
          <a:p>
            <a:r>
              <a:rPr lang="ru-RU" sz="2200" b="1" dirty="0" smtClean="0"/>
              <a:t>Приділяється</a:t>
            </a:r>
            <a:r>
              <a:rPr lang="ru-RU" sz="2200" dirty="0" smtClean="0"/>
              <a:t> </a:t>
            </a:r>
            <a:r>
              <a:rPr lang="ru-RU" sz="2200" dirty="0" smtClean="0"/>
              <a:t>увага зовнішньому світу особистості (темперамент, характер, здібності, соціальні ролі, мотиваційна сфера, тощо) та внутрішньому світу особистості (конструкт особистості, цінності, спрямованість, </a:t>
            </a:r>
            <a:r>
              <a:rPr lang="ru-RU" sz="2200" dirty="0" smtClean="0"/>
              <a:t>я-концепція</a:t>
            </a:r>
            <a:r>
              <a:rPr lang="ru-RU" sz="2200" dirty="0" smtClean="0"/>
              <a:t>, самооцінка, тощо).</a:t>
            </a:r>
            <a:endParaRPr lang="ru-RU" sz="2200" dirty="0"/>
          </a:p>
        </p:txBody>
      </p:sp>
      <p:pic>
        <p:nvPicPr>
          <p:cNvPr id="2050" name="Picture 2" descr="C:\Users\user\Desktop\Dizajn-bez-nazvaniyas-min-e1678808978297-300x408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49641" y="-243840"/>
            <a:ext cx="4608306" cy="6267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8120" y="289560"/>
            <a:ext cx="11993880" cy="97536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У результаті вивчення курсу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студенти повинні </a:t>
            </a:r>
            <a:r>
              <a:rPr lang="ru-RU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знати</a:t>
            </a:r>
            <a:r>
              <a:rPr lang="ru-RU" sz="3600" dirty="0" smtClean="0"/>
              <a:t>: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42161" y="1478280"/>
            <a:ext cx="9204960" cy="4998719"/>
          </a:xfrm>
        </p:spPr>
        <p:txBody>
          <a:bodyPr>
            <a:noAutofit/>
          </a:bodyPr>
          <a:lstStyle/>
          <a:p>
            <a:r>
              <a:rPr lang="ru-RU" sz="2500" dirty="0" smtClean="0"/>
              <a:t>• </a:t>
            </a:r>
            <a:r>
              <a:rPr lang="ru-RU" sz="2500" dirty="0" smtClean="0"/>
              <a:t> теоретико-методологічні </a:t>
            </a:r>
            <a:r>
              <a:rPr lang="ru-RU" sz="2500" dirty="0" smtClean="0"/>
              <a:t>засади та методи </a:t>
            </a:r>
            <a:r>
              <a:rPr lang="ru-RU" sz="2500" dirty="0" smtClean="0"/>
              <a:t>теорії </a:t>
            </a:r>
            <a:r>
              <a:rPr lang="ru-RU" sz="2500" dirty="0" smtClean="0"/>
              <a:t>особистості; </a:t>
            </a:r>
            <a:endParaRPr lang="ru-RU" sz="2500" dirty="0" smtClean="0"/>
          </a:p>
          <a:p>
            <a:r>
              <a:rPr lang="ru-RU" sz="2500" dirty="0" smtClean="0"/>
              <a:t>•  зарубіжні </a:t>
            </a:r>
            <a:r>
              <a:rPr lang="ru-RU" sz="2500" dirty="0" smtClean="0"/>
              <a:t>та вітчизняні теорії особистості та їх зміст (психоаналіз, біхевіоризм, когнітивна психологія, гуманістична психологія тощо); </a:t>
            </a:r>
            <a:endParaRPr lang="ru-RU" sz="2500" dirty="0" smtClean="0"/>
          </a:p>
          <a:p>
            <a:r>
              <a:rPr lang="ru-RU" sz="2500" dirty="0" smtClean="0"/>
              <a:t>•  психологічну </a:t>
            </a:r>
            <a:r>
              <a:rPr lang="ru-RU" sz="2500" dirty="0" smtClean="0"/>
              <a:t>структуру особистості з точки зору різних наукових концепцій і теорій, індивідуальні та соціально-психологічні закономірності проявів особистості у поведінці й діяльності; </a:t>
            </a:r>
            <a:endParaRPr lang="ru-RU" sz="2500" dirty="0" smtClean="0"/>
          </a:p>
          <a:p>
            <a:r>
              <a:rPr lang="ru-RU" sz="2500" dirty="0" smtClean="0"/>
              <a:t>•  психологічні </a:t>
            </a:r>
            <a:r>
              <a:rPr lang="ru-RU" sz="2500" dirty="0" smtClean="0"/>
              <a:t>чинники, які зумовлюють особливості поведінки та діяльності особистості та критерії їх оцінки.</a:t>
            </a:r>
            <a:endParaRPr lang="ru-RU" sz="2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4520" y="289560"/>
            <a:ext cx="9921239" cy="11734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 результаті засвоєння дисципліни студенти оволодівають </a:t>
            </a:r>
            <a: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уміннями та навичками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0" y="1828800"/>
            <a:ext cx="9980612" cy="4465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• </a:t>
            </a:r>
            <a:r>
              <a:rPr lang="ru-RU" sz="2400" dirty="0" smtClean="0"/>
              <a:t> </a:t>
            </a:r>
            <a:r>
              <a:rPr lang="ru-RU" sz="2500" dirty="0" smtClean="0"/>
              <a:t>систематизації </a:t>
            </a:r>
            <a:r>
              <a:rPr lang="ru-RU" sz="2500" dirty="0" smtClean="0"/>
              <a:t>та аналізу набутих знаннь з метою кращого розуміння особистості; • застосування отриманих знаннь для діагностики норми та відхилень у розвитку особистості; </a:t>
            </a:r>
            <a:endParaRPr lang="ru-RU" sz="2500" dirty="0" smtClean="0"/>
          </a:p>
          <a:p>
            <a:pPr>
              <a:buNone/>
            </a:pPr>
            <a:r>
              <a:rPr lang="ru-RU" sz="2500" dirty="0" smtClean="0"/>
              <a:t>•  професійно-психологічної </a:t>
            </a:r>
            <a:r>
              <a:rPr lang="ru-RU" sz="2500" dirty="0" smtClean="0"/>
              <a:t>спостережливості, складання психологічного портрету; </a:t>
            </a:r>
            <a:endParaRPr lang="ru-RU" sz="2500" dirty="0" smtClean="0"/>
          </a:p>
          <a:p>
            <a:pPr>
              <a:buNone/>
            </a:pPr>
            <a:r>
              <a:rPr lang="ru-RU" sz="2500" dirty="0" smtClean="0"/>
              <a:t>•  психологічної </a:t>
            </a:r>
            <a:r>
              <a:rPr lang="ru-RU" sz="2500" dirty="0" smtClean="0"/>
              <a:t>діагностики, аналізу та самоаналізу особистості у поведінці й діяльності</a:t>
            </a:r>
            <a:r>
              <a:rPr lang="ru-RU" sz="2500" dirty="0" smtClean="0"/>
              <a:t>;</a:t>
            </a:r>
          </a:p>
          <a:p>
            <a:pPr>
              <a:buNone/>
            </a:pPr>
            <a:r>
              <a:rPr lang="ru-RU" sz="2500" dirty="0" smtClean="0"/>
              <a:t> </a:t>
            </a:r>
            <a:r>
              <a:rPr lang="ru-RU" sz="2500" dirty="0" smtClean="0"/>
              <a:t>• </a:t>
            </a:r>
            <a:r>
              <a:rPr lang="ru-RU" sz="2500" dirty="0" smtClean="0"/>
              <a:t>компетентної </a:t>
            </a:r>
            <a:r>
              <a:rPr lang="ru-RU" sz="2500" dirty="0" smtClean="0"/>
              <a:t>побудови корекційно-розвивальної роботи та надання психологічної допомоги клієнту.</a:t>
            </a:r>
            <a:endParaRPr lang="ru-RU" sz="2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5440" y="518160"/>
            <a:ext cx="10180320" cy="1676400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Запрошуємо професійно вдосконалюватись </a:t>
            </a:r>
            <a:r>
              <a:rPr lang="uk-UA" b="1" dirty="0" smtClean="0">
                <a:solidFill>
                  <a:srgbClr val="0070C0"/>
                </a:solidFill>
              </a:rPr>
              <a:t/>
            </a:r>
            <a:br>
              <a:rPr lang="uk-UA" b="1" dirty="0" smtClean="0">
                <a:solidFill>
                  <a:srgbClr val="0070C0"/>
                </a:solidFill>
              </a:rPr>
            </a:br>
            <a:r>
              <a:rPr lang="uk-UA" b="1" dirty="0" smtClean="0">
                <a:solidFill>
                  <a:srgbClr val="0070C0"/>
                </a:solidFill>
              </a:rPr>
              <a:t>разом </a:t>
            </a:r>
            <a:r>
              <a:rPr lang="uk-UA" b="1" dirty="0" smtClean="0">
                <a:solidFill>
                  <a:srgbClr val="0070C0"/>
                </a:solidFill>
              </a:rPr>
              <a:t>з нами!</a:t>
            </a:r>
            <a:endParaRPr lang="ru-RU" dirty="0"/>
          </a:p>
        </p:txBody>
      </p:sp>
      <p:pic>
        <p:nvPicPr>
          <p:cNvPr id="3" name="Місце для вмісту 5">
            <a:extLst>
              <a:ext uri="{FF2B5EF4-FFF2-40B4-BE49-F238E27FC236}">
                <a16:creationId xmlns="" xmlns:a16="http://schemas.microsoft.com/office/drawing/2014/main" id="{C49F1DF0-7E8C-4C54-9834-2510CE8B5C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2194560"/>
            <a:ext cx="2773680" cy="427957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A800FAA-2869-48FC-8845-C17E3F213E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280" y="2194560"/>
            <a:ext cx="4053840" cy="44805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Wisp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72701D7-F9FA-4FAE-8F84-481F7343B1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EB5B414-9A6F-48B8-AEAD-BF88A75918F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D4FFEA-493F-460C-97C1-FF173D8BC1D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413</Words>
  <Application>Microsoft Office PowerPoint</Application>
  <PresentationFormat>Произвольный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Віхоть</vt:lpstr>
      <vt:lpstr>Презентація вибіркової дисципліни  «Теорія особистості»</vt:lpstr>
      <vt:lpstr>Мета курсу:</vt:lpstr>
      <vt:lpstr>Завдання курсу:</vt:lpstr>
      <vt:lpstr>Опис дисципліни:</vt:lpstr>
      <vt:lpstr>У результаті вивчення курсу  студенти повинні знати:</vt:lpstr>
      <vt:lpstr>У результаті засвоєння дисципліни студенти оволодівають уміннями та навичками:</vt:lpstr>
      <vt:lpstr>Запрошуємо професійно вдосконалюватись  разом з нами!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2019-05-13T11:55:26Z</dcterms:created>
  <dcterms:modified xsi:type="dcterms:W3CDTF">2025-04-11T12:09:45Z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