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9279" autoAdjust="0"/>
    <p:restoredTop sz="94660"/>
  </p:normalViewPr>
  <p:slideViewPr>
    <p:cSldViewPr snapToGrid="0">
      <p:cViewPr varScale="1">
        <p:scale>
          <a:sx n="99" d="100"/>
          <a:sy n="99" d="100"/>
        </p:scale>
        <p:origin x="208" y="5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D0649-8A95-4E43-9C06-90EB8CF6FE2D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DE2FB-BA41-413B-9DD5-1421AE5D51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CE085-FD6F-47B2-9225-97C4C53AA242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4A4E3-F5F8-4ABF-B864-1F6A161703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2CFF0-82A6-4227-BE5E-163C2DB0E271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C8A8E-6C9B-4E0B-B566-F5F6AE58D7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1B1FD-8594-4760-AEA6-F2AEA1BA102B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760D1-22CA-4EBD-B51A-781A2EFA9D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434C0-879E-4C2B-94EA-FEF11762C556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84610-DA00-4106-92B2-33B1E1F725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4EC2C-CB3A-45F8-A4BC-BB25CA86F733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1EC54-5248-4382-B053-2BF974DC01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75735-C60D-479C-B64D-1BED0EE911F7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CC66F-A1CD-453A-AB8C-B37B52805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E731E-1709-43A3-B606-F874AA1670FE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 dirty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CCC3A-DD18-42FB-A2E8-5B414B1C36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CF5842F3-744F-43FE-9606-C4DA0866B84A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 dirty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82BAA-9C70-4AA1-BBA5-D2D7690357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4D854-88EE-4CBA-8158-47813CD244C9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EE54E-1513-4859-8AB9-5DE44E51A9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7ED48-1789-4A2F-99CF-9103C4E28670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1310A-22F4-4842-8296-86E40026AE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D1A0ED-A589-49E7-AAE7-979B8CC8C46A}" type="datetimeFigureOut">
              <a:rPr lang="en-US"/>
              <a:pPr>
                <a:defRPr/>
              </a:pPr>
              <a:t>4/21/26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 dirty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C86FBE-93AE-4A06-9ECE-1AAAB22774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9pPr>
    </p:titleStyle>
    <p:bodyStyle>
      <a:lvl1pPr marL="2286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244475"/>
            <a:ext cx="179863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ru-RU" sz="2400">
                <a:solidFill>
                  <a:srgbClr val="002060"/>
                </a:solidFill>
                <a:cs typeface="Calibri" pitchFamily="34" charset="0"/>
              </a:rPr>
              <a:t>МІКРОБІОЛОГІЇ</a:t>
            </a:r>
          </a:p>
        </p:txBody>
      </p:sp>
      <p:sp>
        <p:nvSpPr>
          <p:cNvPr id="13315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777240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ru-RU" b="1" cap="none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</a:t>
            </a:r>
            <a:r>
              <a:rPr lang="ru-RU" b="1" cap="none">
                <a:solidFill>
                  <a:srgbClr val="C00000"/>
                </a:solidFill>
                <a:latin typeface="Arial" charset="0"/>
                <a:cs typeface="Calibri" pitchFamily="34" charset="0"/>
              </a:rPr>
              <a:t>3.2</a:t>
            </a:r>
            <a:r>
              <a:rPr lang="ru-RU" b="1" cap="none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ru-RU" b="1" cap="none">
                <a:solidFill>
                  <a:srgbClr val="C00000"/>
                </a:solidFill>
                <a:latin typeface="Arial" charset="0"/>
                <a:cs typeface="Calibri" pitchFamily="34" charset="0"/>
              </a:rPr>
              <a:t>ІНФЕКЦІЙНА ІМУНОЛОГІЯ</a:t>
            </a:r>
            <a:endParaRPr lang="uk-UA" b="1" cap="none">
              <a:solidFill>
                <a:srgbClr val="C00000"/>
              </a:solidFill>
              <a:latin typeface="Arial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5886" y="395289"/>
            <a:ext cx="9160102" cy="1139598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uk-UA" b="1" cap="none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b="1" cap="none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br>
              <a:rPr lang="uk-UA" b="1" cap="none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3.2 «ІНФЕКЦІЙНА ІМУНОЛОГІЯ»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49424"/>
            <a:ext cx="11728450" cy="4814661"/>
          </a:xfrm>
        </p:spPr>
        <p:txBody>
          <a:bodyPr>
            <a:noAutofit/>
          </a:bodyPr>
          <a:lstStyle/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Спеціальність</a:t>
            </a:r>
            <a:r>
              <a:rPr lang="uk-UA" sz="2800" b="1">
                <a:latin typeface="Calibri" pitchFamily="34" charset="0"/>
                <a:cs typeface="Calibri" pitchFamily="34" charset="0"/>
              </a:rPr>
              <a:t>: І</a:t>
            </a:r>
            <a:r>
              <a:rPr lang="uk-UA" sz="2800">
                <a:latin typeface="Calibri" pitchFamily="34" charset="0"/>
                <a:cs typeface="Calibri" pitchFamily="34" charset="0"/>
              </a:rPr>
              <a:t>2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Медицина</a:t>
            </a:r>
          </a:p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Курс: </a:t>
            </a:r>
            <a:r>
              <a:rPr lang="uk-UA" sz="2800" dirty="0">
                <a:latin typeface="Arial" charset="0"/>
                <a:cs typeface="Calibri" pitchFamily="34" charset="0"/>
              </a:rPr>
              <a:t>3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-й</a:t>
            </a:r>
          </a:p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Кредити: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3,0</a:t>
            </a:r>
          </a:p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Форма контролю: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залік</a:t>
            </a:r>
          </a:p>
          <a:p>
            <a:r>
              <a:rPr lang="uk-UA" sz="2800" b="1" dirty="0">
                <a:latin typeface="Calibri" pitchFamily="34" charset="0"/>
                <a:cs typeface="Calibri" pitchFamily="34" charset="0"/>
              </a:rPr>
              <a:t>Мова: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українська, англійська</a:t>
            </a:r>
          </a:p>
          <a:p>
            <a:pPr algn="just"/>
            <a:r>
              <a:rPr lang="uk-UA" sz="2800" b="1" dirty="0" err="1">
                <a:latin typeface="Calibri" pitchFamily="34" charset="0"/>
                <a:cs typeface="Calibri" pitchFamily="34" charset="0"/>
              </a:rPr>
              <a:t>Пререквізити</a:t>
            </a:r>
            <a:r>
              <a:rPr lang="uk-UA" sz="2800" b="1" dirty="0">
                <a:latin typeface="Calibri" pitchFamily="34" charset="0"/>
                <a:cs typeface="Calibri" pitchFamily="34" charset="0"/>
              </a:rPr>
              <a:t>:</a:t>
            </a:r>
            <a:r>
              <a:rPr lang="uk-UA" sz="2800" b="1" dirty="0">
                <a:latin typeface="Arial" charset="0"/>
                <a:cs typeface="Calibri" pitchFamily="34" charset="0"/>
              </a:rPr>
              <a:t> </a:t>
            </a:r>
            <a:r>
              <a:rPr lang="uk-UA" sz="2400" dirty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t>базові знання з медичної та біоорганічної хімії, біологічної хімії, медичної біології, гістології, анатомії людини, нормальної фізіології, мікробіології</a:t>
            </a:r>
            <a:endParaRPr lang="uk-UA" sz="2800" dirty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uk-UA" sz="32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462588" cy="39052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>
              <a:buFont typeface="Arial" charset="0"/>
              <a:buNone/>
            </a:pPr>
            <a:r>
              <a:rPr lang="uk-UA" sz="2400"/>
              <a:t>цілісні, глибокі, ґрунтовні </a:t>
            </a:r>
            <a:r>
              <a:rPr lang="uk-UA" sz="2400" i="1"/>
              <a:t>знання про формування протибактеріального, антитоксичного, противірусного, протигрибкового, антипротозойного імунітету</a:t>
            </a:r>
            <a:r>
              <a:rPr lang="uk-UA" sz="2400"/>
              <a:t>  здобувачі вищої освіти можуть отримати </a:t>
            </a:r>
            <a:r>
              <a:rPr lang="uk-UA" sz="2400" u="sng"/>
              <a:t>лише на кафедрі мікробіології, імунології, вірусології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280150" y="307975"/>
            <a:ext cx="5621338" cy="6203950"/>
          </a:xfrm>
        </p:spPr>
        <p:txBody>
          <a:bodyPr/>
          <a:lstStyle/>
          <a:p>
            <a:pPr marL="266700" indent="-266700" algn="l">
              <a:lnSpc>
                <a:spcPct val="90000"/>
              </a:lnSpc>
            </a:pPr>
            <a:r>
              <a:rPr lang="uk-UA" sz="2400" dirty="0"/>
              <a:t>Курс рекомендується до вивчення всім здобувачам освіти, а також </a:t>
            </a:r>
            <a:r>
              <a:rPr lang="uk-UA" sz="2400" b="1" dirty="0"/>
              <a:t>тим, хто прагне </a:t>
            </a:r>
          </a:p>
          <a:p>
            <a:pPr marL="266700" indent="-266700" algn="just">
              <a:lnSpc>
                <a:spcPct val="90000"/>
              </a:lnSpc>
              <a:buFont typeface="Arial" charset="0"/>
              <a:buChar char="•"/>
            </a:pPr>
            <a:r>
              <a:rPr lang="uk-UA" sz="2400" dirty="0"/>
              <a:t>розширити свої знання з основ інфекційної патології,</a:t>
            </a:r>
          </a:p>
          <a:p>
            <a:pPr marL="266700" indent="-266700" algn="l">
              <a:lnSpc>
                <a:spcPct val="90000"/>
              </a:lnSpc>
              <a:buFont typeface="Arial" charset="0"/>
              <a:buChar char="•"/>
            </a:pPr>
            <a:r>
              <a:rPr lang="uk-UA" sz="2400" dirty="0"/>
              <a:t>використовувати набуті знання, практичні навички в галузі медицини для дослідження </a:t>
            </a:r>
            <a:r>
              <a:rPr lang="uk-UA" sz="2400" dirty="0" err="1"/>
              <a:t>протиінфекційного</a:t>
            </a:r>
            <a:r>
              <a:rPr lang="uk-UA" sz="2400" dirty="0"/>
              <a:t> захисту</a:t>
            </a:r>
          </a:p>
          <a:p>
            <a:pPr marL="266700" indent="-266700" algn="l">
              <a:lnSpc>
                <a:spcPct val="90000"/>
              </a:lnSpc>
            </a:pPr>
            <a:r>
              <a:rPr lang="en-US" sz="2400" dirty="0"/>
              <a:t>		</a:t>
            </a:r>
            <a:r>
              <a:rPr lang="uk-UA" sz="2400" dirty="0"/>
              <a:t>- в лікуванні, </a:t>
            </a:r>
          </a:p>
          <a:p>
            <a:pPr marL="266700" indent="-266700" algn="l">
              <a:lnSpc>
                <a:spcPct val="90000"/>
              </a:lnSpc>
            </a:pPr>
            <a:r>
              <a:rPr lang="en-US" sz="2400" dirty="0"/>
              <a:t>		</a:t>
            </a:r>
            <a:r>
              <a:rPr lang="uk-UA" sz="2400" dirty="0"/>
              <a:t>- діагностиці,</a:t>
            </a:r>
          </a:p>
          <a:p>
            <a:pPr marL="266700" indent="-266700" algn="l">
              <a:lnSpc>
                <a:spcPct val="90000"/>
              </a:lnSpc>
            </a:pPr>
            <a:r>
              <a:rPr lang="en-US" sz="2400" dirty="0"/>
              <a:t>		</a:t>
            </a:r>
            <a:r>
              <a:rPr lang="uk-UA" sz="2400" dirty="0"/>
              <a:t>- профілактиці інфекційних </a:t>
            </a:r>
            <a:r>
              <a:rPr lang="en-US" sz="2400" dirty="0"/>
              <a:t>	</a:t>
            </a:r>
            <a:r>
              <a:rPr lang="uk-UA" sz="2400" dirty="0"/>
              <a:t>захворювань, гнійно-запальних </a:t>
            </a:r>
            <a:r>
              <a:rPr lang="en-US" sz="2400" dirty="0"/>
              <a:t>	</a:t>
            </a:r>
            <a:r>
              <a:rPr lang="uk-UA" sz="2400" dirty="0"/>
              <a:t>процесів.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r>
              <a:rPr lang="uk-UA" sz="40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461125" y="804863"/>
            <a:ext cx="5280025" cy="5248275"/>
          </a:xfrm>
        </p:spPr>
        <p:txBody>
          <a:bodyPr>
            <a:normAutofit/>
          </a:bodyPr>
          <a:lstStyle/>
          <a:p>
            <a:r>
              <a:rPr lang="uk-UA" sz="2000" dirty="0">
                <a:solidFill>
                  <a:srgbClr val="262626"/>
                </a:solidFill>
                <a:latin typeface="Arial" charset="0"/>
              </a:rPr>
              <a:t>механізми </a:t>
            </a:r>
            <a:r>
              <a:rPr lang="uk-UA" sz="2000" dirty="0" err="1">
                <a:solidFill>
                  <a:srgbClr val="262626"/>
                </a:solidFill>
                <a:latin typeface="Arial" charset="0"/>
              </a:rPr>
              <a:t>протиінфекційного</a:t>
            </a:r>
            <a:r>
              <a:rPr lang="uk-UA" sz="2000" dirty="0">
                <a:solidFill>
                  <a:srgbClr val="262626"/>
                </a:solidFill>
                <a:latin typeface="Arial" charset="0"/>
              </a:rPr>
              <a:t> імунітету різних вікових груп; </a:t>
            </a:r>
          </a:p>
          <a:p>
            <a:r>
              <a:rPr lang="uk-UA" sz="2000" dirty="0">
                <a:solidFill>
                  <a:srgbClr val="262626"/>
                </a:solidFill>
                <a:latin typeface="Arial" charset="0"/>
              </a:rPr>
              <a:t>розвиток імунної відповіді при гострих, хронічних інфекційних захворюваннях, гнійно-запальних процесах, зумовлених патогенними та умовно-патогенними мікроорганізмами; </a:t>
            </a:r>
          </a:p>
          <a:p>
            <a:r>
              <a:rPr lang="uk-UA" sz="2000" dirty="0">
                <a:solidFill>
                  <a:srgbClr val="262626"/>
                </a:solidFill>
                <a:latin typeface="Arial" charset="0"/>
              </a:rPr>
              <a:t>принципи використання серологічних, </a:t>
            </a:r>
            <a:r>
              <a:rPr lang="uk-UA" sz="2000" dirty="0" err="1">
                <a:solidFill>
                  <a:srgbClr val="262626"/>
                </a:solidFill>
                <a:latin typeface="Arial" charset="0"/>
              </a:rPr>
              <a:t>імунохімічних</a:t>
            </a:r>
            <a:r>
              <a:rPr lang="uk-UA" sz="2000" dirty="0">
                <a:solidFill>
                  <a:srgbClr val="262626"/>
                </a:solidFill>
                <a:latin typeface="Arial" charset="0"/>
              </a:rPr>
              <a:t>, </a:t>
            </a:r>
            <a:r>
              <a:rPr lang="uk-UA" sz="2000" dirty="0" err="1">
                <a:solidFill>
                  <a:srgbClr val="262626"/>
                </a:solidFill>
                <a:latin typeface="Arial" charset="0"/>
              </a:rPr>
              <a:t>імунохроматографічного</a:t>
            </a:r>
            <a:r>
              <a:rPr lang="uk-UA" sz="2000" dirty="0">
                <a:solidFill>
                  <a:srgbClr val="262626"/>
                </a:solidFill>
                <a:latin typeface="Arial" charset="0"/>
              </a:rPr>
              <a:t>, алергічного методів для діагностики інфекційних захворювань, оцінки показників імунітету організму, трактування отриманих результатів, інтерпретування їх діагностичної цінності.</a:t>
            </a:r>
            <a:endParaRPr lang="uk-UA" sz="2000" dirty="0">
              <a:solidFill>
                <a:srgbClr val="262626"/>
              </a:solidFill>
              <a:latin typeface="Gill Sans MT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35663" y="230188"/>
            <a:ext cx="5600700" cy="6342062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інтерпретувати результати серологічних реакцій (аглютинації, преципітації, зв’язування комплементу);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 аналізувати результати </a:t>
            </a:r>
            <a:r>
              <a:rPr lang="uk-UA" sz="2400" dirty="0" err="1">
                <a:solidFill>
                  <a:srgbClr val="262626"/>
                </a:solidFill>
                <a:latin typeface="Arial" charset="0"/>
              </a:rPr>
              <a:t>імунохімічних</a:t>
            </a:r>
            <a:r>
              <a:rPr lang="uk-UA" sz="2400" dirty="0">
                <a:solidFill>
                  <a:srgbClr val="262626"/>
                </a:solidFill>
                <a:latin typeface="Arial" charset="0"/>
              </a:rPr>
              <a:t> методів (РІФ, ІФА, </a:t>
            </a:r>
            <a:r>
              <a:rPr lang="uk-UA" sz="2400" dirty="0" err="1">
                <a:solidFill>
                  <a:srgbClr val="262626"/>
                </a:solidFill>
                <a:latin typeface="Arial" charset="0"/>
              </a:rPr>
              <a:t>імуноблотинг</a:t>
            </a:r>
            <a:r>
              <a:rPr lang="uk-UA" sz="2400" dirty="0">
                <a:solidFill>
                  <a:srgbClr val="262626"/>
                </a:solidFill>
                <a:latin typeface="Arial" charset="0"/>
              </a:rPr>
              <a:t>);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 інтерпретувати результати </a:t>
            </a:r>
            <a:r>
              <a:rPr lang="uk-UA" sz="2400" dirty="0" err="1">
                <a:solidFill>
                  <a:srgbClr val="262626"/>
                </a:solidFill>
                <a:latin typeface="Arial" charset="0"/>
              </a:rPr>
              <a:t>імунохроматографічних</a:t>
            </a:r>
            <a:r>
              <a:rPr lang="uk-UA" sz="2400" dirty="0">
                <a:solidFill>
                  <a:srgbClr val="262626"/>
                </a:solidFill>
                <a:latin typeface="Arial" charset="0"/>
              </a:rPr>
              <a:t> досліджень;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оцінювати результати шкірно-алергічних проб;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аналізувати показники імунного статусу організму;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застосовувати імунологічні методи у діагностиці та моніторингу інфекційних захворювань;</a:t>
            </a:r>
          </a:p>
          <a:p>
            <a:pPr>
              <a:lnSpc>
                <a:spcPct val="80000"/>
              </a:lnSpc>
            </a:pPr>
            <a:r>
              <a:rPr lang="uk-UA" sz="2400" dirty="0">
                <a:solidFill>
                  <a:srgbClr val="262626"/>
                </a:solidFill>
                <a:latin typeface="Arial" charset="0"/>
              </a:rPr>
              <a:t>дотримуватися протиепідемічного режиму та правил асептики при роботі з біологічним матеріалом.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792163" y="2130425"/>
            <a:ext cx="4816475" cy="2857500"/>
          </a:xfrm>
        </p:spPr>
        <p:txBody>
          <a:bodyPr/>
          <a:lstStyle/>
          <a:p>
            <a:r>
              <a:rPr lang="uk-UA" sz="2800" dirty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r>
              <a:rPr lang="uk-UA" sz="2800" dirty="0">
                <a:latin typeface="Calibri" pitchFamily="34" charset="0"/>
                <a:cs typeface="Calibri" pitchFamily="34" charset="0"/>
              </a:rPr>
              <a:t>Практичні</a:t>
            </a:r>
            <a:r>
              <a:rPr lang="en-US" sz="2800" dirty="0">
                <a:latin typeface="Calibri" pitchFamily="34" charset="0"/>
                <a:cs typeface="Calibri" pitchFamily="34" charset="0"/>
              </a:rPr>
              <a:t> </a:t>
            </a:r>
            <a:r>
              <a:rPr lang="uk-UA" sz="2800" dirty="0">
                <a:latin typeface="Calibri" pitchFamily="34" charset="0"/>
                <a:cs typeface="Calibri" pitchFamily="34" charset="0"/>
              </a:rPr>
              <a:t>заняття</a:t>
            </a:r>
          </a:p>
          <a:p>
            <a:r>
              <a:rPr lang="uk-UA" sz="2800" dirty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itchFamily="34" charset="0"/>
                <a:cs typeface="Calibri" pitchFamily="34" charset="0"/>
              </a:rPr>
              <a:t>Індивідуальна робота</a:t>
            </a: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710363" y="1974850"/>
            <a:ext cx="508158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>
                <a:latin typeface="Calibri" pitchFamily="34" charset="0"/>
                <a:cs typeface="Calibri" pitchFamily="34" charset="0"/>
              </a:rPr>
              <a:t> (</a:t>
            </a:r>
            <a:r>
              <a:rPr lang="ru-RU" sz="2800">
                <a:latin typeface="Calibri" pitchFamily="34" charset="0"/>
                <a:cs typeface="Calibri" pitchFamily="34" charset="0"/>
              </a:rPr>
              <a:t>сума балів за всі види навчальної діяльності - </a:t>
            </a:r>
            <a:r>
              <a:rPr lang="en-US" sz="2800">
                <a:latin typeface="Calibri" pitchFamily="34" charset="0"/>
                <a:cs typeface="Calibri" pitchFamily="34" charset="0"/>
              </a:rPr>
              <a:t>122-200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lIns="182880" tIns="182880" rIns="182880" bIns="182880" anchor="ctr" anchorCtr="1">
            <a:normAutofit/>
          </a:bodyPr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lIns="182880" tIns="182880" rIns="182880" bIns="182880" anchor="ctr" anchorCtr="1">
            <a:normAutofit/>
          </a:bodyPr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00314" y="2447131"/>
            <a:ext cx="4922611" cy="1963738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lIns="182880" tIns="182880" rIns="182880" bIns="182880" anchor="ctr" anchorCtr="1">
            <a:normAutofit/>
          </a:bodyPr>
          <a:lstStyle/>
          <a:p>
            <a:r>
              <a:rPr lang="ru-RU" sz="3200" dirty="0" err="1">
                <a:latin typeface="Calibri" pitchFamily="34" charset="0"/>
                <a:cs typeface="Calibri" pitchFamily="34" charset="0"/>
              </a:rPr>
              <a:t>Професор</a:t>
            </a:r>
            <a:r>
              <a:rPr lang="ru-RU" sz="3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3200" dirty="0" err="1">
                <a:latin typeface="Calibri" pitchFamily="34" charset="0"/>
                <a:cs typeface="Calibri" pitchFamily="34" charset="0"/>
              </a:rPr>
              <a:t>В.П.Ковальчук</a:t>
            </a:r>
            <a:endParaRPr lang="ru-RU" sz="3200" dirty="0">
              <a:latin typeface="Calibri" pitchFamily="34" charset="0"/>
              <a:cs typeface="Calibri" pitchFamily="34" charset="0"/>
            </a:endParaRPr>
          </a:p>
          <a:p>
            <a:r>
              <a:rPr lang="ru-RU" sz="3200" dirty="0">
                <a:latin typeface="Calibri" pitchFamily="34" charset="0"/>
                <a:cs typeface="Calibri" pitchFamily="34" charset="0"/>
              </a:rPr>
              <a:t>Доцент </a:t>
            </a:r>
            <a:r>
              <a:rPr lang="uk-UA" sz="3200" dirty="0" err="1">
                <a:latin typeface="Calibri" pitchFamily="34" charset="0"/>
                <a:cs typeface="Calibri" pitchFamily="34" charset="0"/>
              </a:rPr>
              <a:t>А.В.Крижановська</a:t>
            </a:r>
            <a:endParaRPr lang="uk-UA" sz="3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461" name="Прямоугольник 4"/>
          <p:cNvSpPr>
            <a:spLocks noChangeArrowheads="1"/>
          </p:cNvSpPr>
          <p:nvPr/>
        </p:nvSpPr>
        <p:spPr bwMode="auto">
          <a:xfrm>
            <a:off x="7035800" y="2408238"/>
            <a:ext cx="45053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Контактна інформація:</a:t>
            </a:r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вул.Пирогова,56</a:t>
            </a: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МІКРОБІОЛОГІЇ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microbiology@vnmu.edu.ua</a:t>
            </a:r>
            <a:endParaRPr lang="uk-UA" sz="24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191</TotalTime>
  <Words>403</Words>
  <Application>Microsoft Macintosh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3.2. ІНФЕКЦІЙНА ІМУНОЛОГІЯ</vt:lpstr>
      <vt:lpstr>ПАСПОРТ ОСВІТНЬОГО КОМПОНЕНТА   ВК 3.2 «ІНФЕКЦІЙНА ІМУНОЛОГІЯ»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Фоміна Надія Сергіївна</cp:lastModifiedBy>
  <cp:revision>16</cp:revision>
  <dcterms:created xsi:type="dcterms:W3CDTF">2026-04-08T10:22:59Z</dcterms:created>
  <dcterms:modified xsi:type="dcterms:W3CDTF">2026-04-21T17:13:38Z</dcterms:modified>
</cp:coreProperties>
</file>