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86" r:id="rId5"/>
    <p:sldId id="260" r:id="rId6"/>
    <p:sldId id="262" r:id="rId7"/>
    <p:sldId id="263" r:id="rId8"/>
    <p:sldId id="284" r:id="rId9"/>
    <p:sldId id="285" r:id="rId10"/>
    <p:sldId id="266" r:id="rId11"/>
    <p:sldId id="275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29"/>
  </p:normalViewPr>
  <p:slideViewPr>
    <p:cSldViewPr>
      <p:cViewPr varScale="1">
        <p:scale>
          <a:sx n="66" d="100"/>
          <a:sy n="66" d="100"/>
        </p:scale>
        <p:origin x="9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82922-F622-4281-9E0C-5DE0F0165D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D5B60C-044E-4DE6-AFA3-04DA2A576EBF}">
      <dgm:prSet phldrT="[Текст]" phldr="1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D683F03B-D8AA-40C5-BA99-B9CCCE5882B2}" type="parTrans" cxnId="{7B17E2FF-BCAB-4A84-AD00-17A433E7BF7F}">
      <dgm:prSet/>
      <dgm:spPr/>
      <dgm:t>
        <a:bodyPr/>
        <a:lstStyle/>
        <a:p>
          <a:endParaRPr lang="ru-RU"/>
        </a:p>
      </dgm:t>
    </dgm:pt>
    <dgm:pt modelId="{735EE489-B40F-461E-BA3C-B97C25673C3A}" type="sibTrans" cxnId="{7B17E2FF-BCAB-4A84-AD00-17A433E7BF7F}">
      <dgm:prSet/>
      <dgm:spPr/>
      <dgm:t>
        <a:bodyPr/>
        <a:lstStyle/>
        <a:p>
          <a:endParaRPr lang="ru-RU"/>
        </a:p>
      </dgm:t>
    </dgm:pt>
    <dgm:pt modelId="{B10D0622-C4A7-487B-829F-580C85529DF7}">
      <dgm:prSet phldrT="[Текст]"/>
      <dgm:spPr/>
      <dgm:t>
        <a:bodyPr/>
        <a:lstStyle/>
        <a:p>
          <a:r>
            <a:rPr lang="en-GB" b="0" i="0" dirty="0" err="1" smtClean="0"/>
            <a:t>Studing</a:t>
          </a:r>
          <a:r>
            <a:rPr lang="en-GB" b="0" i="0" dirty="0" smtClean="0"/>
            <a:t> in small groups</a:t>
          </a:r>
          <a:endParaRPr lang="ru-RU" dirty="0">
            <a:solidFill>
              <a:srgbClr val="002060"/>
            </a:solidFill>
          </a:endParaRPr>
        </a:p>
      </dgm:t>
    </dgm:pt>
    <dgm:pt modelId="{067B2302-7D0D-4EA7-A917-C81D3592682B}" type="parTrans" cxnId="{A41C30CF-A020-4407-9766-EDA94C483C82}">
      <dgm:prSet/>
      <dgm:spPr/>
      <dgm:t>
        <a:bodyPr/>
        <a:lstStyle/>
        <a:p>
          <a:endParaRPr lang="ru-RU"/>
        </a:p>
      </dgm:t>
    </dgm:pt>
    <dgm:pt modelId="{AA4F3E34-26E4-4107-956B-2E82A9287305}" type="sibTrans" cxnId="{A41C30CF-A020-4407-9766-EDA94C483C82}">
      <dgm:prSet/>
      <dgm:spPr/>
      <dgm:t>
        <a:bodyPr/>
        <a:lstStyle/>
        <a:p>
          <a:endParaRPr lang="ru-RU"/>
        </a:p>
      </dgm:t>
    </dgm:pt>
    <dgm:pt modelId="{5CD54B91-2C5D-4265-B470-DC96DFD8790C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52645-8D6A-4972-9F0A-081A50B40CB8}" type="parTrans" cxnId="{2E2F93EE-6F3A-43D2-A2A8-32633BDF3E28}">
      <dgm:prSet/>
      <dgm:spPr/>
      <dgm:t>
        <a:bodyPr/>
        <a:lstStyle/>
        <a:p>
          <a:endParaRPr lang="ru-RU"/>
        </a:p>
      </dgm:t>
    </dgm:pt>
    <dgm:pt modelId="{42AF8182-2533-43A1-9472-158DA619F5CE}" type="sibTrans" cxnId="{2E2F93EE-6F3A-43D2-A2A8-32633BDF3E28}">
      <dgm:prSet/>
      <dgm:spPr/>
      <dgm:t>
        <a:bodyPr/>
        <a:lstStyle/>
        <a:p>
          <a:endParaRPr lang="ru-RU"/>
        </a:p>
      </dgm:t>
    </dgm:pt>
    <dgm:pt modelId="{6A88A33B-3620-4F6F-80E9-248D77DCCB0A}">
      <dgm:prSet phldrT="[Текст]"/>
      <dgm:spPr/>
      <dgm:t>
        <a:bodyPr/>
        <a:lstStyle/>
        <a:p>
          <a:r>
            <a:rPr lang="en-US" dirty="0" smtClean="0"/>
            <a:t>Work in research laboratories of the university on modern equipment</a:t>
          </a:r>
          <a:endParaRPr lang="ru-RU" dirty="0">
            <a:solidFill>
              <a:srgbClr val="002060"/>
            </a:solidFill>
          </a:endParaRPr>
        </a:p>
      </dgm:t>
    </dgm:pt>
    <dgm:pt modelId="{328E15D1-2D43-42F6-8239-F8359E7545B5}" type="parTrans" cxnId="{E11D6834-107B-4205-B143-B25F10FE8FDF}">
      <dgm:prSet/>
      <dgm:spPr/>
      <dgm:t>
        <a:bodyPr/>
        <a:lstStyle/>
        <a:p>
          <a:endParaRPr lang="ru-RU"/>
        </a:p>
      </dgm:t>
    </dgm:pt>
    <dgm:pt modelId="{B4FE0DF2-BF20-40D3-9CFF-C7381BBD9420}" type="sibTrans" cxnId="{E11D6834-107B-4205-B143-B25F10FE8FDF}">
      <dgm:prSet/>
      <dgm:spPr/>
      <dgm:t>
        <a:bodyPr/>
        <a:lstStyle/>
        <a:p>
          <a:endParaRPr lang="ru-RU"/>
        </a:p>
      </dgm:t>
    </dgm:pt>
    <dgm:pt modelId="{A4788259-AA3B-4DCE-AD94-3E7531A3B28B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C4E3AD8-E6F3-4A69-A935-9127D061628E}" type="parTrans" cxnId="{ABAD4592-D44D-4AC8-A87D-E1E3FDFD4B65}">
      <dgm:prSet/>
      <dgm:spPr/>
      <dgm:t>
        <a:bodyPr/>
        <a:lstStyle/>
        <a:p>
          <a:endParaRPr lang="ru-RU"/>
        </a:p>
      </dgm:t>
    </dgm:pt>
    <dgm:pt modelId="{84741E73-4DE7-4E91-9D9E-64FE5D3A38FB}" type="sibTrans" cxnId="{ABAD4592-D44D-4AC8-A87D-E1E3FDFD4B65}">
      <dgm:prSet/>
      <dgm:spPr/>
      <dgm:t>
        <a:bodyPr/>
        <a:lstStyle/>
        <a:p>
          <a:endParaRPr lang="ru-RU"/>
        </a:p>
      </dgm:t>
    </dgm:pt>
    <dgm:pt modelId="{1C82457D-0923-40B6-B3BB-0BB1C1E3A55D}">
      <dgm:prSet phldrT="[Текст]"/>
      <dgm:spPr/>
      <dgm:t>
        <a:bodyPr/>
        <a:lstStyle/>
        <a:p>
          <a:r>
            <a:rPr lang="en-US" dirty="0" smtClean="0"/>
            <a:t>Familiarization with the rules and requirements of clinical trials of pharmacological drugs in ophthalmology</a:t>
          </a:r>
          <a:endParaRPr lang="ru-RU" dirty="0">
            <a:solidFill>
              <a:srgbClr val="002060"/>
            </a:solidFill>
          </a:endParaRPr>
        </a:p>
      </dgm:t>
    </dgm:pt>
    <dgm:pt modelId="{AC447036-14A9-4C56-ADA0-34492EABC9E2}" type="parTrans" cxnId="{5F0881D8-383D-4F25-94C8-BD6605C529DB}">
      <dgm:prSet/>
      <dgm:spPr/>
      <dgm:t>
        <a:bodyPr/>
        <a:lstStyle/>
        <a:p>
          <a:endParaRPr lang="ru-RU"/>
        </a:p>
      </dgm:t>
    </dgm:pt>
    <dgm:pt modelId="{99284A11-61AC-4A41-A65C-796DC5208EFB}" type="sibTrans" cxnId="{5F0881D8-383D-4F25-94C8-BD6605C529DB}">
      <dgm:prSet/>
      <dgm:spPr/>
      <dgm:t>
        <a:bodyPr/>
        <a:lstStyle/>
        <a:p>
          <a:endParaRPr lang="ru-RU"/>
        </a:p>
      </dgm:t>
    </dgm:pt>
    <dgm:pt modelId="{F836AF85-190C-4C58-87B4-FB60254279E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65E8380-6FBB-4571-8C4B-C7D6AA0C9621}" type="parTrans" cxnId="{B28C2BD7-F269-4CEB-843C-EFC0C1F47612}">
      <dgm:prSet/>
      <dgm:spPr/>
      <dgm:t>
        <a:bodyPr/>
        <a:lstStyle/>
        <a:p>
          <a:endParaRPr lang="ru-RU"/>
        </a:p>
      </dgm:t>
    </dgm:pt>
    <dgm:pt modelId="{9B18B8DB-3529-4313-9DE4-17282FB648F6}" type="sibTrans" cxnId="{B28C2BD7-F269-4CEB-843C-EFC0C1F47612}">
      <dgm:prSet/>
      <dgm:spPr/>
      <dgm:t>
        <a:bodyPr/>
        <a:lstStyle/>
        <a:p>
          <a:endParaRPr lang="ru-RU"/>
        </a:p>
      </dgm:t>
    </dgm:pt>
    <dgm:pt modelId="{592BFDD2-EF88-4950-802C-8980AECBEA7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6848EB-FCF3-4DB4-8AA2-EECE59E296BD}" type="parTrans" cxnId="{B2227C85-1C72-4B50-BFA8-B5C4AB11FB41}">
      <dgm:prSet/>
      <dgm:spPr/>
      <dgm:t>
        <a:bodyPr/>
        <a:lstStyle/>
        <a:p>
          <a:endParaRPr lang="ru-RU"/>
        </a:p>
      </dgm:t>
    </dgm:pt>
    <dgm:pt modelId="{FDB2B39E-8668-4809-A40D-290B48CDD25D}" type="sibTrans" cxnId="{B2227C85-1C72-4B50-BFA8-B5C4AB11FB41}">
      <dgm:prSet/>
      <dgm:spPr/>
      <dgm:t>
        <a:bodyPr/>
        <a:lstStyle/>
        <a:p>
          <a:endParaRPr lang="ru-RU"/>
        </a:p>
      </dgm:t>
    </dgm:pt>
    <dgm:pt modelId="{78BB3252-AA57-4BE8-BC64-9099D1902985}">
      <dgm:prSet/>
      <dgm:spPr/>
      <dgm:t>
        <a:bodyPr/>
        <a:lstStyle/>
        <a:p>
          <a:r>
            <a:rPr lang="en-US" dirty="0" smtClean="0"/>
            <a:t>Analysis of clinical cases that reflect the most common ophthalmic diseases</a:t>
          </a:r>
          <a:endParaRPr lang="ru-RU" dirty="0">
            <a:solidFill>
              <a:srgbClr val="002060"/>
            </a:solidFill>
          </a:endParaRPr>
        </a:p>
      </dgm:t>
    </dgm:pt>
    <dgm:pt modelId="{03CFE50B-5E20-4CA2-9F1F-0689BFA0544F}" type="parTrans" cxnId="{D2AC075C-7E2D-4FAF-B03D-C0A8E69B43F6}">
      <dgm:prSet/>
      <dgm:spPr/>
      <dgm:t>
        <a:bodyPr/>
        <a:lstStyle/>
        <a:p>
          <a:endParaRPr lang="ru-RU"/>
        </a:p>
      </dgm:t>
    </dgm:pt>
    <dgm:pt modelId="{40247A2F-ADE5-4FB7-AD36-13D47ACB3209}" type="sibTrans" cxnId="{D2AC075C-7E2D-4FAF-B03D-C0A8E69B43F6}">
      <dgm:prSet/>
      <dgm:spPr/>
      <dgm:t>
        <a:bodyPr/>
        <a:lstStyle/>
        <a:p>
          <a:endParaRPr lang="ru-RU"/>
        </a:p>
      </dgm:t>
    </dgm:pt>
    <dgm:pt modelId="{A7C664D4-247E-4910-81F9-24619B5FCF61}">
      <dgm:prSet/>
      <dgm:spPr/>
      <dgm:t>
        <a:bodyPr/>
        <a:lstStyle/>
        <a:p>
          <a:r>
            <a:rPr lang="en-US" b="0" i="0" dirty="0" smtClean="0"/>
            <a:t>Opportunity to visit and get acquainted with the work of modern private ophthalmology clinics and doctors working in clinical trials</a:t>
          </a:r>
          <a:endParaRPr lang="ru-RU" dirty="0">
            <a:solidFill>
              <a:srgbClr val="002060"/>
            </a:solidFill>
          </a:endParaRPr>
        </a:p>
      </dgm:t>
    </dgm:pt>
    <dgm:pt modelId="{04FA8205-89C8-4E39-B3CF-644662C9FF4B}" type="parTrans" cxnId="{03916D0E-681F-4414-92B0-767151FFAF13}">
      <dgm:prSet/>
      <dgm:spPr/>
      <dgm:t>
        <a:bodyPr/>
        <a:lstStyle/>
        <a:p>
          <a:endParaRPr lang="ru-RU"/>
        </a:p>
      </dgm:t>
    </dgm:pt>
    <dgm:pt modelId="{CDFC4A65-CE5E-4257-8BE3-052CAB66B35E}" type="sibTrans" cxnId="{03916D0E-681F-4414-92B0-767151FFAF13}">
      <dgm:prSet/>
      <dgm:spPr/>
      <dgm:t>
        <a:bodyPr/>
        <a:lstStyle/>
        <a:p>
          <a:endParaRPr lang="ru-RU"/>
        </a:p>
      </dgm:t>
    </dgm:pt>
    <dgm:pt modelId="{D28B9189-706E-4E15-BDD2-0ED76F783208}" type="pres">
      <dgm:prSet presAssocID="{07F82922-F622-4281-9E0C-5DE0F0165D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18A2B77-02A3-4824-9639-A30A8B0F0842}" type="pres">
      <dgm:prSet presAssocID="{F9D5B60C-044E-4DE6-AFA3-04DA2A576EBF}" presName="composite" presStyleCnt="0"/>
      <dgm:spPr/>
    </dgm:pt>
    <dgm:pt modelId="{74908339-B6C3-4E2A-B635-ED1066CCF7DE}" type="pres">
      <dgm:prSet presAssocID="{F9D5B60C-044E-4DE6-AFA3-04DA2A576EBF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EE70E2A-3C41-4E61-B319-CB6781354EF4}" type="pres">
      <dgm:prSet presAssocID="{F9D5B60C-044E-4DE6-AFA3-04DA2A576EBF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84164F2-8568-4FC6-8439-9DBE8C5C5B4B}" type="pres">
      <dgm:prSet presAssocID="{735EE489-B40F-461E-BA3C-B97C25673C3A}" presName="sp" presStyleCnt="0"/>
      <dgm:spPr/>
    </dgm:pt>
    <dgm:pt modelId="{84C19EF7-E37C-4DD4-B3C7-0822E759FEF8}" type="pres">
      <dgm:prSet presAssocID="{5CD54B91-2C5D-4265-B470-DC96DFD8790C}" presName="composite" presStyleCnt="0"/>
      <dgm:spPr/>
    </dgm:pt>
    <dgm:pt modelId="{6FB41A45-9243-4E26-93AB-8D4581A96F38}" type="pres">
      <dgm:prSet presAssocID="{5CD54B91-2C5D-4265-B470-DC96DFD8790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E63297D-E13F-4FDF-836C-6DF805A353BE}" type="pres">
      <dgm:prSet presAssocID="{5CD54B91-2C5D-4265-B470-DC96DFD8790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2479240-79FF-4078-96AE-994E2D96EF60}" type="pres">
      <dgm:prSet presAssocID="{42AF8182-2533-43A1-9472-158DA619F5CE}" presName="sp" presStyleCnt="0"/>
      <dgm:spPr/>
    </dgm:pt>
    <dgm:pt modelId="{90872E0C-5A4C-4E64-8995-A8C8FD69A849}" type="pres">
      <dgm:prSet presAssocID="{A4788259-AA3B-4DCE-AD94-3E7531A3B28B}" presName="composite" presStyleCnt="0"/>
      <dgm:spPr/>
    </dgm:pt>
    <dgm:pt modelId="{135628FB-9154-40B1-9EF8-C1151E4B2620}" type="pres">
      <dgm:prSet presAssocID="{A4788259-AA3B-4DCE-AD94-3E7531A3B28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68FABD-58F8-4470-A03E-B0102B45A58D}" type="pres">
      <dgm:prSet presAssocID="{A4788259-AA3B-4DCE-AD94-3E7531A3B28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DF7E2C-902F-4A19-A078-0347AB7846A7}" type="pres">
      <dgm:prSet presAssocID="{84741E73-4DE7-4E91-9D9E-64FE5D3A38FB}" presName="sp" presStyleCnt="0"/>
      <dgm:spPr/>
    </dgm:pt>
    <dgm:pt modelId="{85866876-625F-4C15-B9B4-8B577F1D7BA4}" type="pres">
      <dgm:prSet presAssocID="{F836AF85-190C-4C58-87B4-FB60254279E9}" presName="composite" presStyleCnt="0"/>
      <dgm:spPr/>
    </dgm:pt>
    <dgm:pt modelId="{DBBA127F-A1C3-4634-8FD1-08131A6F014E}" type="pres">
      <dgm:prSet presAssocID="{F836AF85-190C-4C58-87B4-FB60254279E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4D3E3B-8EE5-4F0C-B992-F52D7D419A65}" type="pres">
      <dgm:prSet presAssocID="{F836AF85-190C-4C58-87B4-FB60254279E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F02F7BB-7ECC-439A-A034-EBEEDF8F026E}" type="pres">
      <dgm:prSet presAssocID="{9B18B8DB-3529-4313-9DE4-17282FB648F6}" presName="sp" presStyleCnt="0"/>
      <dgm:spPr/>
    </dgm:pt>
    <dgm:pt modelId="{46989857-2347-4F94-9161-70FF8333A416}" type="pres">
      <dgm:prSet presAssocID="{592BFDD2-EF88-4950-802C-8980AECBEA73}" presName="composite" presStyleCnt="0"/>
      <dgm:spPr/>
    </dgm:pt>
    <dgm:pt modelId="{BB40F2A3-0F61-46B6-AC29-D1EA2B36F3DD}" type="pres">
      <dgm:prSet presAssocID="{592BFDD2-EF88-4950-802C-8980AECBEA7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E2A47C4-3EDD-452D-9FAD-C3BD88AF8FC4}" type="pres">
      <dgm:prSet presAssocID="{592BFDD2-EF88-4950-802C-8980AECBEA7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398155E-65EE-4DED-89CE-63FC07F8BCDB}" type="presOf" srcId="{07F82922-F622-4281-9E0C-5DE0F0165D95}" destId="{D28B9189-706E-4E15-BDD2-0ED76F783208}" srcOrd="0" destOrd="0" presId="urn:microsoft.com/office/officeart/2005/8/layout/chevron2"/>
    <dgm:cxn modelId="{9CEF95A4-B3E3-4EFF-9580-B872B25416FF}" type="presOf" srcId="{A7C664D4-247E-4910-81F9-24619B5FCF61}" destId="{1E2A47C4-3EDD-452D-9FAD-C3BD88AF8FC4}" srcOrd="0" destOrd="0" presId="urn:microsoft.com/office/officeart/2005/8/layout/chevron2"/>
    <dgm:cxn modelId="{2118AAA8-49BB-4601-A756-283AB3971545}" type="presOf" srcId="{6A88A33B-3620-4F6F-80E9-248D77DCCB0A}" destId="{2E63297D-E13F-4FDF-836C-6DF805A353BE}" srcOrd="0" destOrd="0" presId="urn:microsoft.com/office/officeart/2005/8/layout/chevron2"/>
    <dgm:cxn modelId="{5F0881D8-383D-4F25-94C8-BD6605C529DB}" srcId="{A4788259-AA3B-4DCE-AD94-3E7531A3B28B}" destId="{1C82457D-0923-40B6-B3BB-0BB1C1E3A55D}" srcOrd="0" destOrd="0" parTransId="{AC447036-14A9-4C56-ADA0-34492EABC9E2}" sibTransId="{99284A11-61AC-4A41-A65C-796DC5208EFB}"/>
    <dgm:cxn modelId="{60456790-E49D-4D69-878F-5CAF90BF2513}" type="presOf" srcId="{592BFDD2-EF88-4950-802C-8980AECBEA73}" destId="{BB40F2A3-0F61-46B6-AC29-D1EA2B36F3DD}" srcOrd="0" destOrd="0" presId="urn:microsoft.com/office/officeart/2005/8/layout/chevron2"/>
    <dgm:cxn modelId="{64C3903A-79E0-4F70-BA28-7DC48A58558A}" type="presOf" srcId="{1C82457D-0923-40B6-B3BB-0BB1C1E3A55D}" destId="{E268FABD-58F8-4470-A03E-B0102B45A58D}" srcOrd="0" destOrd="0" presId="urn:microsoft.com/office/officeart/2005/8/layout/chevron2"/>
    <dgm:cxn modelId="{03916D0E-681F-4414-92B0-767151FFAF13}" srcId="{592BFDD2-EF88-4950-802C-8980AECBEA73}" destId="{A7C664D4-247E-4910-81F9-24619B5FCF61}" srcOrd="0" destOrd="0" parTransId="{04FA8205-89C8-4E39-B3CF-644662C9FF4B}" sibTransId="{CDFC4A65-CE5E-4257-8BE3-052CAB66B35E}"/>
    <dgm:cxn modelId="{D5E3EA44-4886-4A8F-9A46-0F0B73C46282}" type="presOf" srcId="{F836AF85-190C-4C58-87B4-FB60254279E9}" destId="{DBBA127F-A1C3-4634-8FD1-08131A6F014E}" srcOrd="0" destOrd="0" presId="urn:microsoft.com/office/officeart/2005/8/layout/chevron2"/>
    <dgm:cxn modelId="{E11D6834-107B-4205-B143-B25F10FE8FDF}" srcId="{5CD54B91-2C5D-4265-B470-DC96DFD8790C}" destId="{6A88A33B-3620-4F6F-80E9-248D77DCCB0A}" srcOrd="0" destOrd="0" parTransId="{328E15D1-2D43-42F6-8239-F8359E7545B5}" sibTransId="{B4FE0DF2-BF20-40D3-9CFF-C7381BBD9420}"/>
    <dgm:cxn modelId="{2C07722D-D83C-49FB-8539-338E308D868F}" type="presOf" srcId="{78BB3252-AA57-4BE8-BC64-9099D1902985}" destId="{C44D3E3B-8EE5-4F0C-B992-F52D7D419A65}" srcOrd="0" destOrd="0" presId="urn:microsoft.com/office/officeart/2005/8/layout/chevron2"/>
    <dgm:cxn modelId="{B2D004DE-6D48-42F3-9F05-AB3FF7ED777C}" type="presOf" srcId="{A4788259-AA3B-4DCE-AD94-3E7531A3B28B}" destId="{135628FB-9154-40B1-9EF8-C1151E4B2620}" srcOrd="0" destOrd="0" presId="urn:microsoft.com/office/officeart/2005/8/layout/chevron2"/>
    <dgm:cxn modelId="{5E65436A-1F9F-43FB-8336-76C8A7D6CB69}" type="presOf" srcId="{B10D0622-C4A7-487B-829F-580C85529DF7}" destId="{AEE70E2A-3C41-4E61-B319-CB6781354EF4}" srcOrd="0" destOrd="0" presId="urn:microsoft.com/office/officeart/2005/8/layout/chevron2"/>
    <dgm:cxn modelId="{B2227C85-1C72-4B50-BFA8-B5C4AB11FB41}" srcId="{07F82922-F622-4281-9E0C-5DE0F0165D95}" destId="{592BFDD2-EF88-4950-802C-8980AECBEA73}" srcOrd="4" destOrd="0" parTransId="{C26848EB-FCF3-4DB4-8AA2-EECE59E296BD}" sibTransId="{FDB2B39E-8668-4809-A40D-290B48CDD25D}"/>
    <dgm:cxn modelId="{ABAD4592-D44D-4AC8-A87D-E1E3FDFD4B65}" srcId="{07F82922-F622-4281-9E0C-5DE0F0165D95}" destId="{A4788259-AA3B-4DCE-AD94-3E7531A3B28B}" srcOrd="2" destOrd="0" parTransId="{EC4E3AD8-E6F3-4A69-A935-9127D061628E}" sibTransId="{84741E73-4DE7-4E91-9D9E-64FE5D3A38FB}"/>
    <dgm:cxn modelId="{2E2F93EE-6F3A-43D2-A2A8-32633BDF3E28}" srcId="{07F82922-F622-4281-9E0C-5DE0F0165D95}" destId="{5CD54B91-2C5D-4265-B470-DC96DFD8790C}" srcOrd="1" destOrd="0" parTransId="{D6852645-8D6A-4972-9F0A-081A50B40CB8}" sibTransId="{42AF8182-2533-43A1-9472-158DA619F5CE}"/>
    <dgm:cxn modelId="{B69D5347-A71E-4A33-A6BE-1420BACF1ADE}" type="presOf" srcId="{F9D5B60C-044E-4DE6-AFA3-04DA2A576EBF}" destId="{74908339-B6C3-4E2A-B635-ED1066CCF7DE}" srcOrd="0" destOrd="0" presId="urn:microsoft.com/office/officeart/2005/8/layout/chevron2"/>
    <dgm:cxn modelId="{A41C30CF-A020-4407-9766-EDA94C483C82}" srcId="{F9D5B60C-044E-4DE6-AFA3-04DA2A576EBF}" destId="{B10D0622-C4A7-487B-829F-580C85529DF7}" srcOrd="0" destOrd="0" parTransId="{067B2302-7D0D-4EA7-A917-C81D3592682B}" sibTransId="{AA4F3E34-26E4-4107-956B-2E82A9287305}"/>
    <dgm:cxn modelId="{7B17E2FF-BCAB-4A84-AD00-17A433E7BF7F}" srcId="{07F82922-F622-4281-9E0C-5DE0F0165D95}" destId="{F9D5B60C-044E-4DE6-AFA3-04DA2A576EBF}" srcOrd="0" destOrd="0" parTransId="{D683F03B-D8AA-40C5-BA99-B9CCCE5882B2}" sibTransId="{735EE489-B40F-461E-BA3C-B97C25673C3A}"/>
    <dgm:cxn modelId="{D2AC075C-7E2D-4FAF-B03D-C0A8E69B43F6}" srcId="{F836AF85-190C-4C58-87B4-FB60254279E9}" destId="{78BB3252-AA57-4BE8-BC64-9099D1902985}" srcOrd="0" destOrd="0" parTransId="{03CFE50B-5E20-4CA2-9F1F-0689BFA0544F}" sibTransId="{40247A2F-ADE5-4FB7-AD36-13D47ACB3209}"/>
    <dgm:cxn modelId="{E7E3F7DF-41BE-4D37-B18E-DB70B19C872C}" type="presOf" srcId="{5CD54B91-2C5D-4265-B470-DC96DFD8790C}" destId="{6FB41A45-9243-4E26-93AB-8D4581A96F38}" srcOrd="0" destOrd="0" presId="urn:microsoft.com/office/officeart/2005/8/layout/chevron2"/>
    <dgm:cxn modelId="{B28C2BD7-F269-4CEB-843C-EFC0C1F47612}" srcId="{07F82922-F622-4281-9E0C-5DE0F0165D95}" destId="{F836AF85-190C-4C58-87B4-FB60254279E9}" srcOrd="3" destOrd="0" parTransId="{565E8380-6FBB-4571-8C4B-C7D6AA0C9621}" sibTransId="{9B18B8DB-3529-4313-9DE4-17282FB648F6}"/>
    <dgm:cxn modelId="{BC82FAE5-0FCD-47C2-833C-65AE79239F34}" type="presParOf" srcId="{D28B9189-706E-4E15-BDD2-0ED76F783208}" destId="{118A2B77-02A3-4824-9639-A30A8B0F0842}" srcOrd="0" destOrd="0" presId="urn:microsoft.com/office/officeart/2005/8/layout/chevron2"/>
    <dgm:cxn modelId="{215CCCF7-E500-4ABD-B6BA-14C452D5F952}" type="presParOf" srcId="{118A2B77-02A3-4824-9639-A30A8B0F0842}" destId="{74908339-B6C3-4E2A-B635-ED1066CCF7DE}" srcOrd="0" destOrd="0" presId="urn:microsoft.com/office/officeart/2005/8/layout/chevron2"/>
    <dgm:cxn modelId="{7ED116BB-7515-471D-A847-E6B898AD7C6C}" type="presParOf" srcId="{118A2B77-02A3-4824-9639-A30A8B0F0842}" destId="{AEE70E2A-3C41-4E61-B319-CB6781354EF4}" srcOrd="1" destOrd="0" presId="urn:microsoft.com/office/officeart/2005/8/layout/chevron2"/>
    <dgm:cxn modelId="{E7699164-A6A3-4248-B055-F414154E47BE}" type="presParOf" srcId="{D28B9189-706E-4E15-BDD2-0ED76F783208}" destId="{C84164F2-8568-4FC6-8439-9DBE8C5C5B4B}" srcOrd="1" destOrd="0" presId="urn:microsoft.com/office/officeart/2005/8/layout/chevron2"/>
    <dgm:cxn modelId="{59503D5F-CE27-4920-A3B2-DA02FD3496EE}" type="presParOf" srcId="{D28B9189-706E-4E15-BDD2-0ED76F783208}" destId="{84C19EF7-E37C-4DD4-B3C7-0822E759FEF8}" srcOrd="2" destOrd="0" presId="urn:microsoft.com/office/officeart/2005/8/layout/chevron2"/>
    <dgm:cxn modelId="{AE2BCC37-0D1A-46C9-BB09-4DB599CDDF07}" type="presParOf" srcId="{84C19EF7-E37C-4DD4-B3C7-0822E759FEF8}" destId="{6FB41A45-9243-4E26-93AB-8D4581A96F38}" srcOrd="0" destOrd="0" presId="urn:microsoft.com/office/officeart/2005/8/layout/chevron2"/>
    <dgm:cxn modelId="{CF4E5361-BBFC-40D8-BE6D-1F24FA0ABB75}" type="presParOf" srcId="{84C19EF7-E37C-4DD4-B3C7-0822E759FEF8}" destId="{2E63297D-E13F-4FDF-836C-6DF805A353BE}" srcOrd="1" destOrd="0" presId="urn:microsoft.com/office/officeart/2005/8/layout/chevron2"/>
    <dgm:cxn modelId="{F5F32E3C-1C67-4D51-A2F0-F6B5B23ADC6F}" type="presParOf" srcId="{D28B9189-706E-4E15-BDD2-0ED76F783208}" destId="{B2479240-79FF-4078-96AE-994E2D96EF60}" srcOrd="3" destOrd="0" presId="urn:microsoft.com/office/officeart/2005/8/layout/chevron2"/>
    <dgm:cxn modelId="{E0144B79-ABC4-4429-9094-700A148485D6}" type="presParOf" srcId="{D28B9189-706E-4E15-BDD2-0ED76F783208}" destId="{90872E0C-5A4C-4E64-8995-A8C8FD69A849}" srcOrd="4" destOrd="0" presId="urn:microsoft.com/office/officeart/2005/8/layout/chevron2"/>
    <dgm:cxn modelId="{4E7B9151-B693-40DB-AB8D-61180265EAB5}" type="presParOf" srcId="{90872E0C-5A4C-4E64-8995-A8C8FD69A849}" destId="{135628FB-9154-40B1-9EF8-C1151E4B2620}" srcOrd="0" destOrd="0" presId="urn:microsoft.com/office/officeart/2005/8/layout/chevron2"/>
    <dgm:cxn modelId="{E11AC386-52AB-43B2-A846-3989D332195E}" type="presParOf" srcId="{90872E0C-5A4C-4E64-8995-A8C8FD69A849}" destId="{E268FABD-58F8-4470-A03E-B0102B45A58D}" srcOrd="1" destOrd="0" presId="urn:microsoft.com/office/officeart/2005/8/layout/chevron2"/>
    <dgm:cxn modelId="{E6AE1E31-F3CE-437A-828E-419EB54862FF}" type="presParOf" srcId="{D28B9189-706E-4E15-BDD2-0ED76F783208}" destId="{72DF7E2C-902F-4A19-A078-0347AB7846A7}" srcOrd="5" destOrd="0" presId="urn:microsoft.com/office/officeart/2005/8/layout/chevron2"/>
    <dgm:cxn modelId="{50A97032-1899-458B-98B8-226EC3DBB714}" type="presParOf" srcId="{D28B9189-706E-4E15-BDD2-0ED76F783208}" destId="{85866876-625F-4C15-B9B4-8B577F1D7BA4}" srcOrd="6" destOrd="0" presId="urn:microsoft.com/office/officeart/2005/8/layout/chevron2"/>
    <dgm:cxn modelId="{D1E1CAA1-A545-460E-85F1-37D63B6E6708}" type="presParOf" srcId="{85866876-625F-4C15-B9B4-8B577F1D7BA4}" destId="{DBBA127F-A1C3-4634-8FD1-08131A6F014E}" srcOrd="0" destOrd="0" presId="urn:microsoft.com/office/officeart/2005/8/layout/chevron2"/>
    <dgm:cxn modelId="{89884C03-7E3C-4392-A46D-7DC1922B8965}" type="presParOf" srcId="{85866876-625F-4C15-B9B4-8B577F1D7BA4}" destId="{C44D3E3B-8EE5-4F0C-B992-F52D7D419A65}" srcOrd="1" destOrd="0" presId="urn:microsoft.com/office/officeart/2005/8/layout/chevron2"/>
    <dgm:cxn modelId="{8FE30397-1603-4F33-B438-DA886326FAE7}" type="presParOf" srcId="{D28B9189-706E-4E15-BDD2-0ED76F783208}" destId="{BF02F7BB-7ECC-439A-A034-EBEEDF8F026E}" srcOrd="7" destOrd="0" presId="urn:microsoft.com/office/officeart/2005/8/layout/chevron2"/>
    <dgm:cxn modelId="{38343518-BFFE-454F-A9B8-8FCE326AA5AB}" type="presParOf" srcId="{D28B9189-706E-4E15-BDD2-0ED76F783208}" destId="{46989857-2347-4F94-9161-70FF8333A416}" srcOrd="8" destOrd="0" presId="urn:microsoft.com/office/officeart/2005/8/layout/chevron2"/>
    <dgm:cxn modelId="{09185CD0-18E2-412F-BEF6-62D93DB3E265}" type="presParOf" srcId="{46989857-2347-4F94-9161-70FF8333A416}" destId="{BB40F2A3-0F61-46B6-AC29-D1EA2B36F3DD}" srcOrd="0" destOrd="0" presId="urn:microsoft.com/office/officeart/2005/8/layout/chevron2"/>
    <dgm:cxn modelId="{9D2D6F77-C977-4657-919F-DCA7E2E9B7AF}" type="presParOf" srcId="{46989857-2347-4F94-9161-70FF8333A416}" destId="{1E2A47C4-3EDD-452D-9FAD-C3BD88AF8F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8339-B6C3-4E2A-B635-ED1066CCF7DE}">
      <dsp:nvSpPr>
        <dsp:cNvPr id="0" name=""/>
        <dsp:cNvSpPr/>
      </dsp:nvSpPr>
      <dsp:spPr>
        <a:xfrm rot="5400000">
          <a:off x="-167147" y="16790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>
            <a:solidFill>
              <a:srgbClr val="002060"/>
            </a:solidFill>
          </a:endParaRPr>
        </a:p>
      </dsp:txBody>
      <dsp:txXfrm rot="-5400000">
        <a:off x="1" y="390763"/>
        <a:ext cx="780019" cy="334294"/>
      </dsp:txXfrm>
    </dsp:sp>
    <dsp:sp modelId="{AEE70E2A-3C41-4E61-B319-CB6781354EF4}">
      <dsp:nvSpPr>
        <dsp:cNvPr id="0" name=""/>
        <dsp:cNvSpPr/>
      </dsp:nvSpPr>
      <dsp:spPr>
        <a:xfrm rot="5400000">
          <a:off x="4409357" y="-362858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2200" b="0" i="0" kern="1200" dirty="0" err="1" smtClean="0"/>
            <a:t>Studing</a:t>
          </a:r>
          <a:r>
            <a:rPr lang="en-GB" sz="2200" b="0" i="0" kern="1200" dirty="0" smtClean="0"/>
            <a:t> in small groups</a:t>
          </a:r>
          <a:endParaRPr lang="ru-RU" sz="2200" kern="1200" dirty="0">
            <a:solidFill>
              <a:srgbClr val="002060"/>
            </a:solidFill>
          </a:endParaRPr>
        </a:p>
      </dsp:txBody>
      <dsp:txXfrm rot="-5400000">
        <a:off x="780019" y="36111"/>
        <a:ext cx="7947622" cy="653587"/>
      </dsp:txXfrm>
    </dsp:sp>
    <dsp:sp modelId="{6FB41A45-9243-4E26-93AB-8D4581A96F38}">
      <dsp:nvSpPr>
        <dsp:cNvPr id="0" name=""/>
        <dsp:cNvSpPr/>
      </dsp:nvSpPr>
      <dsp:spPr>
        <a:xfrm rot="5400000">
          <a:off x="-167147" y="116529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1388158"/>
        <a:ext cx="780019" cy="334294"/>
      </dsp:txXfrm>
    </dsp:sp>
    <dsp:sp modelId="{2E63297D-E13F-4FDF-836C-6DF805A353BE}">
      <dsp:nvSpPr>
        <dsp:cNvPr id="0" name=""/>
        <dsp:cNvSpPr/>
      </dsp:nvSpPr>
      <dsp:spPr>
        <a:xfrm rot="5400000">
          <a:off x="4409357" y="-263119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Work in research laboratories of the university on modern equipment</a:t>
          </a:r>
          <a:endParaRPr lang="ru-RU" sz="2200" kern="1200" dirty="0">
            <a:solidFill>
              <a:srgbClr val="002060"/>
            </a:solidFill>
          </a:endParaRPr>
        </a:p>
      </dsp:txBody>
      <dsp:txXfrm rot="-5400000">
        <a:off x="780019" y="1033506"/>
        <a:ext cx="7947622" cy="653587"/>
      </dsp:txXfrm>
    </dsp:sp>
    <dsp:sp modelId="{135628FB-9154-40B1-9EF8-C1151E4B2620}">
      <dsp:nvSpPr>
        <dsp:cNvPr id="0" name=""/>
        <dsp:cNvSpPr/>
      </dsp:nvSpPr>
      <dsp:spPr>
        <a:xfrm rot="5400000">
          <a:off x="-167147" y="216269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2385553"/>
        <a:ext cx="780019" cy="334294"/>
      </dsp:txXfrm>
    </dsp:sp>
    <dsp:sp modelId="{E268FABD-58F8-4470-A03E-B0102B45A58D}">
      <dsp:nvSpPr>
        <dsp:cNvPr id="0" name=""/>
        <dsp:cNvSpPr/>
      </dsp:nvSpPr>
      <dsp:spPr>
        <a:xfrm rot="5400000">
          <a:off x="4409357" y="-163379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Familiarization with the rules and requirements of clinical trials of pharmacological drugs in ophthalmology</a:t>
          </a:r>
          <a:endParaRPr lang="ru-RU" sz="2200" kern="1200" dirty="0">
            <a:solidFill>
              <a:srgbClr val="002060"/>
            </a:solidFill>
          </a:endParaRPr>
        </a:p>
      </dsp:txBody>
      <dsp:txXfrm rot="-5400000">
        <a:off x="780019" y="2030901"/>
        <a:ext cx="7947622" cy="653587"/>
      </dsp:txXfrm>
    </dsp:sp>
    <dsp:sp modelId="{DBBA127F-A1C3-4634-8FD1-08131A6F014E}">
      <dsp:nvSpPr>
        <dsp:cNvPr id="0" name=""/>
        <dsp:cNvSpPr/>
      </dsp:nvSpPr>
      <dsp:spPr>
        <a:xfrm rot="5400000">
          <a:off x="-167147" y="316008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rgbClr val="002060"/>
            </a:solidFill>
          </a:endParaRPr>
        </a:p>
      </dsp:txBody>
      <dsp:txXfrm rot="-5400000">
        <a:off x="1" y="3382948"/>
        <a:ext cx="780019" cy="334294"/>
      </dsp:txXfrm>
    </dsp:sp>
    <dsp:sp modelId="{C44D3E3B-8EE5-4F0C-B992-F52D7D419A65}">
      <dsp:nvSpPr>
        <dsp:cNvPr id="0" name=""/>
        <dsp:cNvSpPr/>
      </dsp:nvSpPr>
      <dsp:spPr>
        <a:xfrm rot="5400000">
          <a:off x="4409357" y="-63640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smtClean="0"/>
            <a:t>Analysis of clinical cases that reflect the most common ophthalmic diseases</a:t>
          </a:r>
          <a:endParaRPr lang="ru-RU" sz="2200" kern="1200" dirty="0">
            <a:solidFill>
              <a:srgbClr val="002060"/>
            </a:solidFill>
          </a:endParaRPr>
        </a:p>
      </dsp:txBody>
      <dsp:txXfrm rot="-5400000">
        <a:off x="780019" y="3028296"/>
        <a:ext cx="7947622" cy="653587"/>
      </dsp:txXfrm>
    </dsp:sp>
    <dsp:sp modelId="{BB40F2A3-0F61-46B6-AC29-D1EA2B36F3DD}">
      <dsp:nvSpPr>
        <dsp:cNvPr id="0" name=""/>
        <dsp:cNvSpPr/>
      </dsp:nvSpPr>
      <dsp:spPr>
        <a:xfrm rot="5400000">
          <a:off x="-167147" y="415748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rgbClr val="002060"/>
            </a:solidFill>
          </a:endParaRPr>
        </a:p>
      </dsp:txBody>
      <dsp:txXfrm rot="-5400000">
        <a:off x="1" y="4380343"/>
        <a:ext cx="780019" cy="334294"/>
      </dsp:txXfrm>
    </dsp:sp>
    <dsp:sp modelId="{1E2A47C4-3EDD-452D-9FAD-C3BD88AF8FC4}">
      <dsp:nvSpPr>
        <dsp:cNvPr id="0" name=""/>
        <dsp:cNvSpPr/>
      </dsp:nvSpPr>
      <dsp:spPr>
        <a:xfrm rot="5400000">
          <a:off x="4409357" y="360994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b="0" i="0" kern="1200" dirty="0" smtClean="0"/>
            <a:t>Opportunity to visit and get acquainted with the work of modern private ophthalmology clinics and doctors working in clinical trials</a:t>
          </a:r>
          <a:endParaRPr lang="ru-RU" sz="2200" kern="1200" dirty="0">
            <a:solidFill>
              <a:srgbClr val="002060"/>
            </a:solidFill>
          </a:endParaRPr>
        </a:p>
      </dsp:txBody>
      <dsp:txXfrm rot="-5400000">
        <a:off x="780019" y="4025690"/>
        <a:ext cx="7947622" cy="653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2400" y="152400"/>
            <a:ext cx="8839200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4680" y="1546650"/>
            <a:ext cx="6590792" cy="1981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976826" y="304800"/>
            <a:ext cx="50064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2060"/>
                </a:solidFill>
              </a:rPr>
              <a:t>Want </a:t>
            </a:r>
            <a:r>
              <a:rPr lang="en-US" sz="2400" dirty="0">
                <a:solidFill>
                  <a:srgbClr val="002060"/>
                </a:solidFill>
              </a:rPr>
              <a:t>to know and be able to do more?</a:t>
            </a:r>
          </a:p>
          <a:p>
            <a:pPr algn="ctr"/>
            <a:endParaRPr lang="en-US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Then you have come to the right place!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657" y="3306273"/>
            <a:ext cx="789068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Invites students of IV-VI course</a:t>
            </a:r>
          </a:p>
          <a:p>
            <a:pPr algn="ctr"/>
            <a:endParaRPr lang="en-US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Medical Faculty</a:t>
            </a:r>
          </a:p>
          <a:p>
            <a:pPr algn="ctr"/>
            <a:endParaRPr lang="en-US" sz="2400" dirty="0">
              <a:solidFill>
                <a:srgbClr val="002060"/>
              </a:solidFill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</a:rPr>
              <a:t>for a </a:t>
            </a:r>
            <a:r>
              <a:rPr lang="en-US" sz="2400" dirty="0">
                <a:solidFill>
                  <a:srgbClr val="00B050"/>
                </a:solidFill>
              </a:rPr>
              <a:t>FREE COURSE</a:t>
            </a:r>
            <a:r>
              <a:rPr lang="en-US" sz="2400" dirty="0">
                <a:solidFill>
                  <a:srgbClr val="002060"/>
                </a:solidFill>
              </a:rPr>
              <a:t>:</a:t>
            </a:r>
          </a:p>
          <a:p>
            <a:pPr algn="ctr"/>
            <a:endParaRPr lang="en-US" sz="2400" dirty="0">
              <a:solidFill>
                <a:srgbClr val="002060"/>
              </a:solidFill>
            </a:endParaRPr>
          </a:p>
          <a:p>
            <a:pPr algn="ctr"/>
            <a:r>
              <a:rPr lang="en-US" sz="3600" dirty="0">
                <a:solidFill>
                  <a:srgbClr val="002060"/>
                </a:solidFill>
              </a:rPr>
              <a:t>"Pharmacotherapy in ophthalmology"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Advantages of the course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283436912"/>
              </p:ext>
            </p:extLst>
          </p:nvPr>
        </p:nvGraphicFramePr>
        <p:xfrm>
          <a:off x="228600" y="1143000"/>
          <a:ext cx="8763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pic>
        <p:nvPicPr>
          <p:cNvPr id="31746" name="Picture 2" descr="D:\wet lab\Уразов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7" name="Picture 3" descr="D:\wet lab\новий курс\IMG_7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8" name="Picture 4" descr="D:\wet lab\WETLab\DSC_0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50" name="Picture 6" descr="https://optimalclinic.com/wp-content/uploads/2020/11/%D0%A1%D0%BA%D1%80%D0%B8%D0%BD%D0%B8%D0%BD%D0%B3-%D0%BE%D0%B1%D1%81%D0%BB%D0%B5%D0%B4%D0%BE%D0%B2%D0%B0%D0%BD%D0%B8%D0%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1" y="2209800"/>
            <a:ext cx="2515582" cy="1676400"/>
          </a:xfrm>
          <a:prstGeom prst="rect">
            <a:avLst/>
          </a:prstGeom>
          <a:noFill/>
        </p:spPr>
      </p:pic>
      <p:pic>
        <p:nvPicPr>
          <p:cNvPr id="31752" name="Picture 8" descr="https://optimalclinic.com/wp-content/uploads/2020/11/%D0%91%D0%B8%D0%BE%D0%BC%D0%B8%D0%BA%D1%80%D0%BE%D1%81%D0%BA%D0%BE%D0%BF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2209800"/>
            <a:ext cx="5334000" cy="1579577"/>
          </a:xfrm>
          <a:prstGeom prst="rect">
            <a:avLst/>
          </a:prstGeom>
          <a:noFill/>
        </p:spPr>
      </p:pic>
      <p:pic>
        <p:nvPicPr>
          <p:cNvPr id="31754" name="Picture 10" descr="https://optimalclinic.com/wp-content/uploads/2020/11/ICARE-ic-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4038600"/>
            <a:ext cx="2499214" cy="1666875"/>
          </a:xfrm>
          <a:prstGeom prst="rect">
            <a:avLst/>
          </a:prstGeom>
          <a:noFill/>
        </p:spPr>
      </p:pic>
      <p:pic>
        <p:nvPicPr>
          <p:cNvPr id="31756" name="Picture 12" descr="https://optimalclinic.com/wp-content/uploads/2020/11/%D0%9E%D0%BF%D1%82%D0%B8%D1%87%D0%B5%D1%81%D0%BA%D0%B0%D1%8F_%D0%BA%D0%BE%D0%B3%D0%B5%D1%80%D0%B5%D0%BD%D1%82%D0%BD%D0%B0%D1%8F_%D1%82%D0%BE%D0%BC%D0%BE%D0%B3%D1%80%D0%B0%D1%84%D0%B8%D1%8F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71800" y="4191000"/>
            <a:ext cx="2320969" cy="1600200"/>
          </a:xfrm>
          <a:prstGeom prst="rect">
            <a:avLst/>
          </a:prstGeom>
          <a:noFill/>
        </p:spPr>
      </p:pic>
      <p:pic>
        <p:nvPicPr>
          <p:cNvPr id="31760" name="Picture 16" descr="На изображении может находиться: экран и в помещении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" y="4191000"/>
            <a:ext cx="15240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599" cy="1219200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rgbClr val="002060"/>
                </a:solidFill>
              </a:rPr>
              <a:t>Familiarity with research work on modern preclinical study of ophthalmic pharmacological agents, both by foreign scientists and with their own research staff of the Department of Ophthalmology</a:t>
            </a:r>
            <a:r>
              <a:rPr lang="uk-UA" sz="2000" dirty="0" smtClean="0">
                <a:solidFill>
                  <a:srgbClr val="002060"/>
                </a:solidFill>
              </a:rPr>
              <a:t>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2" name="Рисунок 11" descr="C:\Users\8CED~1\AppData\Local\Temp\Rar$DIa0.937\20150415_1606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781800" y="2743200"/>
            <a:ext cx="1931504" cy="1109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8CED~1\AppData\Local\Temp\Rar$DIa0.958\20150305_1501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2872200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8CED~1\AppData\Local\Temp\Rar$DIa0.426\20150313_14152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295400"/>
            <a:ext cx="14478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Алексей\Desktop\TS_11_26_14_20_2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67600" y="1752600"/>
            <a:ext cx="1219199" cy="92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9" descr="DSC007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3962400"/>
            <a:ext cx="1066800" cy="1422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3" descr="Partec_PAS"/>
          <p:cNvPicPr>
            <a:picLocks noChangeAspect="1" noChangeArrowheads="1"/>
          </p:cNvPicPr>
          <p:nvPr/>
        </p:nvPicPr>
        <p:blipFill>
          <a:blip r:embed="rId8" cstate="print">
            <a:lum bright="-44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143000"/>
            <a:ext cx="2797436" cy="2211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1143000"/>
            <a:ext cx="1215769" cy="87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H:\ФОТО АККРЕДИТАЦИЯ НДЦ\_IGP731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970" y="3276600"/>
            <a:ext cx="2618082" cy="1752600"/>
          </a:xfrm>
          <a:prstGeom prst="rect">
            <a:avLst/>
          </a:prstGeom>
          <a:noFill/>
        </p:spPr>
      </p:pic>
      <p:pic>
        <p:nvPicPr>
          <p:cNvPr id="1027" name="Picture 3" descr="H:\ФОТО АККРЕДИТАЦИЯ НДЦ\_IGP732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2400" y="5072653"/>
            <a:ext cx="2667000" cy="1785347"/>
          </a:xfrm>
          <a:prstGeom prst="rect">
            <a:avLst/>
          </a:prstGeom>
          <a:noFill/>
        </p:spPr>
      </p:pic>
      <p:pic>
        <p:nvPicPr>
          <p:cNvPr id="1028" name="Picture 4" descr="G:\HDD_2TB_ST\SLIV_SMART_15.01.17++++\КАРТА ПАМЯТИ ФОТО\P60712-14104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71800" y="3657600"/>
            <a:ext cx="1974802" cy="2667000"/>
          </a:xfrm>
          <a:prstGeom prst="rect">
            <a:avLst/>
          </a:prstGeom>
          <a:noFill/>
        </p:spPr>
      </p:pic>
      <p:pic>
        <p:nvPicPr>
          <p:cNvPr id="1029" name="Picture 5" descr="F:\DISC ARH.!!!\OLYMPUS 26.07.19\DCIM\100OLYMP\P1010363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29200" y="3886200"/>
            <a:ext cx="2590800" cy="1943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mtClean="0">
                <a:solidFill>
                  <a:srgbClr val="002060"/>
                </a:solidFill>
              </a:rPr>
              <a:t>And more!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2285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Successful completion</a:t>
            </a:r>
          </a:p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discipline</a:t>
            </a:r>
          </a:p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"Pharmacotherapy in ophthalmology"</a:t>
            </a:r>
          </a:p>
          <a:p>
            <a:pPr algn="ctr">
              <a:buNone/>
            </a:pP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will provide advantages when enrolling in an internship in the specialty "Ophthalmology".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200400" y="990600"/>
            <a:ext cx="25908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Картинки врач приветствие, Стоковые Фотографии и Роялти-Фри Изображения врач  приветствие |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3261867"/>
            <a:ext cx="3962400" cy="252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The purpose of the educational program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219200" y="685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28600" y="816771"/>
            <a:ext cx="8686800" cy="48006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</a:rPr>
              <a:t>Master the rules and principles of prescribing ophthalmic drugs, taking into account the patient's comorbidities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</a:rPr>
              <a:t>Assimilate a variety of local and systemic complications of ophthalmic drugs, get acquainted with the pathophysiological mechanisms of their development.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</a:rPr>
              <a:t>To study the influence of ophthalmic and other pharmacological agents on the </a:t>
            </a:r>
            <a:r>
              <a:rPr lang="en-US" sz="2400" dirty="0" smtClean="0">
                <a:solidFill>
                  <a:srgbClr val="002060"/>
                </a:solidFill>
              </a:rPr>
              <a:t>visual analyzer </a:t>
            </a:r>
            <a:r>
              <a:rPr lang="en-US" sz="2400" dirty="0">
                <a:solidFill>
                  <a:srgbClr val="002060"/>
                </a:solidFill>
              </a:rPr>
              <a:t>and the body as a whole, the principles of rational therapy of various pathologies of the organ of vision and its </a:t>
            </a:r>
            <a:r>
              <a:rPr lang="en-US" sz="2400" dirty="0" smtClean="0">
                <a:solidFill>
                  <a:srgbClr val="002060"/>
                </a:solidFill>
              </a:rPr>
              <a:t>accessory structures.</a:t>
            </a:r>
            <a:endParaRPr lang="en-US" sz="24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2400" dirty="0">
                <a:solidFill>
                  <a:srgbClr val="002060"/>
                </a:solidFill>
              </a:rPr>
              <a:t>The program is aimed at forming an effective, high-quality, modern educational system and is designed to ensure the competitiveness of students in general in the market of services in educational, scientific, innovative and professional activities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Learning </a:t>
            </a:r>
            <a:r>
              <a:rPr lang="en-GB" dirty="0"/>
              <a:t>objectives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95400" y="760412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2400" y="838200"/>
            <a:ext cx="8686800" cy="5486400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To form and improve the professional training of a doctor who has clinical thinking, is well versed in complex pathology, has in-depth knowledge of related </a:t>
            </a:r>
            <a:r>
              <a:rPr lang="en-US" dirty="0" smtClean="0">
                <a:solidFill>
                  <a:srgbClr val="002060"/>
                </a:solidFill>
              </a:rPr>
              <a:t>disciplines.</a:t>
            </a:r>
            <a:endParaRPr lang="en-US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To prepare a specialist for independent professional medical and diagnostic activities, able to conduct a differential diagnostic search, provide full medical care, including in emergencies, to carry out preventive and rehabilitation measures in patients with ophthalmic pathology at all ages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</a:rPr>
              <a:t>To </a:t>
            </a:r>
            <a:r>
              <a:rPr lang="en-US" dirty="0">
                <a:solidFill>
                  <a:srgbClr val="002060"/>
                </a:solidFill>
              </a:rPr>
              <a:t>prepare a doctor who has the skills and medical manipulations in accordance with the qualification requirements and general medical manipulations to provide emergency care in ophthalmology.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>
                <a:solidFill>
                  <a:srgbClr val="002060"/>
                </a:solidFill>
              </a:rPr>
              <a:t>To form abilities and skills of independent research activity, possibilities of communication with professional medical ophthalmological associations and organizations.</a:t>
            </a:r>
            <a:endParaRPr lang="ru-RU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5791199"/>
            <a:ext cx="2590800" cy="94456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-381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Contents of the materials of the program "Pharmacotherapy in ophthalmology"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9069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Modern pharmacological treatment of various pathologies of the visual </a:t>
            </a:r>
            <a:r>
              <a:rPr lang="en-US" sz="1800" dirty="0" smtClean="0"/>
              <a:t>analyzer;</a:t>
            </a:r>
            <a:endParaRPr lang="en-US" sz="1800" dirty="0"/>
          </a:p>
          <a:p>
            <a:pPr>
              <a:buFont typeface="Wingdings" pitchFamily="2" charset="2"/>
              <a:buChar char="q"/>
            </a:pPr>
            <a:r>
              <a:rPr lang="en-US" sz="1800" dirty="0"/>
              <a:t>Minimization of probability and avoidance of medical errors at application of ophthalmic and other pharmaceuticals;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Optimization of the patient's financial costs for ophthalmic treatment;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Ability to scientifically substantiate the appointment of a particular ophthalmic drug;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Mastering the skills of adequate search and analysis of medical information on the use of pharmacological agents in the treatment of </a:t>
            </a:r>
            <a:r>
              <a:rPr lang="en-US" sz="1800" dirty="0" err="1"/>
              <a:t>ophthalmopathology</a:t>
            </a:r>
            <a:r>
              <a:rPr lang="en-US" sz="1800" dirty="0"/>
              <a:t> of various origins;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Get acquainted with the preclinical study of pharmacological agents in ophthalmology;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Evaluation of the effectiveness of pharmacological agents in ophthalmology from the standpoint of evidence-based medicine</a:t>
            </a:r>
            <a:r>
              <a:rPr lang="en-US" sz="1800" dirty="0" smtClean="0"/>
              <a:t>;</a:t>
            </a:r>
            <a:endParaRPr lang="uk-UA" sz="1800" dirty="0" smtClean="0"/>
          </a:p>
          <a:p>
            <a:pPr>
              <a:buFont typeface="Wingdings" pitchFamily="2" charset="2"/>
              <a:buChar char="q"/>
            </a:pPr>
            <a:r>
              <a:rPr lang="en-US" sz="1800" dirty="0"/>
              <a:t>Legal aspects of the use of pharmacological agents in the treatment of eye diseases and its applications;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Study of the compatibility of pharmacological agents used in the treatment of </a:t>
            </a:r>
            <a:r>
              <a:rPr lang="en-US" sz="1800" dirty="0" err="1"/>
              <a:t>ophthalmopathology</a:t>
            </a:r>
            <a:endParaRPr lang="en-US" sz="1800" dirty="0"/>
          </a:p>
          <a:p>
            <a:pPr>
              <a:buFont typeface="Wingdings" pitchFamily="2" charset="2"/>
              <a:buChar char="q"/>
            </a:pPr>
            <a:r>
              <a:rPr lang="en-US" sz="1800" dirty="0"/>
              <a:t>Study of the interaction of ophthalmic pharmaceuticals and food, </a:t>
            </a:r>
            <a:r>
              <a:rPr lang="en-US" sz="1800" dirty="0" err="1"/>
              <a:t>etc</a:t>
            </a:r>
            <a:r>
              <a:rPr lang="en-US" sz="1800" dirty="0"/>
              <a:t> ..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 smtClean="0"/>
              <a:t>Methods </a:t>
            </a:r>
            <a:r>
              <a:rPr lang="en-US" sz="1800" dirty="0"/>
              <a:t>of introduction of ophthalmic drugs into the human body;</a:t>
            </a:r>
          </a:p>
          <a:p>
            <a:pPr>
              <a:buFont typeface="Wingdings" pitchFamily="2" charset="2"/>
              <a:buChar char="q"/>
            </a:pPr>
            <a:r>
              <a:rPr lang="en-US" sz="1800" dirty="0"/>
              <a:t>Study of the peculiarities of application and dosage of ophthalmic drugs for adults and children.</a:t>
            </a:r>
            <a:endParaRPr lang="ru-RU" sz="1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85800" y="5334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одержимое 2"/>
          <p:cNvSpPr txBox="1">
            <a:spLocks/>
          </p:cNvSpPr>
          <p:nvPr/>
        </p:nvSpPr>
        <p:spPr>
          <a:xfrm>
            <a:off x="152400" y="609600"/>
            <a:ext cx="86106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6308260"/>
            <a:ext cx="1828800" cy="549740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5334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одержимое 2"/>
          <p:cNvSpPr txBox="1">
            <a:spLocks/>
          </p:cNvSpPr>
          <p:nvPr/>
        </p:nvSpPr>
        <p:spPr>
          <a:xfrm>
            <a:off x="395536" y="38100"/>
            <a:ext cx="86106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en-US" sz="2800" dirty="0" smtClean="0">
                <a:solidFill>
                  <a:srgbClr val="002060"/>
                </a:solidFill>
              </a:rPr>
              <a:t>Multidisciplinary </a:t>
            </a:r>
            <a:r>
              <a:rPr lang="en-US" sz="2800" dirty="0">
                <a:solidFill>
                  <a:srgbClr val="002060"/>
                </a:solidFill>
              </a:rPr>
              <a:t>approach in the discipline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sz="2800" dirty="0">
                <a:solidFill>
                  <a:srgbClr val="002060"/>
                </a:solidFill>
              </a:rPr>
              <a:t> "Pharmacotherapy in ophthalmology"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228600" y="1143000"/>
            <a:ext cx="8610600" cy="54543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lang="en-GB" sz="2000" dirty="0">
                <a:solidFill>
                  <a:srgbClr val="002060"/>
                </a:solidFill>
              </a:rPr>
              <a:t>According to the curriculum, the discipline "Pharmacotherapy in Ophthalmology" uses, complements and expands the study of many other, both theoretical and practical disciplines: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US" sz="2000" dirty="0" smtClean="0">
                <a:solidFill>
                  <a:srgbClr val="002060"/>
                </a:solidFill>
              </a:rPr>
              <a:t>h</a:t>
            </a:r>
            <a:r>
              <a:rPr lang="en-GB" sz="2000" dirty="0" err="1" smtClean="0">
                <a:solidFill>
                  <a:srgbClr val="002060"/>
                </a:solidFill>
              </a:rPr>
              <a:t>istology</a:t>
            </a:r>
            <a:endParaRPr lang="en-GB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rgbClr val="002060"/>
                </a:solidFill>
              </a:rPr>
              <a:t>pathological anatomy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normal </a:t>
            </a:r>
            <a:r>
              <a:rPr lang="en-GB" sz="2000" dirty="0">
                <a:solidFill>
                  <a:srgbClr val="002060"/>
                </a:solidFill>
              </a:rPr>
              <a:t>physiology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pathological </a:t>
            </a:r>
            <a:r>
              <a:rPr lang="en-GB" sz="2000" dirty="0">
                <a:solidFill>
                  <a:srgbClr val="002060"/>
                </a:solidFill>
              </a:rPr>
              <a:t>physiology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biochemistry</a:t>
            </a:r>
            <a:endParaRPr lang="en-GB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rgbClr val="002060"/>
                </a:solidFill>
              </a:rPr>
              <a:t>molecular biology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microbiology</a:t>
            </a:r>
            <a:endParaRPr lang="en-GB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pharmacology</a:t>
            </a:r>
            <a:endParaRPr lang="en-GB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internal </a:t>
            </a:r>
            <a:r>
              <a:rPr lang="en-GB" sz="2000" dirty="0">
                <a:solidFill>
                  <a:srgbClr val="002060"/>
                </a:solidFill>
              </a:rPr>
              <a:t>diseases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infectious </a:t>
            </a:r>
            <a:r>
              <a:rPr lang="en-GB" sz="2000" dirty="0">
                <a:solidFill>
                  <a:srgbClr val="002060"/>
                </a:solidFill>
              </a:rPr>
              <a:t>diseases</a:t>
            </a: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rgbClr val="002060"/>
                </a:solidFill>
              </a:rPr>
              <a:t>immunology</a:t>
            </a:r>
            <a:endParaRPr lang="en-GB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 typeface="Wingdings" panose="05000000000000000000" pitchFamily="2" charset="2"/>
              <a:buChar char="ü"/>
            </a:pPr>
            <a:r>
              <a:rPr lang="en-GB" sz="2000" dirty="0" err="1" smtClean="0">
                <a:solidFill>
                  <a:srgbClr val="002060"/>
                </a:solidFill>
              </a:rPr>
              <a:t>gynecology</a:t>
            </a:r>
            <a:r>
              <a:rPr lang="en-GB" sz="2000" dirty="0">
                <a:solidFill>
                  <a:srgbClr val="002060"/>
                </a:solidFill>
              </a:rPr>
              <a:t>, etc.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en-GB"/>
              <a:t/>
            </a:r>
            <a:br>
              <a:rPr lang="en-GB"/>
            </a:br>
            <a:r>
              <a:rPr lang="en-GB"/>
              <a:t>List of practical skills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0" y="2286000"/>
            <a:ext cx="9144000" cy="228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rgbClr val="002060"/>
              </a:solidFill>
            </a:endParaRP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Level of skill development:</a:t>
            </a:r>
          </a:p>
          <a:p>
            <a:endParaRPr lang="en-US" sz="2000" b="1" dirty="0">
              <a:solidFill>
                <a:srgbClr val="002060"/>
              </a:solidFill>
            </a:endParaRPr>
          </a:p>
          <a:p>
            <a:r>
              <a:rPr lang="en-US" sz="2000" b="1" dirty="0">
                <a:solidFill>
                  <a:srgbClr val="002060"/>
                </a:solidFill>
              </a:rPr>
              <a:t>1 - to have an idea, to be professionally oriented, to know impressions for purpose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2 - to know, evaluate, participate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3 - do it yourself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295400" y="3886200"/>
            <a:ext cx="6553200" cy="1905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5716" y="2203965"/>
            <a:ext cx="5112568" cy="91440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dirty="0" smtClean="0">
                <a:solidFill>
                  <a:srgbClr val="002060"/>
                </a:solidFill>
              </a:rPr>
              <a:t>WAITING </a:t>
            </a:r>
            <a:r>
              <a:rPr lang="en-GB" dirty="0">
                <a:solidFill>
                  <a:srgbClr val="002060"/>
                </a:solidFill>
              </a:rPr>
              <a:t>FOR YOU!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Facebook — Выполните вход или зарегистрируйте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419600"/>
            <a:ext cx="457200" cy="457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57400" y="4495800"/>
            <a:ext cx="518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Department of Ophthalmology </a:t>
            </a:r>
            <a:r>
              <a:rPr lang="en-US" b="1" dirty="0" smtClean="0">
                <a:solidFill>
                  <a:srgbClr val="002060"/>
                </a:solidFill>
              </a:rPr>
              <a:t>VNMU 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19200" y="2057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19200" y="3200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Doc4r\Desktop\Votcup.com\Логотипи\Votc logo navi blu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181600"/>
            <a:ext cx="527312" cy="4064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33600" y="5181600"/>
            <a:ext cx="12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votcup.com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95600" y="3962400"/>
            <a:ext cx="2896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Where else can we be found?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457200"/>
            <a:ext cx="4055871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4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650</Words>
  <Application>Microsoft Office PowerPoint</Application>
  <PresentationFormat>Экран (4:3)</PresentationFormat>
  <Paragraphs>75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Wingdings</vt:lpstr>
      <vt:lpstr>Office Theme</vt:lpstr>
      <vt:lpstr>Презентация PowerPoint</vt:lpstr>
      <vt:lpstr>Advantages of the course</vt:lpstr>
      <vt:lpstr>Презентация PowerPoint</vt:lpstr>
      <vt:lpstr>Familiarity with research work on modern preclinical study of ophthalmic pharmacological agents, both by foreign scientists and with their own research staff of the Department of Ophthalmology.</vt:lpstr>
      <vt:lpstr>And more!</vt:lpstr>
      <vt:lpstr>The purpose of the educational program</vt:lpstr>
      <vt:lpstr>Learning objectives</vt:lpstr>
      <vt:lpstr>Contents of the materials of the program "Pharmacotherapy in ophthalmology"</vt:lpstr>
      <vt:lpstr>Презентация PowerPoint</vt:lpstr>
      <vt:lpstr> List of practical skills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Захворювання сітківки</dc:title>
  <dc:creator>Doc4r</dc:creator>
  <cp:lastModifiedBy>user</cp:lastModifiedBy>
  <cp:revision>94</cp:revision>
  <dcterms:created xsi:type="dcterms:W3CDTF">2020-12-16T10:08:12Z</dcterms:created>
  <dcterms:modified xsi:type="dcterms:W3CDTF">2021-01-05T18:06:47Z</dcterms:modified>
</cp:coreProperties>
</file>