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1" ContentType="image/jpe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58" r:id="rId7"/>
    <p:sldId id="263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7524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9274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9514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2527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706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053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1401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3391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6954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9292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022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1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2000"/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15B84-E50E-4727-B1F2-BCD9EC953B62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A302F-B43B-4697-B119-776A9269EE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256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1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8030" y="3442623"/>
            <a:ext cx="9144000" cy="913412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Сучасні проблеми молекулярної біології</a:t>
            </a:r>
            <a:endParaRPr lang="uk-UA" sz="48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892288" y="4625365"/>
            <a:ext cx="9144000" cy="754302"/>
          </a:xfrm>
        </p:spPr>
        <p:txBody>
          <a:bodyPr>
            <a:noAutofit/>
          </a:bodyPr>
          <a:lstStyle/>
          <a:p>
            <a:r>
              <a:rPr lang="uk-UA" sz="3200" b="1" i="1" dirty="0" smtClean="0">
                <a:solidFill>
                  <a:schemeClr val="tx2">
                    <a:lumMod val="50000"/>
                  </a:schemeClr>
                </a:solidFill>
              </a:rPr>
              <a:t>Вибіркова дисципліна для студентів 2 курсу фармацевтичного факультету </a:t>
            </a:r>
            <a:r>
              <a:rPr lang="uk-UA" sz="3200" b="1" i="1" dirty="0">
                <a:solidFill>
                  <a:schemeClr val="tx2">
                    <a:lumMod val="50000"/>
                  </a:schemeClr>
                </a:solidFill>
                <a:cs typeface="Calibri" panose="020F0502020204030204" pitchFamily="34" charset="0"/>
              </a:rPr>
              <a:t>Вінницького національного медичного університету</a:t>
            </a:r>
            <a:endParaRPr lang="uk-UA" sz="32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2035191" y="-30466"/>
            <a:ext cx="76861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dirty="0">
                <a:solidFill>
                  <a:schemeClr val="tx2">
                    <a:lumMod val="50000"/>
                  </a:schemeClr>
                </a:solidFill>
              </a:rPr>
              <a:t>Міністерство охорони здоров’я України</a:t>
            </a:r>
          </a:p>
          <a:p>
            <a:pPr algn="ctr">
              <a:defRPr/>
            </a:pPr>
            <a:r>
              <a:rPr lang="uk-UA" sz="2800" b="1" dirty="0">
                <a:solidFill>
                  <a:schemeClr val="tx2">
                    <a:lumMod val="50000"/>
                  </a:schemeClr>
                </a:solidFill>
              </a:rPr>
              <a:t>Вінницький національний медичний університет</a:t>
            </a:r>
          </a:p>
        </p:txBody>
      </p:sp>
      <p:pic>
        <p:nvPicPr>
          <p:cNvPr id="1026" name="Picture 2" descr="https://www.vnmu.edu.ua/html/v3/img/src/vnmu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633" y="1354529"/>
            <a:ext cx="1038197" cy="159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60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736" y="687085"/>
            <a:ext cx="11552207" cy="1325563"/>
          </a:xfrm>
        </p:spPr>
        <p:txBody>
          <a:bodyPr>
            <a:noAutofit/>
          </a:bodyPr>
          <a:lstStyle/>
          <a:p>
            <a:pPr algn="just"/>
            <a:r>
              <a:rPr lang="uk-UA" sz="32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Ця історія перевірена часом. А він, як відомо, є справжнім мірилом того, що насправді, варте уваги.</a:t>
            </a:r>
            <a:br>
              <a:rPr lang="uk-UA" sz="32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</a:br>
            <a:r>
              <a:rPr lang="uk-UA" sz="32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Відтак, вже більше 10 років маємо неабияку цікавість студентів до курсу «Сучасні проблеми молекулярної </a:t>
            </a:r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біології». </a:t>
            </a:r>
            <a:endParaRPr lang="uk-UA" sz="32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26" name="Picture 2" descr="Study habits for success: tips for students - World leading higher  education information and serv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339" y="2552699"/>
            <a:ext cx="6477000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989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069" y="1020732"/>
            <a:ext cx="11369615" cy="1325563"/>
          </a:xfrm>
        </p:spPr>
        <p:txBody>
          <a:bodyPr>
            <a:normAutofit fontScale="90000"/>
          </a:bodyPr>
          <a:lstStyle/>
          <a:p>
            <a:pPr algn="just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Для здобувачів вищої освіти курс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став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справжнім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вікном у світ сучасних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технологій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. Тих, що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давно є підґрунтям діагностики та лікування найважчих </a:t>
            </a: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хвороб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, і лягли в основу створення нових сучасних лікарських засобів, які працюють з причиною хвороби на молекулярному рівні.</a:t>
            </a:r>
            <a:endParaRPr lang="uk-UA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4" name="Picture 2" descr="http://i.imgur.com/f4kLjF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8" y="3501468"/>
            <a:ext cx="5963736" cy="3356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355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034" y="2815027"/>
            <a:ext cx="10515600" cy="1325563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Дисципліна включає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розділи: «Молекулярні основи спадковості», «Молекулярні основи спадкових захворювань», «Сучасні питання генних технологій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».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Вона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закладає в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студентів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фундамент для подальшого засвоєння ними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знань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- з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основних методів хімічного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аналізу,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- структури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та функцій біополімерів (білків та нуклеїнових кислот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);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- розуміння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молекулярно-генетичного підґрунтя розвитку спадкових і </a:t>
            </a:r>
            <a:r>
              <a:rPr lang="uk-UA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мультифакторіальних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захворювань,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- сьогодення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та перспективи застосування досягнень молекулярної біології в практичній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медицині,</a:t>
            </a:r>
            <a:b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- у </a:t>
            </a:r>
            <a:r>
              <a:rPr lang="uk-UA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т.ч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. -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молекулярно-генетичну діагностику, 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фармакологію та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генну терапію</a:t>
            </a:r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.</a:t>
            </a:r>
            <a:endParaRPr lang="uk-UA" sz="28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6158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431" y="2314696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uk-UA" sz="3000" b="1" dirty="0">
                <a:latin typeface="+mn-lt"/>
              </a:rPr>
              <a:t>Вивчення </a:t>
            </a:r>
            <a:r>
              <a:rPr lang="uk-UA" sz="3000" b="1" dirty="0" smtClean="0">
                <a:latin typeface="+mn-lt"/>
              </a:rPr>
              <a:t>вибіркової дисципліни </a:t>
            </a:r>
            <a:r>
              <a:rPr lang="uk-UA" sz="3000" b="1" dirty="0">
                <a:latin typeface="+mn-lt"/>
              </a:rPr>
              <a:t>«Сучасні проблеми молекулярної біології» </a:t>
            </a:r>
            <a:r>
              <a:rPr lang="uk-UA" sz="3000" b="1" dirty="0" smtClean="0">
                <a:latin typeface="+mn-lt"/>
              </a:rPr>
              <a:t>також </a:t>
            </a:r>
            <a:r>
              <a:rPr lang="uk-UA" sz="3000" b="1" dirty="0">
                <a:latin typeface="+mn-lt"/>
              </a:rPr>
              <a:t>закладає підґрунтя для подальшого засвоєння студентами знань та вмінь із профільних теоретичних та </a:t>
            </a:r>
            <a:r>
              <a:rPr lang="uk-UA" sz="3000" b="1" dirty="0" err="1">
                <a:latin typeface="+mn-lt"/>
              </a:rPr>
              <a:t>професійно</a:t>
            </a:r>
            <a:r>
              <a:rPr lang="uk-UA" sz="3000" b="1" dirty="0">
                <a:latin typeface="+mn-lt"/>
              </a:rPr>
              <a:t>-практичних клінічних дисциплін (біоорганічної хімії, фармакології, фізіології, медичної генетики, тощо). Для студентів-фармацевтів дана дисципліна забезпечує вивчення сучасних проблем та досягнень молекулярної </a:t>
            </a:r>
            <a:r>
              <a:rPr lang="uk-UA" sz="3000" b="1" dirty="0" smtClean="0">
                <a:latin typeface="+mn-lt"/>
              </a:rPr>
              <a:t>медицини.</a:t>
            </a:r>
            <a:br>
              <a:rPr lang="uk-UA" sz="3000" b="1" dirty="0" smtClean="0">
                <a:latin typeface="+mn-lt"/>
              </a:rPr>
            </a:br>
            <a:r>
              <a:rPr lang="uk-UA" sz="3000" b="1" dirty="0">
                <a:latin typeface="+mn-lt"/>
              </a:rPr>
              <a:t/>
            </a:r>
            <a:br>
              <a:rPr lang="uk-UA" sz="3000" b="1" dirty="0">
                <a:latin typeface="+mn-lt"/>
              </a:rPr>
            </a:br>
            <a:r>
              <a:rPr lang="uk-UA" sz="3000" b="1" dirty="0" smtClean="0">
                <a:latin typeface="+mn-lt"/>
              </a:rPr>
              <a:t> Викладання </a:t>
            </a:r>
            <a:r>
              <a:rPr lang="uk-UA" sz="3000" b="1" dirty="0">
                <a:latin typeface="+mn-lt"/>
              </a:rPr>
              <a:t>дисципліни передбачає лекції, практичні заняття, самостійну роботу студентів, консультації та завершується заліком.</a:t>
            </a:r>
          </a:p>
        </p:txBody>
      </p:sp>
    </p:spTree>
    <p:extLst>
      <p:ext uri="{BB962C8B-B14F-4D97-AF65-F5344CB8AC3E}">
        <p14:creationId xmlns:p14="http://schemas.microsoft.com/office/powerpoint/2010/main" val="133876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229600" cy="990600"/>
          </a:xfrm>
        </p:spPr>
        <p:txBody>
          <a:bodyPr/>
          <a:lstStyle/>
          <a:p>
            <a:pPr eaLnBrk="1" hangingPunct="1"/>
            <a:r>
              <a:rPr lang="uk-UA" alt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Викладач </a:t>
            </a:r>
            <a:r>
              <a:rPr lang="uk-UA" altLang="uk-UA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курсу:</a:t>
            </a:r>
            <a:endParaRPr lang="ru-RU" altLang="uk-UA" b="1" dirty="0" smtClean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0243" name="Объект 4"/>
          <p:cNvSpPr>
            <a:spLocks noGrp="1"/>
          </p:cNvSpPr>
          <p:nvPr>
            <p:ph sz="half" idx="4294967295"/>
          </p:nvPr>
        </p:nvSpPr>
        <p:spPr>
          <a:xfrm>
            <a:off x="4233351" y="2477521"/>
            <a:ext cx="7809781" cy="2809603"/>
          </a:xfrm>
        </p:spPr>
        <p:txBody>
          <a:bodyPr/>
          <a:lstStyle/>
          <a:p>
            <a:pPr algn="just" eaLnBrk="1" hangingPunct="1"/>
            <a:r>
              <a:rPr lang="uk-UA" altLang="uk-UA" b="1" dirty="0" smtClean="0">
                <a:solidFill>
                  <a:schemeClr val="accent2"/>
                </a:solidFill>
              </a:rPr>
              <a:t>Родінкова Вікторія Валеріївна</a:t>
            </a:r>
            <a:r>
              <a:rPr lang="uk-UA" altLang="uk-UA" b="1" dirty="0" smtClean="0"/>
              <a:t>, </a:t>
            </a:r>
            <a:r>
              <a:rPr lang="uk-UA" altLang="uk-UA" b="1" dirty="0" smtClean="0">
                <a:solidFill>
                  <a:schemeClr val="tx2">
                    <a:lumMod val="50000"/>
                  </a:schemeClr>
                </a:solidFill>
              </a:rPr>
              <a:t>доктор біологічних наук, </a:t>
            </a:r>
          </a:p>
          <a:p>
            <a:pPr algn="just" eaLnBrk="1" hangingPunct="1"/>
            <a:r>
              <a:rPr lang="uk-UA" altLang="uk-UA" b="1" dirty="0" smtClean="0">
                <a:solidFill>
                  <a:schemeClr val="tx2">
                    <a:lumMod val="50000"/>
                  </a:schemeClr>
                </a:solidFill>
              </a:rPr>
              <a:t>професор кафедри фармації, розробник курсу “Сучасні проблеми молекулярної біології”</a:t>
            </a:r>
          </a:p>
          <a:p>
            <a:pPr algn="just" eaLnBrk="1" hangingPunct="1"/>
            <a:endParaRPr lang="uk-UA" altLang="uk-UA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4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154" y="2630826"/>
            <a:ext cx="2502995" cy="2502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10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65828" y="161366"/>
            <a:ext cx="772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err="1" smtClean="0"/>
              <a:t>Приходте</a:t>
            </a:r>
            <a:r>
              <a:rPr lang="uk-UA" sz="6000" b="1" dirty="0" smtClean="0"/>
              <a:t>!</a:t>
            </a:r>
          </a:p>
          <a:p>
            <a:pPr algn="ctr"/>
            <a:r>
              <a:rPr lang="uk-UA" sz="6000" b="1" dirty="0" smtClean="0"/>
              <a:t>І дякуємо за увагу!</a:t>
            </a:r>
            <a:endParaRPr lang="uk-UA" sz="6000" b="1" dirty="0"/>
          </a:p>
        </p:txBody>
      </p:sp>
      <p:pic>
        <p:nvPicPr>
          <p:cNvPr id="3" name="Picture 4" descr="Результат пошуку зображень за запитом &quot;GMO TOMATO WITH A JELLYFISH GENE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56"/>
          <a:stretch/>
        </p:blipFill>
        <p:spPr bwMode="auto">
          <a:xfrm>
            <a:off x="1827363" y="2379513"/>
            <a:ext cx="7924800" cy="42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37984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193</Words>
  <Application>Microsoft Office PowerPoint</Application>
  <PresentationFormat>Широкоэкранный</PresentationFormat>
  <Paragraphs>13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Сучасні проблеми молекулярної біології</vt:lpstr>
      <vt:lpstr>Ця історія перевірена часом. А він, як відомо, є справжнім мірилом того, що насправді, варте уваги. Відтак, вже більше 10 років маємо неабияку цікавість студентів до курсу «Сучасні проблеми молекулярної біології». </vt:lpstr>
      <vt:lpstr>Для здобувачів вищої освіти курс став справжнім вікном у світ сучасних технологій. Тих, що давно є підґрунтям діагностики та лікування найважчих хвороб, і лягли в основу створення нових сучасних лікарських засобів, які працюють з причиною хвороби на молекулярному рівні.</vt:lpstr>
      <vt:lpstr>Дисципліна включає розділи: «Молекулярні основи спадковості», «Молекулярні основи спадкових захворювань», «Сучасні питання генних технологій».  Вона закладає в студентів фундамент для подальшого засвоєння ними знань  - з основних методів хімічного аналізу, - структури та функцій біополімерів (білків та нуклеїнових кислот); - розуміння молекулярно-генетичного підґрунтя розвитку спадкових і мультифакторіальних захворювань, - сьогодення та перспективи застосування досягнень молекулярної біології в практичній медицині, - у т.ч. - молекулярно-генетичну діагностику, фармакологію та генну терапію.</vt:lpstr>
      <vt:lpstr>Вивчення вибіркової дисципліни «Сучасні проблеми молекулярної біології» також закладає підґрунтя для подальшого засвоєння студентами знань та вмінь із профільних теоретичних та професійно-практичних клінічних дисциплін (біоорганічної хімії, фармакології, фізіології, медичної генетики, тощо). Для студентів-фармацевтів дана дисципліна забезпечує вивчення сучасних проблем та досягнень молекулярної медицини.   Викладання дисципліни передбачає лекції, практичні заняття, самостійну роботу студентів, консультації та завершується заліком.</vt:lpstr>
      <vt:lpstr>Викладач курсу: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проблеми молекулярної біології</dc:title>
  <dc:creator>Victoria Rodinkova</dc:creator>
  <cp:lastModifiedBy>Пользователь Windows</cp:lastModifiedBy>
  <cp:revision>8</cp:revision>
  <dcterms:created xsi:type="dcterms:W3CDTF">2020-12-18T01:26:08Z</dcterms:created>
  <dcterms:modified xsi:type="dcterms:W3CDTF">2025-01-09T17:20:59Z</dcterms:modified>
</cp:coreProperties>
</file>