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media/image11.svg" ContentType="image/svg+xml"/>
  <Override PartName="/ppt/media/image14.svg" ContentType="image/svg+xml"/>
  <Override PartName="/ppt/media/image16.svg" ContentType="image/svg+xml"/>
  <Override PartName="/ppt/media/image2.svg" ContentType="image/svg+xml"/>
  <Override PartName="/ppt/media/image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70" r:id="rId4"/>
    <p:sldId id="259" r:id="rId5"/>
    <p:sldId id="261" r:id="rId6"/>
    <p:sldId id="258" r:id="rId7"/>
    <p:sldId id="264" r:id="rId8"/>
    <p:sldId id="267" r:id="rId9"/>
    <p:sldId id="268" r:id="rId10"/>
  </p:sldIdLst>
  <p:sldSz cx="18288000" cy="10287000"/>
  <p:notesSz cx="6858000" cy="9144000"/>
  <p:embeddedFontLst>
    <p:embeddedFont>
      <p:font typeface="Calibri" panose="020F0502020204030204" charset="0"/>
      <p:regular r:id="rId14"/>
    </p:embeddedFont>
    <p:embeddedFont>
      <p:font typeface="Almarai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24" autoAdjust="0"/>
    <p:restoredTop sz="92681" autoAdjust="0"/>
  </p:normalViewPr>
  <p:slideViewPr>
    <p:cSldViewPr showGuides="1">
      <p:cViewPr varScale="1">
        <p:scale>
          <a:sx n="62" d="100"/>
          <a:sy n="62" d="100"/>
        </p:scale>
        <p:origin x="248" y="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font" Target="fonts/font2.fntdata"/><Relationship Id="rId14" Type="http://schemas.openxmlformats.org/officeDocument/2006/relationships/font" Target="fonts/font1.fntdata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svg"/><Relationship Id="rId8" Type="http://schemas.openxmlformats.org/officeDocument/2006/relationships/image" Target="../media/image15.png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svg"/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381000" y="6743700"/>
            <a:ext cx="10107930" cy="22847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Спеціальність: ІЗ Педіатрія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Галузь знань: 22 Охорона здоров</a:t>
            </a:r>
            <a:r>
              <a:rPr lang="en-US" altLang="uk-UA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’</a:t>
            </a:r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я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Освітньо-професійна програма: “Педіатрія”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Рівень вищої освіти: другий(магістерський)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-228600" y="4076700"/>
            <a:ext cx="10906760" cy="252603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66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4.5 Ендоскопічні методи в гінекології</a:t>
            </a:r>
            <a:endParaRPr lang="en-US" sz="66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1" t="-1580" r="4980" b="4298"/>
          <a:stretch>
            <a:fillRect/>
          </a:stretch>
        </p:blipFill>
        <p:spPr>
          <a:xfrm>
            <a:off x="9677290" y="-419358"/>
            <a:ext cx="6260139" cy="5981091"/>
          </a:xfrm>
          <a:prstGeom prst="flowChartConnector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650" y="5448502"/>
            <a:ext cx="5460070" cy="4492539"/>
          </a:xfrm>
          <a:prstGeom prst="ellipse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362494" y="571577"/>
            <a:ext cx="7231514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Вінницький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національний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медичний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університет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ім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. М.І. Пирогова МОЗ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України</a:t>
            </a:r>
            <a:endParaRPr lang="ru-RU" sz="2400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гінекології №2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Фаховий каталог ВК Педіатрія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700" y="114300"/>
            <a:ext cx="2188845" cy="21888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1668780" y="2476500"/>
            <a:ext cx="14203680" cy="6760210"/>
          </a:xfrm>
          <a:prstGeom prst="rect">
            <a:avLst/>
          </a:prstGeom>
          <a:ln w="9525" cap="flat" cmpd="sng" algn="ctr">
            <a:solidFill>
              <a:schemeClr val="accent1"/>
            </a:solidFill>
            <a:prstDash val="dash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lIns="0" tIns="0" rIns="0" bIns="0" rtlCol="0" anchor="t">
            <a:noAutofit/>
          </a:bodyPr>
          <a:lstStyle/>
          <a:p>
            <a:pPr algn="just"/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Спеціальність:  ІЗ Педіатрія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Курс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4-й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Кредити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3,0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Форма</a:t>
            </a:r>
            <a:r>
              <a:rPr sz="4000" dirty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контролю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залік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Мова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українська, англійська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Пререквізити: 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базові знання латинської мови та медичної термінології, анатомії людини, клінічної ана</a:t>
            </a:r>
            <a:r>
              <a:rPr lang="uk-UA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т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омії, патологічної анатомії, нормальної та патологічної фізіології, пропедевтики 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100000"/>
              </a:lnSpc>
            </a:pP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внутрішньої медицини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101090" y="571500"/>
            <a:ext cx="15339060" cy="1483995"/>
          </a:xfrm>
          <a:prstGeom prst="rect">
            <a:avLst/>
          </a:prstGeom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Паспорт освітнього компонента</a:t>
            </a:r>
            <a:endParaRPr lang="uk-UA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4.5 Ендоскопічні методи в гінекології</a:t>
            </a:r>
            <a:endParaRPr lang="en-US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93253" y="3029354"/>
            <a:ext cx="911914" cy="91191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22197" y="4513588"/>
            <a:ext cx="911914" cy="91191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546734" y="6077353"/>
            <a:ext cx="911914" cy="91191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016575" y="-1489570"/>
            <a:ext cx="4202211" cy="6003158"/>
            <a:chOff x="0" y="0"/>
            <a:chExt cx="4445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16605949" y="8402070"/>
            <a:ext cx="841991" cy="841991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6223" y="3104765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01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305167" y="4588999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02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529705" y="6152764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03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2414692" y="2937369"/>
            <a:ext cx="10429440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курс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гінекологічних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компетентність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393542" y="4470925"/>
            <a:ext cx="9314427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Орієнтація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«золотим стандартом»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ними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тенденціям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вимогам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практики.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754242" y="6099482"/>
            <a:ext cx="7953727" cy="15082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міждисциплінарної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формуючи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 rot="-10800000">
            <a:off x="16605949" y="1202778"/>
            <a:ext cx="5246522" cy="7495031"/>
            <a:chOff x="0" y="0"/>
            <a:chExt cx="4445000" cy="63500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1144411" y="1337805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828800" y="1353185"/>
            <a:ext cx="976122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uk-UA" altLang="en-US" sz="6000" dirty="0">
                <a:solidFill>
                  <a:schemeClr val="bg1">
                    <a:lumMod val="95000"/>
                  </a:schemeClr>
                </a:solidFill>
              </a:rPr>
              <a:t>Чому варто обрати цей курс?</a:t>
            </a:r>
            <a:r>
              <a:rPr lang="uk-UA" altLang="en-US" sz="4800" dirty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uk-UA" alt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1" r="30792" b="1374"/>
          <a:stretch>
            <a:fillRect/>
          </a:stretch>
        </p:blipFill>
        <p:spPr>
          <a:xfrm>
            <a:off x="12462215" y="1121473"/>
            <a:ext cx="6796820" cy="7859631"/>
          </a:xfrm>
          <a:prstGeom prst="ellipse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3469" y="-3106513"/>
            <a:ext cx="6376662" cy="6376662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1771" y="-3207075"/>
            <a:ext cx="7594311" cy="7594311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46831" y="240294"/>
            <a:ext cx="12190860" cy="8788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90"/>
              </a:lnSpc>
            </a:pPr>
            <a:r>
              <a:rPr lang="uk-UA" sz="6075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Про що цей курс?</a:t>
            </a:r>
            <a:endParaRPr lang="en-US" sz="6075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276888" y="1247982"/>
            <a:ext cx="8215465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Сучасний підхід до жіночого здоров’я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276888" y="1886366"/>
            <a:ext cx="15045499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можливостями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методами,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великих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розрізів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травматизацією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пацієнтки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734545" y="1515026"/>
            <a:ext cx="1371267" cy="137126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158109" y="4575179"/>
            <a:ext cx="1114154" cy="1194502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05"/>
              </a:lnSpc>
            </a:pPr>
          </a:p>
        </p:txBody>
      </p:sp>
      <p:sp>
        <p:nvSpPr>
          <p:cNvPr id="19" name="TextBox 19"/>
          <p:cNvSpPr txBox="1"/>
          <p:nvPr/>
        </p:nvSpPr>
        <p:spPr>
          <a:xfrm>
            <a:off x="2303859" y="2881955"/>
            <a:ext cx="8070310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ru-RU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П</a:t>
            </a:r>
            <a:r>
              <a:rPr lang="uk-UA" sz="3375" b="1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рактика</a:t>
            </a: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 високих технологій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241725" y="3547118"/>
            <a:ext cx="15468678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дізнаються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роль у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241725" y="461570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Фокус на реальній клініці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2265088" y="5195953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додатках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u="none" strike="noStrike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/>
          <p:cNvGrpSpPr/>
          <p:nvPr/>
        </p:nvGrpSpPr>
        <p:grpSpPr>
          <a:xfrm rot="-10800000">
            <a:off x="-4725380" y="5468707"/>
            <a:ext cx="5754080" cy="8220114"/>
            <a:chOff x="0" y="0"/>
            <a:chExt cx="4445000" cy="63500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" name="Group 31"/>
          <p:cNvGrpSpPr/>
          <p:nvPr/>
        </p:nvGrpSpPr>
        <p:grpSpPr>
          <a:xfrm rot="5400000">
            <a:off x="14391539" y="875530"/>
            <a:ext cx="841991" cy="841991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2594102" y="120816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685968" y="3207897"/>
            <a:ext cx="1371267" cy="1371267"/>
            <a:chOff x="0" y="0"/>
            <a:chExt cx="812800" cy="812800"/>
          </a:xfrm>
        </p:grpSpPr>
        <p:sp>
          <p:nvSpPr>
            <p:cNvPr id="37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9" name="Group 9"/>
          <p:cNvGrpSpPr/>
          <p:nvPr/>
        </p:nvGrpSpPr>
        <p:grpSpPr>
          <a:xfrm>
            <a:off x="685967" y="4818293"/>
            <a:ext cx="1371267" cy="1371267"/>
            <a:chOff x="0" y="0"/>
            <a:chExt cx="812800" cy="812800"/>
          </a:xfrm>
        </p:grpSpPr>
        <p:sp>
          <p:nvSpPr>
            <p:cNvPr id="4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42" name="Group 9"/>
          <p:cNvGrpSpPr/>
          <p:nvPr/>
        </p:nvGrpSpPr>
        <p:grpSpPr>
          <a:xfrm>
            <a:off x="685967" y="6585397"/>
            <a:ext cx="1371267" cy="1371267"/>
            <a:chOff x="0" y="0"/>
            <a:chExt cx="812800" cy="812800"/>
          </a:xfrm>
        </p:grpSpPr>
        <p:sp>
          <p:nvSpPr>
            <p:cNvPr id="43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45" name="TextBox 22"/>
          <p:cNvSpPr txBox="1"/>
          <p:nvPr/>
        </p:nvSpPr>
        <p:spPr>
          <a:xfrm>
            <a:off x="2241725" y="639745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Безпека і професіоналізм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2265088" y="7005228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приділяється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розпізнаванню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профілактиці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47" name="TextBox 22"/>
          <p:cNvSpPr txBox="1"/>
          <p:nvPr/>
        </p:nvSpPr>
        <p:spPr>
          <a:xfrm>
            <a:off x="2241725" y="8125430"/>
            <a:ext cx="8251041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Медицина майбутнього вже сьогодні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49" name="Group 9"/>
          <p:cNvGrpSpPr/>
          <p:nvPr/>
        </p:nvGrpSpPr>
        <p:grpSpPr>
          <a:xfrm>
            <a:off x="685967" y="8270788"/>
            <a:ext cx="1371267" cy="1371267"/>
            <a:chOff x="0" y="0"/>
            <a:chExt cx="812800" cy="812800"/>
          </a:xfrm>
        </p:grpSpPr>
        <p:sp>
          <p:nvSpPr>
            <p:cNvPr id="5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52" name="TextBox 23"/>
          <p:cNvSpPr txBox="1"/>
          <p:nvPr/>
        </p:nvSpPr>
        <p:spPr>
          <a:xfrm>
            <a:off x="2241725" y="8675837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як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органозберігаючі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гінекологічної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поєднуючи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естетику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пацієнток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84442" y="2908078"/>
            <a:ext cx="1867358" cy="186735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969446" y="2837507"/>
            <a:ext cx="1867358" cy="186735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-10800000">
            <a:off x="15966396" y="9258300"/>
            <a:ext cx="13457996" cy="3264379"/>
            <a:chOff x="0" y="0"/>
            <a:chExt cx="17943995" cy="435250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0"/>
                  </a:lnTo>
                  <a:lnTo>
                    <a:pt x="0" y="4149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4600097" y="861572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1" y="0"/>
                  </a:lnTo>
                  <a:lnTo>
                    <a:pt x="4149651" y="3288078"/>
                  </a:lnTo>
                  <a:lnTo>
                    <a:pt x="0" y="3288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9194248" y="202855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1"/>
                  </a:lnTo>
                  <a:lnTo>
                    <a:pt x="0" y="41496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3794345" y="1064427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0" y="0"/>
                  </a:lnTo>
                  <a:lnTo>
                    <a:pt x="4149650" y="3288079"/>
                  </a:lnTo>
                  <a:lnTo>
                    <a:pt x="0" y="3288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623037" y="-422324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8"/>
                </a:lnTo>
                <a:lnTo>
                  <a:pt x="0" y="87545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 rot="-10800000">
            <a:off x="796106" y="7929818"/>
            <a:ext cx="1683983" cy="2405689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14472073" y="781782"/>
            <a:ext cx="841991" cy="841991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 rot="-5400000">
            <a:off x="2929983" y="7929818"/>
            <a:ext cx="841991" cy="84199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91296" y="5143500"/>
            <a:ext cx="114084" cy="4572000"/>
            <a:chOff x="0" y="0"/>
            <a:chExt cx="24893" cy="56122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8985082" y="5111496"/>
            <a:ext cx="99462" cy="4604004"/>
            <a:chOff x="0" y="0"/>
            <a:chExt cx="24893" cy="56122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9286499" y="5448458"/>
            <a:ext cx="9001501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орієнтуватися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аргументовано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клінічному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287079" y="540538"/>
            <a:ext cx="1021547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8210"/>
              </a:lnSpc>
              <a:spcBef>
                <a:spcPct val="0"/>
              </a:spcBef>
            </a:pPr>
            <a:r>
              <a:rPr lang="uk-UA" sz="684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Для чого вам цей курс?</a:t>
            </a:r>
            <a:endParaRPr lang="en-US" sz="684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943529" y="5621721"/>
            <a:ext cx="7292127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придатках і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причини,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корекцію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069273" y="4983334"/>
            <a:ext cx="4563412" cy="47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знати: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9448800" y="4962674"/>
            <a:ext cx="4026849" cy="476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вміти: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grpSp>
        <p:nvGrpSpPr>
          <p:cNvPr id="39" name="Group 39"/>
          <p:cNvGrpSpPr/>
          <p:nvPr/>
        </p:nvGrpSpPr>
        <p:grpSpPr>
          <a:xfrm rot="5400000">
            <a:off x="1990772" y="557198"/>
            <a:ext cx="1224824" cy="1224824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 descr="Мозг в голове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15644" y="3106567"/>
            <a:ext cx="1215814" cy="1215814"/>
          </a:xfrm>
          <a:prstGeom prst="rect">
            <a:avLst/>
          </a:prstGeom>
        </p:spPr>
      </p:pic>
      <p:pic>
        <p:nvPicPr>
          <p:cNvPr id="45" name="Рисунок 44" descr="Доктор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510214" y="3179142"/>
            <a:ext cx="1215814" cy="121581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005391" y="-56898"/>
            <a:ext cx="12010783" cy="10400796"/>
            <a:chOff x="0" y="0"/>
            <a:chExt cx="4282440" cy="3708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-4976691" y="-56898"/>
            <a:ext cx="12010783" cy="10400796"/>
            <a:chOff x="0" y="0"/>
            <a:chExt cx="4282440" cy="3708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7661175" y="700491"/>
            <a:ext cx="518653" cy="403322"/>
            <a:chOff x="0" y="0"/>
            <a:chExt cx="812800" cy="6320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5400000">
            <a:off x="7661407" y="2453217"/>
            <a:ext cx="518653" cy="403322"/>
            <a:chOff x="0" y="0"/>
            <a:chExt cx="812800" cy="63206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5400000">
            <a:off x="7686008" y="3866268"/>
            <a:ext cx="518653" cy="403322"/>
            <a:chOff x="0" y="0"/>
            <a:chExt cx="812800" cy="63206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8763000" y="2395855"/>
            <a:ext cx="7763510" cy="10706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Практичні заняття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8807243" y="800265"/>
            <a:ext cx="2492805" cy="560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Лекції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686800" y="3466465"/>
            <a:ext cx="8032115" cy="14338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Самостійна робота студента</a:t>
            </a:r>
            <a:endParaRPr lang="uk-UA" alt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477000" y="6134100"/>
            <a:ext cx="12173585" cy="4201160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</a:pPr>
            <a:r>
              <a:rPr lang="uk-UA" sz="4400" u="none" strike="noStrike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Форма підсумкового контролю -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залік (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(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сума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за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всі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види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навчальної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діяльності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122-200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балів) і відсутності академічної заборгованості.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)</a:t>
            </a:r>
            <a:endParaRPr lang="uk-UA" sz="4400" u="none" strike="noStrike" dirty="0">
              <a:solidFill>
                <a:schemeClr val="bg1"/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>
            <a:off x="113485" y="2528113"/>
            <a:ext cx="6468625" cy="4651499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200025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7"/>
          <p:cNvGrpSpPr/>
          <p:nvPr/>
        </p:nvGrpSpPr>
        <p:grpSpPr>
          <a:xfrm rot="-10800000">
            <a:off x="-4533696" y="169116"/>
            <a:ext cx="5754080" cy="8220114"/>
            <a:chOff x="0" y="0"/>
            <a:chExt cx="4445000" cy="63500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452627" y="3228671"/>
            <a:ext cx="5815123" cy="29775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885"/>
              </a:lnSpc>
              <a:spcBef>
                <a:spcPct val="0"/>
              </a:spcBef>
            </a:pPr>
            <a:r>
              <a:rPr lang="uk-UA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З чого складається цей курс?</a:t>
            </a:r>
            <a:r>
              <a:rPr lang="en-US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 </a:t>
            </a:r>
            <a:endParaRPr lang="en-US" sz="657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6"/>
          <p:cNvGrpSpPr/>
          <p:nvPr/>
        </p:nvGrpSpPr>
        <p:grpSpPr>
          <a:xfrm rot="-10800000">
            <a:off x="-4848235" y="277449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5555981" y="-2047678"/>
            <a:ext cx="7200900" cy="10287000"/>
            <a:chOff x="0" y="0"/>
            <a:chExt cx="4445000" cy="63500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-5409452" y="-724059"/>
            <a:ext cx="7200900" cy="10287000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410510" y="6210406"/>
            <a:ext cx="3123845" cy="157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Булавенко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Ольга Василівна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89863" y="8034034"/>
            <a:ext cx="2633068" cy="107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кафедри, професор,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3876336" y="6227724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Пролигіна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Інна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4165375" y="7918549"/>
            <a:ext cx="2633068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учбовою частиною, 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939552" y="1470769"/>
            <a:ext cx="6854345" cy="781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50"/>
              </a:lnSpc>
              <a:spcBef>
                <a:spcPct val="0"/>
              </a:spcBef>
            </a:pPr>
            <a:r>
              <a:rPr lang="uk-UA" sz="5375" b="1" dirty="0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Розробники курсу</a:t>
            </a:r>
            <a:endParaRPr lang="en-US" sz="5375" b="1" dirty="0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35" name="Group 35"/>
          <p:cNvGrpSpPr/>
          <p:nvPr/>
        </p:nvGrpSpPr>
        <p:grpSpPr>
          <a:xfrm rot="5400000">
            <a:off x="5747062" y="1279135"/>
            <a:ext cx="1224824" cy="1224824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56" y="2660081"/>
            <a:ext cx="2574955" cy="3337495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sp>
        <p:nvSpPr>
          <p:cNvPr id="17" name="TextBox 30"/>
          <p:cNvSpPr txBox="1"/>
          <p:nvPr/>
        </p:nvSpPr>
        <p:spPr>
          <a:xfrm>
            <a:off x="7429463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Вознюк Андрій Вікторович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8" name="TextBox 30"/>
          <p:cNvSpPr txBox="1"/>
          <p:nvPr/>
        </p:nvSpPr>
        <p:spPr>
          <a:xfrm>
            <a:off x="10646732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Сливка </a:t>
            </a:r>
            <a:endParaRPr lang="uk-UA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Еліна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9" name="TextBox 30"/>
          <p:cNvSpPr txBox="1"/>
          <p:nvPr/>
        </p:nvSpPr>
        <p:spPr>
          <a:xfrm>
            <a:off x="13950408" y="622619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Дубас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Людмила Григорівна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66764" y="8055492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11068186" y="8034034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7" name="TextBox 31"/>
          <p:cNvSpPr txBox="1"/>
          <p:nvPr/>
        </p:nvSpPr>
        <p:spPr>
          <a:xfrm>
            <a:off x="14285455" y="8049395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40" name="Рисунок 39" descr="Изображение выглядит как одежда, человек, плечо, Человеческое лицо&#10;&#10;Автоматически созданное описание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688" y="2719373"/>
            <a:ext cx="2595221" cy="3491033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2" name="Рисунок 41" descr="Изображение выглядит как текст, Человеческое лицо, одежда, человек&#10;&#10;Автоматически созданное описание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4" t="69" r="27236" b="-69"/>
          <a:stretch>
            <a:fillRect/>
          </a:stretch>
        </p:blipFill>
        <p:spPr>
          <a:xfrm>
            <a:off x="7673162" y="2704756"/>
            <a:ext cx="2308299" cy="346244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5" name="Рисунок 44" descr="Изображение выглядит как Человеческое лицо, одежда, текст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7" r="27867"/>
          <a:stretch>
            <a:fillRect/>
          </a:stretch>
        </p:blipFill>
        <p:spPr>
          <a:xfrm>
            <a:off x="4239052" y="259339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7" name="Рисунок 46" descr="Изображение выглядит как Человеческое лицо, человек, одежда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1" r="15751"/>
          <a:stretch>
            <a:fillRect/>
          </a:stretch>
        </p:blipFill>
        <p:spPr>
          <a:xfrm>
            <a:off x="14285455" y="270475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90195" y="3049848"/>
            <a:ext cx="7569105" cy="7868257"/>
            <a:chOff x="0" y="0"/>
            <a:chExt cx="6108573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690195" y="736179"/>
            <a:ext cx="7569105" cy="7868257"/>
            <a:chOff x="0" y="0"/>
            <a:chExt cx="6108573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457200" y="1562100"/>
            <a:ext cx="9156700" cy="145542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9625"/>
              </a:lnSpc>
            </a:pPr>
            <a:r>
              <a:rPr lang="uk-UA" sz="5400" b="1" spc="419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Контактна інформація</a:t>
            </a:r>
            <a:endParaRPr lang="en-US" sz="5400" b="1" spc="419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0286725" y="2156189"/>
            <a:ext cx="7569105" cy="7868257"/>
            <a:chOff x="0" y="0"/>
            <a:chExt cx="6108573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" t="-1" r="2410" b="3285"/>
          <a:stretch>
            <a:fillRect/>
          </a:stretch>
        </p:blipFill>
        <p:spPr>
          <a:xfrm>
            <a:off x="10439400" y="-266609"/>
            <a:ext cx="6896100" cy="7074924"/>
          </a:xfrm>
          <a:prstGeom prst="ellipse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457200" y="4000500"/>
            <a:ext cx="8848725" cy="2605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 Вінниця, вул. Пирогова 56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Кафедра акушерства та гінекології №2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gynecology2@vnmu.edu.ua</a:t>
            </a:r>
            <a:endParaRPr lang="en-US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3728</Words>
  <Application>WPS Presentation</Application>
  <PresentationFormat>Произвольный</PresentationFormat>
  <Paragraphs>117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2" baseType="lpstr">
      <vt:lpstr>Arial</vt:lpstr>
      <vt:lpstr>SimSun</vt:lpstr>
      <vt:lpstr>Wingdings</vt:lpstr>
      <vt:lpstr>Times New Roman</vt:lpstr>
      <vt:lpstr>Calibri</vt:lpstr>
      <vt:lpstr>Almarai Bold</vt:lpstr>
      <vt:lpstr>Thonburi</vt:lpstr>
      <vt:lpstr>方正仿宋_GBK</vt:lpstr>
      <vt:lpstr>仿宋-简</vt:lpstr>
      <vt:lpstr>Almarai</vt:lpstr>
      <vt:lpstr>Microsoft YaHei</vt:lpstr>
      <vt:lpstr>汉仪旗黑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Інна Гайченя</cp:lastModifiedBy>
  <cp:revision>12</cp:revision>
  <dcterms:created xsi:type="dcterms:W3CDTF">2026-06-29T07:00:23Z</dcterms:created>
  <dcterms:modified xsi:type="dcterms:W3CDTF">2026-06-29T07:00:23Z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65C9AE3D68AC57A44C1EFE68C4F6B4F1_42</vt:lpwstr>
  </property>
  <property fmtid="{D5CDD505-2E9C-101B-9397-08002B2CF9AE}" pid="3" name="KSOProductBuildVer">
    <vt:lpwstr>1033-12.1.26015.26015</vt:lpwstr>
  </property>
</Properties>
</file>