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Gill Sans" panose="020B0604020202020204" charset="0"/>
      <p:regular r:id="rId10"/>
      <p:bold r:id="rId11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2261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титульні дані та опис дисципліни.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силабус: загальні відомості; робоча програма: опис, розділ 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мета і завдання дисципліни.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зміст шести тем; тематичні плани.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1. Вступ. Можливості сучасних цифрових технологій в практичній діяльності лікаря-стоматолога. | 5 | 2 | 1 | 2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2. Отримання, обробка та аналіз двовимірних цифрових стоматологічних зображень. | 8 | 4 | 1 | 3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3. Отримання, обробка та аналіз тривимірних цифрових стоматологічних зображень. | 9 | 4 | 2 | 3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4. Віртуальне планування хірургічного, ортопедичного, ортодонтичного та терапевтичного лікування. | 9 | 4 | 2 | 3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5. Базові навички тривимірного моделювання в стоматологічній практиці. | 7 | 4 | 1 | 2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6. Друк тривимірних об’єктів. | 7 | 4 | 1 | 2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 також охоплює позиціювання й метричний аналіз зубних, щелепних і суглобових кісткових структур, отримання ТРГ з КПКТ. Тема 4 — DSD і базові цефалометричні методики. Тема 6 — класифікацію технологій друку та вимоги до 3D-друку в стоматології.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очікувані результати навчання; силабус: знати і вміти.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Програмні результати навчання за відповідною парою документів: РН01, РН06, РН08.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РН01. Мати концептуальні та методологічні знання зі стоматології та на межі предметних областей, а також дослідницькі навички, достатні для проведення наукових і прикладних досліджень на рівні останніх світових досягнень з відповідного напряму, отримання нових знань та/або здійснення інновацій.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РН06. Застосовувати загальні принципи та методи досліджень у сфері охорони здоров'я, а також сучасні методи та інструменти, цифрові технології та спеціалізоване програмне забезпечення для провадження досліджень у сфері стоматології.</a:t>
            </a: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РН08. Організовувати і здійснювати освітній процес у сфері стоматології, його наукове, навчально-методичне та нормативне забезпечення, розробляти і застосовувати інноваційні технології навчання, розробляти і викладати спеціальні навчальні дисципліни у закладах вищої освіти.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структура дисципліни; форми контролю й критерії оцінювання.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5.8 Цифрові технології в стоматології 221 ОНП 23р.docx
; Силабус ВК5.8 — Цифрові технології — 221 ОНП23р.docx
. Розділи: силабус: укладачі, викладачі, контакти та навчальні ресурси.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>
            <a:extLst>
              <a:ext uri="{FF2B5EF4-FFF2-40B4-BE49-F238E27FC236}">
                <a16:creationId xmlns:a16="http://schemas.microsoft.com/office/drawing/2014/main" id="{FA05FED5-DD69-489D-8B82-0ECD61C169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>
            <a:extLst>
              <a:ext uri="{FF2B5EF4-FFF2-40B4-BE49-F238E27FC236}">
                <a16:creationId xmlns:a16="http://schemas.microsoft.com/office/drawing/2014/main" id="{8313E641-70A9-49DF-8D62-5AC9A4E19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>
            <a:extLst>
              <a:ext uri="{FF2B5EF4-FFF2-40B4-BE49-F238E27FC236}">
                <a16:creationId xmlns:a16="http://schemas.microsoft.com/office/drawing/2014/main" id="{A97403D2-34C6-4D4C-938B-8414761B6008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>
            <a:extLst>
              <a:ext uri="{FF2B5EF4-FFF2-40B4-BE49-F238E27FC236}">
                <a16:creationId xmlns:a16="http://schemas.microsoft.com/office/drawing/2014/main" id="{6AB95452-AE34-40C8-A82F-234248F1D622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>
            <a:extLst>
              <a:ext uri="{FF2B5EF4-FFF2-40B4-BE49-F238E27FC236}">
                <a16:creationId xmlns:a16="http://schemas.microsoft.com/office/drawing/2014/main" id="{2D434F5C-D385-4821-AD4E-ABAAEBAB53AD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>
            <a:extLst>
              <a:ext uri="{FF2B5EF4-FFF2-40B4-BE49-F238E27FC236}">
                <a16:creationId xmlns:a16="http://schemas.microsoft.com/office/drawing/2014/main" id="{282CAAB1-3012-4378-9AE7-E54932C0F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>
            <a:extLst>
              <a:ext uri="{FF2B5EF4-FFF2-40B4-BE49-F238E27FC236}">
                <a16:creationId xmlns:a16="http://schemas.microsoft.com/office/drawing/2014/main" id="{43F20B00-C707-44CF-B2B8-3A941B0E48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>
            <a:extLst>
              <a:ext uri="{FF2B5EF4-FFF2-40B4-BE49-F238E27FC236}">
                <a16:creationId xmlns:a16="http://schemas.microsoft.com/office/drawing/2014/main" id="{6784FF3F-BEA6-4CA7-92F2-25C1FAAD5573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>
            <a:extLst>
              <a:ext uri="{FF2B5EF4-FFF2-40B4-BE49-F238E27FC236}">
                <a16:creationId xmlns:a16="http://schemas.microsoft.com/office/drawing/2014/main" id="{B4409C41-E981-4921-826C-E467EBDBA007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>
            <a:extLst>
              <a:ext uri="{FF2B5EF4-FFF2-40B4-BE49-F238E27FC236}">
                <a16:creationId xmlns:a16="http://schemas.microsoft.com/office/drawing/2014/main" id="{C1354CFA-0A4D-4750-9F40-5FF8FF1843C6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>
            <a:extLst>
              <a:ext uri="{FF2B5EF4-FFF2-40B4-BE49-F238E27FC236}">
                <a16:creationId xmlns:a16="http://schemas.microsoft.com/office/drawing/2014/main" id="{36EA1D17-F3F6-4D54-9494-F96BC41459CC}"/>
              </a:ext>
            </a:extLst>
          </p:cNvPr>
          <p:cNvSpPr>
            <a:spLocks noGrp="1"/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>
            <a:extLst>
              <a:ext uri="{FF2B5EF4-FFF2-40B4-BE49-F238E27FC236}">
                <a16:creationId xmlns:a16="http://schemas.microsoft.com/office/drawing/2014/main" id="{6476CAD3-71FC-4015-A3E6-1861F3FF9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>
            <a:extLst>
              <a:ext uri="{FF2B5EF4-FFF2-40B4-BE49-F238E27FC236}">
                <a16:creationId xmlns:a16="http://schemas.microsoft.com/office/drawing/2014/main" id="{D192D596-7CA7-42F3-94E1-5568A01AF0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>
            <a:extLst>
              <a:ext uri="{FF2B5EF4-FFF2-40B4-BE49-F238E27FC236}">
                <a16:creationId xmlns:a16="http://schemas.microsoft.com/office/drawing/2014/main" id="{81901111-146E-4E96-9F3A-06A818FED73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>
            <a:extLst>
              <a:ext uri="{FF2B5EF4-FFF2-40B4-BE49-F238E27FC236}">
                <a16:creationId xmlns:a16="http://schemas.microsoft.com/office/drawing/2014/main" id="{3615B938-06BC-4BE7-AF9F-80C9E81F26C8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>
            <a:extLst>
              <a:ext uri="{FF2B5EF4-FFF2-40B4-BE49-F238E27FC236}">
                <a16:creationId xmlns:a16="http://schemas.microsoft.com/office/drawing/2014/main" id="{2C12C8DC-C675-4011-A528-18512AF588C9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>
            <a:extLst>
              <a:ext uri="{FF2B5EF4-FFF2-40B4-BE49-F238E27FC236}">
                <a16:creationId xmlns:a16="http://schemas.microsoft.com/office/drawing/2014/main" id="{0EA0D7D4-BDEB-44C7-A726-DFDC2B83642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>
            <a:extLst>
              <a:ext uri="{FF2B5EF4-FFF2-40B4-BE49-F238E27FC236}">
                <a16:creationId xmlns:a16="http://schemas.microsoft.com/office/drawing/2014/main" id="{E5DA7750-8C0D-414A-AEE3-2329677B7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>
            <a:extLst>
              <a:ext uri="{FF2B5EF4-FFF2-40B4-BE49-F238E27FC236}">
                <a16:creationId xmlns:a16="http://schemas.microsoft.com/office/drawing/2014/main" id="{DEE10EB8-5E80-4AB4-9345-5670F7350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>
            <a:extLst>
              <a:ext uri="{FF2B5EF4-FFF2-40B4-BE49-F238E27FC236}">
                <a16:creationId xmlns:a16="http://schemas.microsoft.com/office/drawing/2014/main" id="{CC036F71-1131-4BED-BF27-71B14F4B62AE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>
            <a:extLst>
              <a:ext uri="{FF2B5EF4-FFF2-40B4-BE49-F238E27FC236}">
                <a16:creationId xmlns:a16="http://schemas.microsoft.com/office/drawing/2014/main" id="{64ED8EC7-5F76-49E5-9D34-4C846B7445C0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>
            <a:extLst>
              <a:ext uri="{FF2B5EF4-FFF2-40B4-BE49-F238E27FC236}">
                <a16:creationId xmlns:a16="http://schemas.microsoft.com/office/drawing/2014/main" id="{E3B9C541-3309-4C8D-9913-072BC3C8D5BB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>
            <a:extLst>
              <a:ext uri="{FF2B5EF4-FFF2-40B4-BE49-F238E27FC236}">
                <a16:creationId xmlns:a16="http://schemas.microsoft.com/office/drawing/2014/main" id="{2296C88B-DDE8-4731-B5AA-2D2627152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>
            <a:extLst>
              <a:ext uri="{FF2B5EF4-FFF2-40B4-BE49-F238E27FC236}">
                <a16:creationId xmlns:a16="http://schemas.microsoft.com/office/drawing/2014/main" id="{4B99C4E1-B5FA-4FBE-9894-6A4780086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>
            <a:extLst>
              <a:ext uri="{FF2B5EF4-FFF2-40B4-BE49-F238E27FC236}">
                <a16:creationId xmlns:a16="http://schemas.microsoft.com/office/drawing/2014/main" id="{B47B44D9-A9F4-470C-92B0-63EAE611730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>
            <a:extLst>
              <a:ext uri="{FF2B5EF4-FFF2-40B4-BE49-F238E27FC236}">
                <a16:creationId xmlns:a16="http://schemas.microsoft.com/office/drawing/2014/main" id="{563800E0-81F0-4513-BE3C-844A5F498EEF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>
            <a:extLst>
              <a:ext uri="{FF2B5EF4-FFF2-40B4-BE49-F238E27FC236}">
                <a16:creationId xmlns:a16="http://schemas.microsoft.com/office/drawing/2014/main" id="{D3DF9D09-9FE0-447D-9D11-AA8BE663350C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>
            <a:extLst>
              <a:ext uri="{FF2B5EF4-FFF2-40B4-BE49-F238E27FC236}">
                <a16:creationId xmlns:a16="http://schemas.microsoft.com/office/drawing/2014/main" id="{363B886C-24E6-4FBA-9690-FB7A7CD0EFA9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>
            <a:extLst>
              <a:ext uri="{FF2B5EF4-FFF2-40B4-BE49-F238E27FC236}">
                <a16:creationId xmlns:a16="http://schemas.microsoft.com/office/drawing/2014/main" id="{DEA327A8-D932-4C4D-8799-68A69628E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>
            <a:extLst>
              <a:ext uri="{FF2B5EF4-FFF2-40B4-BE49-F238E27FC236}">
                <a16:creationId xmlns:a16="http://schemas.microsoft.com/office/drawing/2014/main" id="{57635FAE-B139-4F51-9C3C-1BBA1DFD3290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>
            <a:extLst>
              <a:ext uri="{FF2B5EF4-FFF2-40B4-BE49-F238E27FC236}">
                <a16:creationId xmlns:a16="http://schemas.microsoft.com/office/drawing/2014/main" id="{E60B22D3-4C7E-4DC1-9D95-141099DD5E9F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>
            <a:extLst>
              <a:ext uri="{FF2B5EF4-FFF2-40B4-BE49-F238E27FC236}">
                <a16:creationId xmlns:a16="http://schemas.microsoft.com/office/drawing/2014/main" id="{99940DE0-6D42-4A70-AFA2-4995A0A14FF2}"/>
              </a:ext>
            </a:extLst>
          </p:cNvPr>
          <p:cNvSpPr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>
            <a:extLst>
              <a:ext uri="{FF2B5EF4-FFF2-40B4-BE49-F238E27FC236}">
                <a16:creationId xmlns:a16="http://schemas.microsoft.com/office/drawing/2014/main" id="{EDD7D766-7605-47A6-90F5-B886B8AAABD8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>
            <a:extLst>
              <a:ext uri="{FF2B5EF4-FFF2-40B4-BE49-F238E27FC236}">
                <a16:creationId xmlns:a16="http://schemas.microsoft.com/office/drawing/2014/main" id="{67EC60D2-29CB-4D0A-84C9-6E54B77B22E3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>
            <a:extLst>
              <a:ext uri="{FF2B5EF4-FFF2-40B4-BE49-F238E27FC236}">
                <a16:creationId xmlns:a16="http://schemas.microsoft.com/office/drawing/2014/main" id="{AB543E07-5E78-4E1F-B44F-77DC1353FFF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  <p:sp>
        <p:nvSpPr>
          <p:cNvPr id="52" name="Google Shape;52;p7">
            <a:extLst>
              <a:ext uri="{FF2B5EF4-FFF2-40B4-BE49-F238E27FC236}">
                <a16:creationId xmlns:a16="http://schemas.microsoft.com/office/drawing/2014/main" id="{3560C01F-12FC-466F-BC3B-054FCDD79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>
            <a:extLst>
              <a:ext uri="{FF2B5EF4-FFF2-40B4-BE49-F238E27FC236}">
                <a16:creationId xmlns:a16="http://schemas.microsoft.com/office/drawing/2014/main" id="{C526CB58-F874-4B11-B9AB-76C7D6499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>
            <a:extLst>
              <a:ext uri="{FF2B5EF4-FFF2-40B4-BE49-F238E27FC236}">
                <a16:creationId xmlns:a16="http://schemas.microsoft.com/office/drawing/2014/main" id="{A49370EF-CBB7-4198-A1ED-742EC494BE77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>
            <a:extLst>
              <a:ext uri="{FF2B5EF4-FFF2-40B4-BE49-F238E27FC236}">
                <a16:creationId xmlns:a16="http://schemas.microsoft.com/office/drawing/2014/main" id="{EEE09384-7C2D-4AD1-85A4-745F1581624A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>
            <a:extLst>
              <a:ext uri="{FF2B5EF4-FFF2-40B4-BE49-F238E27FC236}">
                <a16:creationId xmlns:a16="http://schemas.microsoft.com/office/drawing/2014/main" id="{659E16E1-4576-4CCE-AA03-E01C183EDAB2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>
            <a:extLst>
              <a:ext uri="{FF2B5EF4-FFF2-40B4-BE49-F238E27FC236}">
                <a16:creationId xmlns:a16="http://schemas.microsoft.com/office/drawing/2014/main" id="{EF72D5B3-4A1C-433A-BF61-789954E08E35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>
            <a:extLst>
              <a:ext uri="{FF2B5EF4-FFF2-40B4-BE49-F238E27FC236}">
                <a16:creationId xmlns:a16="http://schemas.microsoft.com/office/drawing/2014/main" id="{AEDD73CC-BD98-4E12-B28B-CA6A21862579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>
            <a:extLst>
              <a:ext uri="{FF2B5EF4-FFF2-40B4-BE49-F238E27FC236}">
                <a16:creationId xmlns:a16="http://schemas.microsoft.com/office/drawing/2014/main" id="{8A6DADCB-5F30-47BA-B247-E131D0E589E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>
            <a:extLst>
              <a:ext uri="{FF2B5EF4-FFF2-40B4-BE49-F238E27FC236}">
                <a16:creationId xmlns:a16="http://schemas.microsoft.com/office/drawing/2014/main" id="{ECAFB398-BC9B-4A26-9155-3E15DD8FD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>
            <a:extLst>
              <a:ext uri="{FF2B5EF4-FFF2-40B4-BE49-F238E27FC236}">
                <a16:creationId xmlns:a16="http://schemas.microsoft.com/office/drawing/2014/main" id="{C257F66E-77EC-4BE4-8862-D8FDE17E8577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>
            <a:extLst>
              <a:ext uri="{FF2B5EF4-FFF2-40B4-BE49-F238E27FC236}">
                <a16:creationId xmlns:a16="http://schemas.microsoft.com/office/drawing/2014/main" id="{3C5E5176-68C2-4EFA-899E-CC5FC4B93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>
            <a:extLst>
              <a:ext uri="{FF2B5EF4-FFF2-40B4-BE49-F238E27FC236}">
                <a16:creationId xmlns:a16="http://schemas.microsoft.com/office/drawing/2014/main" id="{388D4EB5-FFAE-40E7-B031-AEA97C3DF10E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>
            <a:extLst>
              <a:ext uri="{FF2B5EF4-FFF2-40B4-BE49-F238E27FC236}">
                <a16:creationId xmlns:a16="http://schemas.microsoft.com/office/drawing/2014/main" id="{54B47EC4-FD50-4F4E-8D15-36236C1B8384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>
            <a:extLst>
              <a:ext uri="{FF2B5EF4-FFF2-40B4-BE49-F238E27FC236}">
                <a16:creationId xmlns:a16="http://schemas.microsoft.com/office/drawing/2014/main" id="{1E356DF9-ACCD-49F9-9E03-AD123EBA3EF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>
            <a:extLst>
              <a:ext uri="{FF2B5EF4-FFF2-40B4-BE49-F238E27FC236}">
                <a16:creationId xmlns:a16="http://schemas.microsoft.com/office/drawing/2014/main" id="{E6E71D6F-AA7C-425B-AA0D-1D6D282C2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>
            <a:extLst>
              <a:ext uri="{FF2B5EF4-FFF2-40B4-BE49-F238E27FC236}">
                <a16:creationId xmlns:a16="http://schemas.microsoft.com/office/drawing/2014/main" id="{3369CEA2-A180-4015-9C66-5360F21C7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>
            <a:extLst>
              <a:ext uri="{FF2B5EF4-FFF2-40B4-BE49-F238E27FC236}">
                <a16:creationId xmlns:a16="http://schemas.microsoft.com/office/drawing/2014/main" id="{77E14B1A-235D-4136-8C21-7FB9343FF3A5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>
            <a:extLst>
              <a:ext uri="{FF2B5EF4-FFF2-40B4-BE49-F238E27FC236}">
                <a16:creationId xmlns:a16="http://schemas.microsoft.com/office/drawing/2014/main" id="{82508471-BEC7-4B67-ABCB-8C183FAA262B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>
            <a:extLst>
              <a:ext uri="{FF2B5EF4-FFF2-40B4-BE49-F238E27FC236}">
                <a16:creationId xmlns:a16="http://schemas.microsoft.com/office/drawing/2014/main" id="{8A78C4AD-6FF0-4525-8E49-B80EBAC95775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>
            <a:extLst>
              <a:ext uri="{FF2B5EF4-FFF2-40B4-BE49-F238E27FC236}">
                <a16:creationId xmlns:a16="http://schemas.microsoft.com/office/drawing/2014/main" id="{BAEBF75B-FD88-49D9-8000-7DC7A2670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>
            <a:extLst>
              <a:ext uri="{FF2B5EF4-FFF2-40B4-BE49-F238E27FC236}">
                <a16:creationId xmlns:a16="http://schemas.microsoft.com/office/drawing/2014/main" id="{8AC9988D-A2CC-454D-B993-39DD30B07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>
            <a:extLst>
              <a:ext uri="{FF2B5EF4-FFF2-40B4-BE49-F238E27FC236}">
                <a16:creationId xmlns:a16="http://schemas.microsoft.com/office/drawing/2014/main" id="{B287E646-C0E7-4E4F-8D74-6CF3C7B34962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>
            <a:extLst>
              <a:ext uri="{FF2B5EF4-FFF2-40B4-BE49-F238E27FC236}">
                <a16:creationId xmlns:a16="http://schemas.microsoft.com/office/drawing/2014/main" id="{A61D52ED-E4DD-4BAA-A4FE-7D0032A3FFFB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>
            <a:extLst>
              <a:ext uri="{FF2B5EF4-FFF2-40B4-BE49-F238E27FC236}">
                <a16:creationId xmlns:a16="http://schemas.microsoft.com/office/drawing/2014/main" id="{C2CB830F-4440-4181-8A6D-53D6B0F20918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>
            <a:extLst>
              <a:ext uri="{FF2B5EF4-FFF2-40B4-BE49-F238E27FC236}">
                <a16:creationId xmlns:a16="http://schemas.microsoft.com/office/drawing/2014/main" id="{B923FE75-1241-4047-8853-760430F34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>
            <a:lvl1pPr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>
            <a:extLst>
              <a:ext uri="{FF2B5EF4-FFF2-40B4-BE49-F238E27FC236}">
                <a16:creationId xmlns:a16="http://schemas.microsoft.com/office/drawing/2014/main" id="{4BB43F80-FE3E-4DF3-B81F-7899CB93F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marR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 marL="914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2pPr>
            <a:lvl3pPr marL="1371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3pPr>
            <a:lvl4pPr marL="1828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4pPr>
            <a:lvl5pPr marL="22860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5pPr>
            <a:lvl6pPr marL="27432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L="3200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L="3657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L="4114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>
            <a:endParaRPr/>
          </a:p>
        </p:txBody>
      </p:sp>
      <p:sp>
        <p:nvSpPr>
          <p:cNvPr id="8" name="Google Shape;8;p1">
            <a:extLst>
              <a:ext uri="{FF2B5EF4-FFF2-40B4-BE49-F238E27FC236}">
                <a16:creationId xmlns:a16="http://schemas.microsoft.com/office/drawing/2014/main" id="{30D84A56-E6DE-4C02-A388-E68697897809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R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>
            <a:endParaRPr/>
          </a:p>
        </p:txBody>
      </p:sp>
      <p:sp>
        <p:nvSpPr>
          <p:cNvPr id="9" name="Google Shape;9;p1">
            <a:extLst>
              <a:ext uri="{FF2B5EF4-FFF2-40B4-BE49-F238E27FC236}">
                <a16:creationId xmlns:a16="http://schemas.microsoft.com/office/drawing/2014/main" id="{F34C3583-03ED-4148-A1F5-277C4FCD90D2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>
            <a:endParaRPr/>
          </a:p>
        </p:txBody>
      </p:sp>
      <p:sp>
        <p:nvSpPr>
          <p:cNvPr id="10" name="Google Shape;10;p1">
            <a:extLst>
              <a:ext uri="{FF2B5EF4-FFF2-40B4-BE49-F238E27FC236}">
                <a16:creationId xmlns:a16="http://schemas.microsoft.com/office/drawing/2014/main" id="{EA5E2D99-56EB-424F-80B3-4ADFE9EA2703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>
            <a:noAutofit/>
          </a:bodyPr>
          <a:lstStyle>
            <a:lvl1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1pPr>
            <a:lvl2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2pPr>
            <a:lvl3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3pPr>
            <a:lvl4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4pPr>
            <a:lvl5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5pPr>
            <a:lvl6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6pPr>
            <a:lvl7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7pPr>
            <a:lvl8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8pPr>
            <a:lvl9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9pPr>
          </a:lstStyle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>
            <a:extLst>
              <a:ext uri="{FF2B5EF4-FFF2-40B4-BE49-F238E27FC236}">
                <a16:creationId xmlns:a16="http://schemas.microsoft.com/office/drawing/2014/main" id="{C8821FA5-B580-4777-8978-12485D007425}"/>
              </a:ext>
            </a:extLst>
          </p:cNvPr>
          <p:cNvSpPr>
            <a:spLocks noGrp="1"/>
          </p:cNvSpPr>
          <p:nvPr/>
        </p:nvSpPr>
        <p:spPr>
          <a:xfrm>
            <a:off x="3045125" y="244611"/>
            <a:ext cx="710746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Autofit/>
          </a:bodyPr>
          <a:lstStyle/>
          <a:p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Вінницький національний медичний університет </a:t>
            </a:r>
            <a:endParaRPr sz="2400"/>
          </a:p>
          <a:p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ім. М.І. Пирогова МОЗ України </a:t>
            </a:r>
          </a:p>
          <a:p>
            <a:pPr lvl="0" algn="ctr">
              <a:buNone/>
            </a:pP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Кафедра Стоматології дитячого віку</a:t>
            </a:r>
          </a:p>
        </p:txBody>
      </p:sp>
      <p:sp>
        <p:nvSpPr>
          <p:cNvPr id="88" name="Google Shape;88;p13">
            <a:extLst>
              <a:ext uri="{FF2B5EF4-FFF2-40B4-BE49-F238E27FC236}">
                <a16:creationId xmlns:a16="http://schemas.microsoft.com/office/drawing/2014/main" id="{FA0EAACB-EE56-4096-97C6-E4057024FD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91440" tIns="45720" rIns="91440" bIns="45720" anchor="ctr">
            <a:noAutofit/>
          </a:bodyPr>
          <a:lstStyle/>
          <a:p>
            <a:pPr algn="ctr">
              <a:spcAft>
                <a:spcPts val="0"/>
              </a:spcAft>
              <a:buNone/>
              <a:defRPr sz="3420">
                <a:solidFill>
                  <a:srgbClr val="FF0000"/>
                </a:solidFill>
                <a:latin typeface="Gill Sans"/>
                <a:ea typeface="Gill Sans"/>
                <a:cs typeface="Gill Sans"/>
              </a:defRPr>
            </a:pPr>
            <a:r>
              <a:rPr sz="3420">
                <a:solidFill>
                  <a:srgbClr val="FF0000"/>
                </a:solidFill>
                <a:latin typeface="Gill Sans"/>
                <a:ea typeface="Gill Sans"/>
                <a:cs typeface="Gill Sans"/>
              </a:rPr>
              <a:t>ВК 5.8 ЦИФРОВІ ТЕХНОЛОГІЇ</a:t>
            </a:r>
          </a:p>
          <a:p>
            <a:pPr algn="ctr">
              <a:spcAft>
                <a:spcPts val="0"/>
              </a:spcAft>
              <a:buNone/>
              <a:defRPr sz="3420">
                <a:solidFill>
                  <a:srgbClr val="FF0000"/>
                </a:solidFill>
                <a:latin typeface="Gill Sans"/>
                <a:ea typeface="Gill Sans"/>
                <a:cs typeface="Gill Sans"/>
              </a:defRPr>
            </a:pPr>
            <a:r>
              <a:rPr sz="3420">
                <a:solidFill>
                  <a:srgbClr val="FF0000"/>
                </a:solidFill>
                <a:latin typeface="Gill Sans"/>
                <a:ea typeface="Gill Sans"/>
                <a:cs typeface="Gill Sans"/>
              </a:rPr>
              <a:t>В СТОМАТОЛОГІЇ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65E002-9F13-A1EC-D355-C6FA222FD2C0}"/>
              </a:ext>
            </a:extLst>
          </p:cNvPr>
          <p:cNvSpPr>
            <a:spLocks noGrp="1"/>
          </p:cNvSpPr>
          <p:nvPr/>
        </p:nvSpPr>
        <p:spPr>
          <a:xfrm>
            <a:off x="2209800" y="4371183"/>
            <a:ext cx="7772399" cy="18893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noAutofit/>
          </a:bodyPr>
          <a:lstStyle/>
          <a:p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СПЕЦІАЛЬНІСТЬ: 221 «СТОМАТОЛОГІЯ»</a:t>
            </a:r>
          </a:p>
          <a:p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ГАЛУЗЬ ЗНАНЬ: 22 «ОХОРОНА ЗДОРОВ’Я»</a:t>
            </a:r>
          </a:p>
          <a:p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ОСВІТНЬО-НАУКОВА ПРОГРАМА: «СТОМАТОЛОГІЯ», 2023</a:t>
            </a:r>
          </a:p>
          <a:p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РІВЕНЬ ВИЩОЇ ОСВІТИ: третій (освітньо-науковий)</a:t>
            </a:r>
          </a:p>
        </p:txBody>
      </p:sp>
    </p:spTree>
    <p:extLst>
      <p:ext uri="{BB962C8B-B14F-4D97-AF65-F5344CB8AC3E}">
        <p14:creationId xmlns:p14="http://schemas.microsoft.com/office/powerpoint/2010/main" val="589363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>
            <a:extLst>
              <a:ext uri="{FF2B5EF4-FFF2-40B4-BE49-F238E27FC236}">
                <a16:creationId xmlns:a16="http://schemas.microsoft.com/office/drawing/2014/main" id="{9EA794FA-C2A7-40C1-BB46-E749AEDA6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/>
          <a:p>
            <a:r>
              <a:t>ПАСПОРТ ОСВІТНЬОГО КОМПОНЕНТА</a:t>
            </a:r>
          </a:p>
        </p:txBody>
      </p:sp>
      <p:sp>
        <p:nvSpPr>
          <p:cNvPr id="94" name="Google Shape;94;p14">
            <a:extLst>
              <a:ext uri="{FF2B5EF4-FFF2-40B4-BE49-F238E27FC236}">
                <a16:creationId xmlns:a16="http://schemas.microsoft.com/office/drawing/2014/main" id="{137176CB-02A2-4F6D-86E9-43F04EA2D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9825" y="2468767"/>
            <a:ext cx="9328031" cy="375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ВК 5.8 «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Цифрові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технології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в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стоматології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»</a:t>
            </a: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221 «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Стоматологія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»; ОНП 2023</a:t>
            </a: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Рівень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(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освітньо-науковий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),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доктор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філософії</a:t>
            </a:r>
            <a:endParaRPr sz="1800" dirty="0">
              <a:solidFill>
                <a:srgbClr val="000000"/>
              </a:solidFill>
              <a:latin typeface="Gill Sans"/>
              <a:ea typeface="Gill Sans"/>
              <a:cs typeface="Gill Sans"/>
            </a:endParaRP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Курс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1; II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семестр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—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робочим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навчальним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планом</a:t>
            </a:r>
            <a:endParaRPr sz="1800" dirty="0">
              <a:solidFill>
                <a:srgbClr val="000000"/>
              </a:solidFill>
              <a:latin typeface="Gill Sans"/>
              <a:ea typeface="Gill Sans"/>
              <a:cs typeface="Gill Sans"/>
            </a:endParaRP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Обсяг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45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год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/ 1,5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кредиту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ЄКТС; 1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модуль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, 6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тем</a:t>
            </a:r>
            <a:endParaRPr sz="1800" dirty="0">
              <a:solidFill>
                <a:srgbClr val="000000"/>
              </a:solidFill>
              <a:latin typeface="Gill Sans"/>
              <a:ea typeface="Gill Sans"/>
              <a:cs typeface="Gill Sans"/>
            </a:endParaRP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Статус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вибіркова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;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контроль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залік</a:t>
            </a:r>
            <a:endParaRPr sz="1800" dirty="0">
              <a:solidFill>
                <a:srgbClr val="000000"/>
              </a:solidFill>
              <a:latin typeface="Gill Sans"/>
              <a:ea typeface="Gill Sans"/>
              <a:cs typeface="Gill Sans"/>
            </a:endParaRP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стоматології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дитячого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віку</a:t>
            </a:r>
            <a:endParaRPr sz="1800" dirty="0">
              <a:solidFill>
                <a:srgbClr val="000000"/>
              </a:solidFill>
              <a:latin typeface="Gill Sans"/>
              <a:ea typeface="Gill Sans"/>
              <a:cs typeface="Gill Sans"/>
            </a:endParaRPr>
          </a:p>
          <a:p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Мова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викладання</a:t>
            </a:r>
            <a:r>
              <a:rPr sz="1800" dirty="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: </a:t>
            </a:r>
            <a:r>
              <a:rPr sz="1800" dirty="0" err="1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українська</a:t>
            </a:r>
            <a:endParaRPr sz="1800" dirty="0">
              <a:solidFill>
                <a:srgbClr val="000000"/>
              </a:solidFill>
              <a:latin typeface="Gill Sans"/>
              <a:ea typeface="Gill Sans"/>
              <a:cs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468576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>
            <a:extLst>
              <a:ext uri="{FF2B5EF4-FFF2-40B4-BE49-F238E27FC236}">
                <a16:creationId xmlns:a16="http://schemas.microsoft.com/office/drawing/2014/main" id="{CFFF1EA6-1681-4F80-AD7C-D2211086C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/>
          <a:p>
            <a:r>
              <a:t>МЕТА ТА ЗАВДАННЯ КУРСУ</a:t>
            </a:r>
          </a:p>
        </p:txBody>
      </p:sp>
      <p:sp>
        <p:nvSpPr>
          <p:cNvPr id="100" name="Google Shape;100;p15">
            <a:extLst>
              <a:ext uri="{FF2B5EF4-FFF2-40B4-BE49-F238E27FC236}">
                <a16:creationId xmlns:a16="http://schemas.microsoft.com/office/drawing/2014/main" id="{A5718FBA-0006-4A44-9D81-97E29B8A4E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l">
              <a:spcAft>
                <a:spcPts val="8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Мета: опанувати комп’ютерні системи й цифрові технології для оригінального наукового дослідження та впровадження його результатів у практичну стоматологію.</a:t>
            </a:r>
          </a:p>
        </p:txBody>
      </p:sp>
      <p:sp>
        <p:nvSpPr>
          <p:cNvPr id="101" name="Google Shape;101;p15">
            <a:extLst>
              <a:ext uri="{FF2B5EF4-FFF2-40B4-BE49-F238E27FC236}">
                <a16:creationId xmlns:a16="http://schemas.microsoft.com/office/drawing/2014/main" id="{EE124C06-4513-4634-9FFB-BE274126EE34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642341" y="804672"/>
            <a:ext cx="4856671" cy="5238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Отримувати й аналізувати цифрові стоматологічні дані.</a:t>
            </a:r>
          </a:p>
          <a:p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Застосовувати цифрові засоби для віртуального планування лікування.</a:t>
            </a:r>
          </a:p>
          <a:p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Опанувати базове моделювання та 3D-друк стоматологічних конструкцій.</a:t>
            </a:r>
          </a:p>
          <a:p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Розвивати професійні, дослідницькі й педагогічні вміння.</a:t>
            </a:r>
          </a:p>
          <a:p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Дотримуватися принципів захисту персональної медичної інформації.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596284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>
            <a:extLst>
              <a:ext uri="{FF2B5EF4-FFF2-40B4-BE49-F238E27FC236}">
                <a16:creationId xmlns:a16="http://schemas.microsoft.com/office/drawing/2014/main" id="{765ED8F1-E123-4B00-B3D0-3474A0F93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Autofit/>
          </a:bodyPr>
          <a:lstStyle/>
          <a:p>
            <a:r>
              <a:t>ЗМІСТ ДИСЦИПЛІНИ</a:t>
            </a:r>
          </a:p>
        </p:txBody>
      </p:sp>
      <p:sp>
        <p:nvSpPr>
          <p:cNvPr id="107" name="Google Shape;107;p16">
            <a:extLst>
              <a:ext uri="{FF2B5EF4-FFF2-40B4-BE49-F238E27FC236}">
                <a16:creationId xmlns:a16="http://schemas.microsoft.com/office/drawing/2014/main" id="{79C8F960-CBEF-4E60-A954-39918428F0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85" y="804672"/>
            <a:ext cx="5279366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1. Можливості сучасних цифрових технологій у роботі лікаря-стоматолога.</a:t>
            </a:r>
          </a:p>
          <a:p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2. Отримання, обробка й аналіз двовимірних цифрових зображень.</a:t>
            </a:r>
          </a:p>
          <a:p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3. Тривимірні цифрові зображення: КПКТ, МРТ, DICOM → STL/OBJ.</a:t>
            </a:r>
          </a:p>
          <a:p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4. Віртуальне планування хірургічного, ортопедичного, ортодонтичного й терапевтичного лікування.</a:t>
            </a:r>
          </a:p>
          <a:p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5. Тривимірне моделювання: Mesh-об’єкти та NURBS.</a:t>
            </a:r>
          </a:p>
          <a:p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6. 3D-друк, підготовка моделей і фінішна обробка; захист медичної інформації.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1198295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>
            <a:extLst>
              <a:ext uri="{FF2B5EF4-FFF2-40B4-BE49-F238E27FC236}">
                <a16:creationId xmlns:a16="http://schemas.microsoft.com/office/drawing/2014/main" id="{90A32A2B-0B08-4285-857D-4B9FC92CE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Autofit/>
          </a:bodyPr>
          <a:lstStyle/>
          <a:p>
            <a:r>
              <a:t>ОЧІКУВАНІ РЕЗУЛЬТАТИ НАВЧАННЯ</a:t>
            </a:r>
          </a:p>
        </p:txBody>
      </p:sp>
      <p:sp>
        <p:nvSpPr>
          <p:cNvPr id="113" name="Google Shape;113;p17">
            <a:extLst>
              <a:ext uri="{FF2B5EF4-FFF2-40B4-BE49-F238E27FC236}">
                <a16:creationId xmlns:a16="http://schemas.microsoft.com/office/drawing/2014/main" id="{9AF4535A-7F45-40C1-940A-3502E6AE69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3333" y="770165"/>
            <a:ext cx="4815840" cy="5492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Проводити метричний аналіз двовимірних цифрових знімків.</a:t>
            </a:r>
          </a:p>
          <a:p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Планувати й аналізувати тривимірні дослідження, працювати з КПКТ та МРТ.</a:t>
            </a:r>
          </a:p>
          <a:p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Виконувати віртуальне планування лікування із застосуванням DSD і цефалометрії.</a:t>
            </a:r>
          </a:p>
          <a:p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Володіти базовими навичками 3D-дизайну стоматологічних конструкцій.</a:t>
            </a:r>
          </a:p>
          <a:p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Готувати моделі та виконувати 3D-друк стоматологічних апаратів і конструкцій.</a:t>
            </a:r>
          </a:p>
          <a:p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Захищати персональну медичну інформацію в комп’ютерних системах і мережах.</a:t>
            </a:r>
          </a:p>
        </p:txBody>
      </p:sp>
    </p:spTree>
    <p:extLst>
      <p:ext uri="{BB962C8B-B14F-4D97-AF65-F5344CB8AC3E}">
        <p14:creationId xmlns:p14="http://schemas.microsoft.com/office/powerpoint/2010/main" val="1061496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>
            <a:extLst>
              <a:ext uri="{FF2B5EF4-FFF2-40B4-BE49-F238E27FC236}">
                <a16:creationId xmlns:a16="http://schemas.microsoft.com/office/drawing/2014/main" id="{C81C57EC-199C-4588-8CE1-53CE485C5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/>
          <a:p>
            <a:r>
              <a:t>СТРУКТУРА ТА КОНТРОЛЬ</a:t>
            </a:r>
          </a:p>
        </p:txBody>
      </p:sp>
      <p:sp>
        <p:nvSpPr>
          <p:cNvPr id="119" name="Google Shape;119;p18">
            <a:extLst>
              <a:ext uri="{FF2B5EF4-FFF2-40B4-BE49-F238E27FC236}">
                <a16:creationId xmlns:a16="http://schemas.microsoft.com/office/drawing/2014/main" id="{F40AF3B3-52DB-4E2B-B83A-1356318215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2481" y="2130387"/>
            <a:ext cx="4815840" cy="3524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 — 22 год</a:t>
            </a:r>
          </a:p>
          <a:p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8 год</a:t>
            </a:r>
          </a:p>
          <a:p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Самостійна робота — 15 год</a:t>
            </a:r>
          </a:p>
          <a:p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Разом — 45 год / 1,5 кредиту ЄКТС</a:t>
            </a:r>
          </a:p>
          <a:p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об’єднують шість тем у чотири блоки.</a:t>
            </a:r>
          </a:p>
        </p:txBody>
      </p:sp>
      <p:sp>
        <p:nvSpPr>
          <p:cNvPr id="120" name="Google Shape;120;p18">
            <a:extLst>
              <a:ext uri="{FF2B5EF4-FFF2-40B4-BE49-F238E27FC236}">
                <a16:creationId xmlns:a16="http://schemas.microsoft.com/office/drawing/2014/main" id="{C5068D95-35CE-430B-8F30-CE1931DEC555}"/>
              </a:ext>
            </a:extLst>
          </p:cNvPr>
          <p:cNvSpPr>
            <a:spLocks noGrp="1"/>
          </p:cNvSpPr>
          <p:nvPr/>
        </p:nvSpPr>
        <p:spPr>
          <a:xfrm>
            <a:off x="6709911" y="1974193"/>
            <a:ext cx="5082398" cy="43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Поточний контроль: опитування та перевірка практичних навичок.</a:t>
            </a:r>
          </a:p>
          <a:p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Підсумковий контроль — диференційований залік.</a:t>
            </a:r>
          </a:p>
          <a:p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Співбесіда та практичне завдання; поточна успішність — до 120 балів, підсумковий контроль — до 80.</a:t>
            </a:r>
          </a:p>
          <a:p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Позитивний результат: 122–200 балів загалом і не менше 50 за підсумковий контроль.</a:t>
            </a:r>
          </a:p>
        </p:txBody>
      </p:sp>
      <p:sp>
        <p:nvSpPr>
          <p:cNvPr id="121" name="Google Shape;121;p18">
            <a:extLst>
              <a:ext uri="{FF2B5EF4-FFF2-40B4-BE49-F238E27FC236}">
                <a16:creationId xmlns:a16="http://schemas.microsoft.com/office/drawing/2014/main" id="{40D26180-5DEF-4363-9F43-D41E3FD9DE71}"/>
              </a:ext>
            </a:extLst>
          </p:cNvPr>
          <p:cNvSpPr>
            <a:spLocks noGrp="1"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/>
          <a:p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sz="3200" b="1" i="0" u="none" cap="none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076265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>
            <a:extLst>
              <a:ext uri="{FF2B5EF4-FFF2-40B4-BE49-F238E27FC236}">
                <a16:creationId xmlns:a16="http://schemas.microsoft.com/office/drawing/2014/main" id="{F968FFF0-1EBA-4AAF-B0D2-E741AD740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>
            <a:normAutofit/>
          </a:bodyPr>
          <a:lstStyle/>
          <a:p>
            <a:r>
              <a:t>ОРГАНІЗАЦІЯ ТА КОНТАКТИ</a:t>
            </a:r>
          </a:p>
        </p:txBody>
      </p:sp>
      <p:sp>
        <p:nvSpPr>
          <p:cNvPr id="127" name="Google Shape;127;p19">
            <a:extLst>
              <a:ext uri="{FF2B5EF4-FFF2-40B4-BE49-F238E27FC236}">
                <a16:creationId xmlns:a16="http://schemas.microsoft.com/office/drawing/2014/main" id="{6EB0C003-A2DF-46B0-834E-A35A0E26D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0829" y="2354842"/>
            <a:ext cx="3607682" cy="3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 стоматології дитячого віку</a:t>
            </a:r>
          </a:p>
          <a:p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221 «Стоматологія»</a:t>
            </a:r>
          </a:p>
          <a:p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ОНП «Стоматологія», 2023</a:t>
            </a:r>
          </a:p>
          <a:p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 (освітньо-науковий) рівень</a:t>
            </a:r>
          </a:p>
        </p:txBody>
      </p:sp>
      <p:sp>
        <p:nvSpPr>
          <p:cNvPr id="128" name="Google Shape;128;p19">
            <a:extLst>
              <a:ext uri="{FF2B5EF4-FFF2-40B4-BE49-F238E27FC236}">
                <a16:creationId xmlns:a16="http://schemas.microsoft.com/office/drawing/2014/main" id="{E12011B9-21E1-4981-A275-F2C689F74198}"/>
              </a:ext>
            </a:extLst>
          </p:cNvPr>
          <p:cNvSpPr>
            <a:spLocks noGrp="1"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algn="l">
              <a:spcAft>
                <a:spcPts val="700"/>
              </a:spcAft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Укладач програми: д.мед.н., проф. М.О. Дмітрієв</a:t>
            </a:r>
          </a:p>
          <a:p>
            <a:pPr algn="l">
              <a:spcAft>
                <a:spcPts val="700"/>
              </a:spcAft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Викладачі: к.мед.н., ас. А.В. Черниш; д.мед.н., проф. М.О. Дмітрієв</a:t>
            </a:r>
          </a:p>
        </p:txBody>
      </p:sp>
      <p:sp>
        <p:nvSpPr>
          <p:cNvPr id="130" name="Google Shape;130;p19">
            <a:extLst>
              <a:ext uri="{FF2B5EF4-FFF2-40B4-BE49-F238E27FC236}">
                <a16:creationId xmlns:a16="http://schemas.microsoft.com/office/drawing/2014/main" id="{0622FB95-D199-497F-A7F1-F8DC4D4F0476}"/>
              </a:ext>
            </a:extLst>
          </p:cNvPr>
          <p:cNvSpPr>
            <a:spLocks noGrp="1"/>
          </p:cNvSpPr>
          <p:nvPr/>
        </p:nvSpPr>
        <p:spPr>
          <a:xfrm>
            <a:off x="7035305" y="2408390"/>
            <a:ext cx="4505385" cy="371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45720" rIns="91440" bIns="45720" anchor="t">
            <a:noAutofit/>
          </a:bodyPr>
          <a:lstStyle/>
          <a:p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Контакти кафедри:</a:t>
            </a:r>
          </a:p>
          <a:p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21028, м. Вінниця, вул. Стуса, 2А</a:t>
            </a:r>
          </a:p>
          <a:p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Тел.: +380 63 628 31 78</a:t>
            </a:r>
          </a:p>
          <a:p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E-mail: child.stom@vnmu.edu.ua</a:t>
            </a:r>
          </a:p>
          <a:p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Навчальні матеріали та завдання — через корпоративні ресурси кафедри.</a:t>
            </a:r>
          </a:p>
        </p:txBody>
      </p:sp>
    </p:spTree>
    <p:extLst>
      <p:ext uri="{BB962C8B-B14F-4D97-AF65-F5344CB8AC3E}">
        <p14:creationId xmlns:p14="http://schemas.microsoft.com/office/powerpoint/2010/main" val="1322053395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1059</Words>
  <Application>Microsoft Office PowerPoint</Application>
  <DocSecurity>0</DocSecurity>
  <PresentationFormat>Широкий екран</PresentationFormat>
  <Paragraphs>81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Gill Sans</vt:lpstr>
      <vt:lpstr>Arial</vt:lpstr>
      <vt:lpstr>Calibri</vt:lpstr>
      <vt:lpstr>Parcel</vt:lpstr>
      <vt:lpstr>ВК 5.8 ЦИФРОВІ ТЕХНОЛОГІЇ В СТОМАТОЛОГІЇ</vt:lpstr>
      <vt:lpstr>ПАСПОРТ ОСВІТНЬОГО КОМПОНЕНТА</vt:lpstr>
      <vt:lpstr>МЕТА ТА ЗАВДАННЯ КУРСУ</vt:lpstr>
      <vt:lpstr>ЗМІСТ ДИСЦИПЛІНИ</vt:lpstr>
      <vt:lpstr>ОЧІКУВАНІ РЕЗУЛЬТАТИ НАВЧАННЯ</vt:lpstr>
      <vt:lpstr>СТРУКТУРА ТА КОНТРОЛЬ</vt:lpstr>
      <vt:lpstr>ОРГАНІЗАЦІЯ ТА КОНТАКТИ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Дмітрієв Микола</cp:lastModifiedBy>
  <cp:revision>1</cp:revision>
  <dcterms:created xsi:type="dcterms:W3CDTF">2026-10-05T20:34:38Z</dcterms:created>
  <dcterms:modified xsi:type="dcterms:W3CDTF">2026-10-06T11:16:28Z</dcterms:modified>
</cp:coreProperties>
</file>