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Gill Sans" panose="020B0604020202020204" charset="0"/>
      <p:regular r:id="rId14"/>
      <p:bold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4" name="Google Shape;10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3F3F3F"/>
                </a:solidFill>
              </a:defRPr>
            </a:lvl1pPr>
            <a:lvl2pPr lvl="1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body" idx="1"/>
          </p:nvPr>
        </p:nvSpPr>
        <p:spPr>
          <a:xfrm>
            <a:off x="6736080" y="804672"/>
            <a:ext cx="4815840" cy="524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925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Char char="•"/>
              <a:defRPr sz="1900">
                <a:solidFill>
                  <a:schemeClr val="dk1"/>
                </a:solidFill>
              </a:defRPr>
            </a:lvl1pPr>
            <a:lvl2pPr marL="914400" lvl="1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2pPr>
            <a:lvl3pPr marL="1371600" lvl="2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3pPr>
            <a:lvl4pPr marL="1828800" lvl="3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4pPr>
            <a:lvl5pPr marL="2286000" lvl="4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5pPr>
            <a:lvl6pPr marL="2743200" lvl="5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body" idx="2"/>
          </p:nvPr>
        </p:nvSpPr>
        <p:spPr>
          <a:xfrm>
            <a:off x="1115568" y="3549918"/>
            <a:ext cx="3794760" cy="21940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ftr" idx="11"/>
          </p:nvPr>
        </p:nvSpPr>
        <p:spPr>
          <a:xfrm>
            <a:off x="804672" y="6236208"/>
            <a:ext cx="512479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 txBox="1"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1"/>
          </p:nvPr>
        </p:nvSpPr>
        <p:spPr>
          <a:xfrm>
            <a:off x="1581912" y="2638044"/>
            <a:ext cx="4271771" cy="310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2"/>
          </p:nvPr>
        </p:nvSpPr>
        <p:spPr>
          <a:xfrm>
            <a:off x="6338315" y="2638044"/>
            <a:ext cx="4270247" cy="310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body" idx="2"/>
          </p:nvPr>
        </p:nvSpPr>
        <p:spPr>
          <a:xfrm>
            <a:off x="1583436" y="3143250"/>
            <a:ext cx="4270248" cy="259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3"/>
          </p:nvPr>
        </p:nvSpPr>
        <p:spPr>
          <a:xfrm>
            <a:off x="6338316" y="3143250"/>
            <a:ext cx="4253484" cy="259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4"/>
          </p:nvPr>
        </p:nvSpPr>
        <p:spPr>
          <a:xfrm>
            <a:off x="6338316" y="2313433"/>
            <a:ext cx="4270248" cy="70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8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>
            <a:spLocks noGrp="1"/>
          </p:cNvSpPr>
          <p:nvPr>
            <p:ph type="pic" idx="2"/>
          </p:nvPr>
        </p:nvSpPr>
        <p:spPr>
          <a:xfrm>
            <a:off x="6095999" y="0"/>
            <a:ext cx="6102097" cy="6858000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65" name="Google Shape;65;p10"/>
          <p:cNvSpPr txBox="1">
            <a:spLocks noGrp="1"/>
          </p:cNvSpPr>
          <p:nvPr>
            <p:ph type="body" idx="1"/>
          </p:nvPr>
        </p:nvSpPr>
        <p:spPr>
          <a:xfrm>
            <a:off x="1115568" y="3549918"/>
            <a:ext cx="3794760" cy="21940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ftr" idx="11"/>
          </p:nvPr>
        </p:nvSpPr>
        <p:spPr>
          <a:xfrm>
            <a:off x="804672" y="6236208"/>
            <a:ext cx="512479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0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1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body" idx="1"/>
          </p:nvPr>
        </p:nvSpPr>
        <p:spPr>
          <a:xfrm rot="5400000">
            <a:off x="4545009" y="324172"/>
            <a:ext cx="3101983" cy="7729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2"/>
          <p:cNvSpPr txBox="1">
            <a:spLocks noGrp="1"/>
          </p:cNvSpPr>
          <p:nvPr>
            <p:ph type="title"/>
          </p:nvPr>
        </p:nvSpPr>
        <p:spPr>
          <a:xfrm rot="5400000">
            <a:off x="6810676" y="2779696"/>
            <a:ext cx="4983480" cy="1298608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body" idx="1"/>
          </p:nvPr>
        </p:nvSpPr>
        <p:spPr>
          <a:xfrm rot="5400000">
            <a:off x="2838641" y="329756"/>
            <a:ext cx="4983480" cy="61984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Gill Sans"/>
              <a:buNone/>
              <a:defRPr sz="28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pediatric2@vnmu.edu.ua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3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Вінницький національний медичний університет 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ім. М.І. Пирогова МОЗ України</a:t>
            </a:r>
            <a:endParaRPr sz="2400" b="1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ПЕДІАТРІЇ №2</a:t>
            </a:r>
            <a:endParaRPr sz="2400" b="0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СПЕЦІАЛЬНІСТЬ: 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І2 МЕДИЦИНА</a:t>
            </a:r>
            <a:endParaRPr dirty="0"/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ГАЛУЗЬ ЗНАНЬ: </a:t>
            </a:r>
            <a:r>
              <a:rPr lang="uk-UA" sz="18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І ОХОРОНА ЗДОРОВ’Я ТА СОЦІАЛЬНЕ ЗАБЕЗПЕЧЕННЯ</a:t>
            </a:r>
            <a:endParaRPr dirty="0"/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ОСВІТНЬО-ПРОФЕСІЙНА ПРОГРАМА: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«МЕДИЦИНА</a:t>
            </a: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»</a:t>
            </a:r>
            <a:endParaRPr dirty="0"/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РІВЕНЬ ВИЩОЇ ОСВІТИ: 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ДРУГИЙ (МАГІСТЕРСЬКИЙ)</a:t>
            </a:r>
            <a:endParaRPr dirty="0"/>
          </a:p>
        </p:txBody>
      </p:sp>
      <p:sp>
        <p:nvSpPr>
          <p:cNvPr id="88" name="Google Shape;88;p13"/>
          <p:cNvSpPr txBox="1">
            <a:spLocks noGrp="1"/>
          </p:cNvSpPr>
          <p:nvPr>
            <p:ph type="ctrTitle"/>
          </p:nvPr>
        </p:nvSpPr>
        <p:spPr>
          <a:xfrm>
            <a:off x="2209800" y="2310882"/>
            <a:ext cx="7942794" cy="1712191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 fontScale="90000"/>
          </a:bodyPr>
          <a:lstStyle/>
          <a:p>
            <a:pPr lvl="0">
              <a:buClr>
                <a:srgbClr val="C00000"/>
              </a:buClr>
            </a:pPr>
            <a:r>
              <a:rPr lang="uk-UA" b="1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ВК 5.16 </a:t>
            </a:r>
            <a:r>
              <a:rPr lang="ru-RU" sz="3600" b="1" dirty="0">
                <a:solidFill>
                  <a:srgbClr val="FF0000"/>
                </a:solidFill>
              </a:rPr>
              <a:t>ВРОДЖЕНІ ТА СПАДКОВІ ЗАХВОРЮВАННЯ СЕЧОВИДІЛЬНОЇ СИСТЕМИ У ДІТЕЙ</a:t>
            </a:r>
            <a:endParaRPr dirty="0">
              <a:solidFill>
                <a:srgbClr val="FF0000"/>
              </a:solidFill>
            </a:endParaRPr>
          </a:p>
        </p:txBody>
      </p:sp>
      <p:pic>
        <p:nvPicPr>
          <p:cNvPr id="2" name="Picture 6" descr="kidney4">
            <a:extLst>
              <a:ext uri="{FF2B5EF4-FFF2-40B4-BE49-F238E27FC236}">
                <a16:creationId xmlns:a16="http://schemas.microsoft.com/office/drawing/2014/main" id="{08C5F5C6-A939-9F2A-22EB-2FAA19E503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0473" y="27543"/>
            <a:ext cx="1379538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4"/>
          <p:cNvSpPr txBox="1"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 fontScale="90000"/>
          </a:bodyPr>
          <a:lstStyle/>
          <a:p>
            <a:pPr>
              <a:buClr>
                <a:srgbClr val="002060"/>
              </a:buClr>
              <a:buSzPts val="3200"/>
            </a:pPr>
            <a: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ПАСПОРТ ОСВІТНЬОГО КОМПОНЕНТА </a:t>
            </a:r>
            <a:b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uk-UA" b="1" dirty="0">
                <a:solidFill>
                  <a:srgbClr val="002060"/>
                </a:solidFill>
              </a:rPr>
              <a:t>ВК 5.16«ВРОДЖЕНІ ТА СПАДКОВІ ЗАХВОРЮВАННЯ СЕЧОВИДІЛЬНОЇ СИСТЕМИ У ДІТЕЙ»</a:t>
            </a:r>
            <a:br>
              <a:rPr lang="ru-UA" dirty="0"/>
            </a:br>
            <a:endParaRPr sz="3200" b="1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4"/>
          <p:cNvSpPr txBox="1">
            <a:spLocks noGrp="1"/>
          </p:cNvSpPr>
          <p:nvPr>
            <p:ph type="body" idx="1"/>
          </p:nvPr>
        </p:nvSpPr>
        <p:spPr>
          <a:xfrm>
            <a:off x="1895061" y="2468766"/>
            <a:ext cx="9422795" cy="42302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Спеціальність: І2 Медицина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Курс: 5-й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Кредити: 2,0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Форма контролю: залік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Мова: українська, англійська</a:t>
            </a:r>
            <a:endParaRPr dirty="0"/>
          </a:p>
          <a:p>
            <a:pPr marL="228600" lvl="0" indent="-228600">
              <a:buSzPts val="2800"/>
            </a:pP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Пререквізити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uk-UA" dirty="0"/>
              <a:t>анатомія людини, медична біологія, гістологія, цитологія та ембріологія, патологічна анатомія, фізіологія, патофізіологія, медична і біологічна фізика, біоорганічна та біологічна хімія, токсикологічна хімія, фармакологія, клінічна фармакологія та клінічна фармація, пропедевтика педіатрії</a:t>
            </a:r>
            <a:endParaRPr sz="2800" i="1" dirty="0"/>
          </a:p>
        </p:txBody>
      </p:sp>
      <p:pic>
        <p:nvPicPr>
          <p:cNvPr id="2" name="Picture 6" descr="kidney4">
            <a:extLst>
              <a:ext uri="{FF2B5EF4-FFF2-40B4-BE49-F238E27FC236}">
                <a16:creationId xmlns:a16="http://schemas.microsoft.com/office/drawing/2014/main" id="{35809EFA-589F-3540-37A9-A59D363783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08327"/>
            <a:ext cx="1379538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2">
            <a:extLst>
              <a:ext uri="{FF2B5EF4-FFF2-40B4-BE49-F238E27FC236}">
                <a16:creationId xmlns:a16="http://schemas.microsoft.com/office/drawing/2014/main" id="{65FF9CC8-7E38-AE41-EC7F-8BA993CBEF08}"/>
              </a:ext>
            </a:extLst>
          </p:cNvPr>
          <p:cNvSpPr/>
          <p:nvPr/>
        </p:nvSpPr>
        <p:spPr>
          <a:xfrm rot="-1665991" flipH="1">
            <a:off x="9158823" y="2977040"/>
            <a:ext cx="2835831" cy="4193617"/>
          </a:xfrm>
          <a:custGeom>
            <a:avLst/>
            <a:gdLst/>
            <a:ahLst/>
            <a:cxnLst/>
            <a:rect l="l" t="t" r="r" b="b"/>
            <a:pathLst>
              <a:path w="9799354" h="11322783">
                <a:moveTo>
                  <a:pt x="9799354" y="0"/>
                </a:moveTo>
                <a:lnTo>
                  <a:pt x="0" y="0"/>
                </a:lnTo>
                <a:lnTo>
                  <a:pt x="0" y="11322782"/>
                </a:lnTo>
                <a:lnTo>
                  <a:pt x="9799354" y="11322782"/>
                </a:lnTo>
                <a:lnTo>
                  <a:pt x="9799354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99" name="Google Shape;99;p15"/>
          <p:cNvSpPr txBox="1"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ЧОМУ ВАРТО ОБРАТИ ЦЕЙ КУРС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5"/>
          <p:cNvSpPr txBox="1">
            <a:spLocks noGrp="1"/>
          </p:cNvSpPr>
          <p:nvPr>
            <p:ph type="body" idx="1"/>
          </p:nvPr>
        </p:nvSpPr>
        <p:spPr>
          <a:xfrm>
            <a:off x="682664" y="2650439"/>
            <a:ext cx="5355825" cy="18439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uk-UA" sz="24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КЛЮЧОВА ПЕРЕВАГА:</a:t>
            </a:r>
            <a:endParaRPr dirty="0"/>
          </a:p>
          <a:p>
            <a:r>
              <a:rPr lang="ru-RU" sz="2000" dirty="0" err="1"/>
              <a:t>Допомагає</a:t>
            </a:r>
            <a:r>
              <a:rPr lang="ru-RU" sz="2000" dirty="0"/>
              <a:t> </a:t>
            </a:r>
            <a:r>
              <a:rPr lang="ru-RU" sz="2000" dirty="0" err="1"/>
              <a:t>орієнтуватися</a:t>
            </a:r>
            <a:r>
              <a:rPr lang="ru-RU" sz="2000" dirty="0"/>
              <a:t> у </a:t>
            </a:r>
            <a:r>
              <a:rPr lang="ru-RU" sz="2000" dirty="0" err="1"/>
              <a:t>діагностиці</a:t>
            </a:r>
            <a:r>
              <a:rPr lang="ru-RU" sz="2000" dirty="0"/>
              <a:t> </a:t>
            </a:r>
            <a:r>
              <a:rPr lang="ru-RU" sz="2000" dirty="0" err="1"/>
              <a:t>спадкової</a:t>
            </a:r>
            <a:r>
              <a:rPr lang="ru-RU" sz="2000" dirty="0"/>
              <a:t> </a:t>
            </a:r>
            <a:r>
              <a:rPr lang="ru-RU" sz="2000" dirty="0" err="1"/>
              <a:t>патології</a:t>
            </a:r>
            <a:r>
              <a:rPr lang="ru-RU" sz="2000" dirty="0"/>
              <a:t> </a:t>
            </a:r>
            <a:r>
              <a:rPr lang="ru-RU" sz="2000" dirty="0" err="1"/>
              <a:t>нирок</a:t>
            </a:r>
            <a:r>
              <a:rPr lang="ru-RU" sz="2000" dirty="0"/>
              <a:t> у </a:t>
            </a:r>
            <a:r>
              <a:rPr lang="ru-RU" sz="2000" dirty="0" err="1"/>
              <a:t>дітей</a:t>
            </a:r>
            <a:r>
              <a:rPr lang="ru-RU" sz="2000" dirty="0"/>
              <a:t>, </a:t>
            </a:r>
            <a:r>
              <a:rPr lang="ru-RU" sz="2000" dirty="0" err="1"/>
              <a:t>формує</a:t>
            </a:r>
            <a:r>
              <a:rPr lang="ru-RU" sz="2000" dirty="0"/>
              <a:t> </a:t>
            </a:r>
            <a:r>
              <a:rPr lang="ru-RU" sz="2000" dirty="0" err="1"/>
              <a:t>навички</a:t>
            </a:r>
            <a:r>
              <a:rPr lang="ru-RU" sz="2000" dirty="0"/>
              <a:t> </a:t>
            </a:r>
            <a:r>
              <a:rPr lang="ru-RU" sz="2000" dirty="0" err="1"/>
              <a:t>ранньої</a:t>
            </a:r>
            <a:r>
              <a:rPr lang="ru-RU" sz="2000" dirty="0"/>
              <a:t> </a:t>
            </a:r>
            <a:r>
              <a:rPr lang="ru-RU" sz="2000" dirty="0" err="1"/>
              <a:t>профілактики</a:t>
            </a:r>
            <a:r>
              <a:rPr lang="ru-RU" sz="2000" dirty="0"/>
              <a:t>, менеджменту та </a:t>
            </a:r>
            <a:r>
              <a:rPr lang="ru-RU" sz="2000" dirty="0" err="1"/>
              <a:t>консультування</a:t>
            </a:r>
            <a:endParaRPr lang="ru-RU" sz="2000" dirty="0"/>
          </a:p>
          <a:p>
            <a:endParaRPr lang="ru-RU" sz="2000" dirty="0"/>
          </a:p>
        </p:txBody>
      </p:sp>
      <p:sp>
        <p:nvSpPr>
          <p:cNvPr id="101" name="Google Shape;101;p15"/>
          <p:cNvSpPr txBox="1">
            <a:spLocks noGrp="1"/>
          </p:cNvSpPr>
          <p:nvPr>
            <p:ph type="body" idx="2"/>
          </p:nvPr>
        </p:nvSpPr>
        <p:spPr>
          <a:xfrm>
            <a:off x="6642341" y="804672"/>
            <a:ext cx="4856671" cy="3506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  <a:p>
            <a:pPr marL="285750" lvl="0" indent="-285750" algn="l">
              <a:buSzPts val="2400"/>
              <a:buFont typeface="Arial"/>
              <a:buChar char="•"/>
            </a:pPr>
            <a:r>
              <a:rPr lang="uk-UA" sz="1800" dirty="0"/>
              <a:t>Поглиблення теоретичних знань  та здобуття практичних вмінь ранньої діагностики вроджених і спадкових захворювань сечовидільної системи у дітей</a:t>
            </a:r>
          </a:p>
          <a:p>
            <a:pPr marL="285750" lvl="0" indent="-285750" algn="l">
              <a:buSzPts val="2400"/>
              <a:buFont typeface="Arial"/>
              <a:buChar char="•"/>
            </a:pPr>
            <a:r>
              <a:rPr lang="uk-UA" sz="1800" dirty="0"/>
              <a:t>Здобуті знання про своєчасне лікування знижує </a:t>
            </a:r>
            <a:r>
              <a:rPr lang="uk-UA" sz="1800" dirty="0" err="1"/>
              <a:t>інвалідизацію</a:t>
            </a:r>
            <a:r>
              <a:rPr lang="uk-UA" sz="1800" dirty="0"/>
              <a:t> дітей, підвищує якість життя пацієнтів.</a:t>
            </a:r>
          </a:p>
          <a:p>
            <a:pPr marL="285750" lvl="0" indent="-285750" algn="l">
              <a:buSzPts val="2400"/>
              <a:buFont typeface="Arial"/>
              <a:buChar char="•"/>
            </a:pPr>
            <a:r>
              <a:rPr lang="uk-UA" sz="1800" dirty="0"/>
              <a:t>Ваші вміння в майбутньому зменшать витрати на довготривале лікування та реабілітацію.</a:t>
            </a:r>
          </a:p>
          <a:p>
            <a:pPr marL="285750" lvl="0" indent="-285750" algn="l">
              <a:buSzPts val="2400"/>
              <a:buFont typeface="Arial"/>
              <a:buChar char="•"/>
            </a:pPr>
            <a:endParaRPr lang="uk-UA" sz="1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Calibri"/>
              <a:buNone/>
            </a:pPr>
            <a:r>
              <a:rPr lang="uk-UA" sz="40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ЩО ВИ БУДЕТЕ ВИВЧАТИ</a:t>
            </a:r>
            <a:endParaRPr sz="40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6"/>
          <p:cNvSpPr txBox="1">
            <a:spLocks noGrp="1"/>
          </p:cNvSpPr>
          <p:nvPr>
            <p:ph type="body" idx="1"/>
          </p:nvPr>
        </p:nvSpPr>
        <p:spPr>
          <a:xfrm>
            <a:off x="6461185" y="804672"/>
            <a:ext cx="5279366" cy="524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r>
              <a:rPr lang="uk-UA" dirty="0"/>
              <a:t>Анатомо-фізіологічні особливості сечовидільної системи у дітей. Основні клінічні і лабораторні синдроми.</a:t>
            </a:r>
            <a:endParaRPr lang="ru-UA" dirty="0"/>
          </a:p>
          <a:p>
            <a:r>
              <a:rPr lang="uk-UA" dirty="0"/>
              <a:t>Методи діагностики найбільш поширених спадкових захворювань та вроджених вад розвитку нирок і сечовивідної системи у дітей.</a:t>
            </a:r>
            <a:endParaRPr lang="ru-UA" dirty="0"/>
          </a:p>
          <a:p>
            <a:r>
              <a:rPr lang="uk-UA" dirty="0"/>
              <a:t>Вроджені вади нирок і сечовидільної системи (</a:t>
            </a:r>
            <a:r>
              <a:rPr lang="en-US" dirty="0"/>
              <a:t>CAKUT</a:t>
            </a:r>
            <a:r>
              <a:rPr lang="uk-UA" dirty="0"/>
              <a:t>-синдром) в педіатричній практиці. </a:t>
            </a:r>
          </a:p>
          <a:p>
            <a:r>
              <a:rPr lang="uk-UA" dirty="0" err="1"/>
              <a:t>Кістозні</a:t>
            </a:r>
            <a:r>
              <a:rPr lang="uk-UA" dirty="0"/>
              <a:t> захворювання нирок у дітей – клінічні варіанти, методи діагностики, підходи до терапії.</a:t>
            </a:r>
          </a:p>
          <a:p>
            <a:r>
              <a:rPr lang="uk-UA" dirty="0"/>
              <a:t>Спадкові захворювання канальців (</a:t>
            </a:r>
            <a:r>
              <a:rPr lang="uk-UA" dirty="0" err="1"/>
              <a:t>тубулопатії</a:t>
            </a:r>
            <a:r>
              <a:rPr lang="uk-UA" dirty="0"/>
              <a:t>), та спадкові </a:t>
            </a:r>
            <a:r>
              <a:rPr lang="uk-UA" dirty="0" err="1"/>
              <a:t>гломерулопатії</a:t>
            </a:r>
            <a:r>
              <a:rPr lang="uk-UA" dirty="0"/>
              <a:t> (спадковий нефрит), вроджений </a:t>
            </a:r>
            <a:r>
              <a:rPr lang="uk-UA" dirty="0" err="1"/>
              <a:t>нефротичний</a:t>
            </a:r>
            <a:r>
              <a:rPr lang="uk-UA" dirty="0"/>
              <a:t> синдром. </a:t>
            </a:r>
            <a:endParaRPr lang="ru-UA" dirty="0"/>
          </a:p>
          <a:p>
            <a:r>
              <a:rPr lang="uk-UA" dirty="0"/>
              <a:t>Гостре ураження нирок та хронічна хвороба нирок у дітей.</a:t>
            </a:r>
            <a:endParaRPr lang="ru-UA" dirty="0"/>
          </a:p>
        </p:txBody>
      </p:sp>
      <p:sp>
        <p:nvSpPr>
          <p:cNvPr id="4" name="Freeform 31">
            <a:extLst>
              <a:ext uri="{FF2B5EF4-FFF2-40B4-BE49-F238E27FC236}">
                <a16:creationId xmlns:a16="http://schemas.microsoft.com/office/drawing/2014/main" id="{4115B11D-3A05-08FC-1267-F16BB0BB8316}"/>
              </a:ext>
            </a:extLst>
          </p:cNvPr>
          <p:cNvSpPr/>
          <p:nvPr/>
        </p:nvSpPr>
        <p:spPr>
          <a:xfrm>
            <a:off x="0" y="5056496"/>
            <a:ext cx="2299648" cy="1753737"/>
          </a:xfrm>
          <a:custGeom>
            <a:avLst/>
            <a:gdLst/>
            <a:ahLst/>
            <a:cxnLst/>
            <a:rect l="l" t="t" r="r" b="b"/>
            <a:pathLst>
              <a:path w="3257767" h="2438672">
                <a:moveTo>
                  <a:pt x="0" y="0"/>
                </a:moveTo>
                <a:lnTo>
                  <a:pt x="3257767" y="0"/>
                </a:lnTo>
                <a:lnTo>
                  <a:pt x="3257767" y="2438672"/>
                </a:lnTo>
                <a:lnTo>
                  <a:pt x="0" y="24386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8444" r="-38444"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5" name="Freeform 32">
            <a:extLst>
              <a:ext uri="{FF2B5EF4-FFF2-40B4-BE49-F238E27FC236}">
                <a16:creationId xmlns:a16="http://schemas.microsoft.com/office/drawing/2014/main" id="{076EF875-335D-0D69-11FA-6DE83C2EE124}"/>
              </a:ext>
            </a:extLst>
          </p:cNvPr>
          <p:cNvSpPr/>
          <p:nvPr/>
        </p:nvSpPr>
        <p:spPr>
          <a:xfrm>
            <a:off x="1753738" y="133858"/>
            <a:ext cx="2561230" cy="1714250"/>
          </a:xfrm>
          <a:custGeom>
            <a:avLst/>
            <a:gdLst/>
            <a:ahLst/>
            <a:cxnLst/>
            <a:rect l="l" t="t" r="r" b="b"/>
            <a:pathLst>
              <a:path w="3420732" h="2465630">
                <a:moveTo>
                  <a:pt x="0" y="0"/>
                </a:moveTo>
                <a:lnTo>
                  <a:pt x="3420732" y="0"/>
                </a:lnTo>
                <a:lnTo>
                  <a:pt x="3420732" y="2465630"/>
                </a:lnTo>
                <a:lnTo>
                  <a:pt x="0" y="246563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8564" r="-8564"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6" name="Freeform 8">
            <a:extLst>
              <a:ext uri="{FF2B5EF4-FFF2-40B4-BE49-F238E27FC236}">
                <a16:creationId xmlns:a16="http://schemas.microsoft.com/office/drawing/2014/main" id="{B7D0C214-8460-9C2B-A3C4-CCFD1B6D2CD4}"/>
              </a:ext>
            </a:extLst>
          </p:cNvPr>
          <p:cNvSpPr/>
          <p:nvPr/>
        </p:nvSpPr>
        <p:spPr>
          <a:xfrm>
            <a:off x="2428977" y="4469195"/>
            <a:ext cx="2030311" cy="1753737"/>
          </a:xfrm>
          <a:custGeom>
            <a:avLst/>
            <a:gdLst/>
            <a:ahLst/>
            <a:cxnLst/>
            <a:rect l="l" t="t" r="r" b="b"/>
            <a:pathLst>
              <a:path w="4887218" h="4899466">
                <a:moveTo>
                  <a:pt x="0" y="0"/>
                </a:moveTo>
                <a:lnTo>
                  <a:pt x="4887218" y="0"/>
                </a:lnTo>
                <a:lnTo>
                  <a:pt x="4887218" y="4899466"/>
                </a:lnTo>
                <a:lnTo>
                  <a:pt x="0" y="489946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7" name="Freeform 22">
            <a:extLst>
              <a:ext uri="{FF2B5EF4-FFF2-40B4-BE49-F238E27FC236}">
                <a16:creationId xmlns:a16="http://schemas.microsoft.com/office/drawing/2014/main" id="{6DEA2742-11C2-18E6-B5E1-64BD3BFA0FDF}"/>
              </a:ext>
            </a:extLst>
          </p:cNvPr>
          <p:cNvSpPr/>
          <p:nvPr/>
        </p:nvSpPr>
        <p:spPr>
          <a:xfrm>
            <a:off x="4187498" y="3202568"/>
            <a:ext cx="2643254" cy="1753737"/>
          </a:xfrm>
          <a:custGeom>
            <a:avLst/>
            <a:gdLst/>
            <a:ahLst/>
            <a:cxnLst/>
            <a:rect l="l" t="t" r="r" b="b"/>
            <a:pathLst>
              <a:path w="4687301" h="3735433">
                <a:moveTo>
                  <a:pt x="0" y="0"/>
                </a:moveTo>
                <a:lnTo>
                  <a:pt x="4687300" y="0"/>
                </a:lnTo>
                <a:lnTo>
                  <a:pt x="4687300" y="3735433"/>
                </a:lnTo>
                <a:lnTo>
                  <a:pt x="0" y="373543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3186"/>
            </a:stretch>
          </a:blipFill>
        </p:spPr>
        <p:txBody>
          <a:bodyPr/>
          <a:lstStyle/>
          <a:p>
            <a:endParaRPr lang="ru-UA"/>
          </a:p>
        </p:txBody>
      </p:sp>
      <p:sp>
        <p:nvSpPr>
          <p:cNvPr id="8" name="Freeform 23">
            <a:extLst>
              <a:ext uri="{FF2B5EF4-FFF2-40B4-BE49-F238E27FC236}">
                <a16:creationId xmlns:a16="http://schemas.microsoft.com/office/drawing/2014/main" id="{DD06B678-8549-9426-9592-2A8DC666F0B4}"/>
              </a:ext>
            </a:extLst>
          </p:cNvPr>
          <p:cNvSpPr/>
          <p:nvPr/>
        </p:nvSpPr>
        <p:spPr>
          <a:xfrm>
            <a:off x="4557064" y="667507"/>
            <a:ext cx="2048449" cy="1521028"/>
          </a:xfrm>
          <a:custGeom>
            <a:avLst/>
            <a:gdLst/>
            <a:ahLst/>
            <a:cxnLst/>
            <a:rect l="l" t="t" r="r" b="b"/>
            <a:pathLst>
              <a:path w="4735793" h="3735433">
                <a:moveTo>
                  <a:pt x="0" y="0"/>
                </a:moveTo>
                <a:lnTo>
                  <a:pt x="4735793" y="0"/>
                </a:lnTo>
                <a:lnTo>
                  <a:pt x="4735793" y="3735433"/>
                </a:lnTo>
                <a:lnTo>
                  <a:pt x="0" y="373543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1065" r="-1065"/>
            </a:stretch>
          </a:blipFill>
        </p:spPr>
        <p:txBody>
          <a:bodyPr/>
          <a:lstStyle/>
          <a:p>
            <a:endParaRPr lang="ru-UA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7"/>
          <p:cNvSpPr txBox="1"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Gill Sans"/>
              <a:buNone/>
            </a:pPr>
            <a:r>
              <a:rPr lang="uk-UA" sz="3600" b="1">
                <a:solidFill>
                  <a:srgbClr val="002060"/>
                </a:solidFill>
              </a:rPr>
              <a:t>ЩО ВИ ЗМОЖЕТЕ </a:t>
            </a:r>
            <a:br>
              <a:rPr lang="uk-UA" sz="3600" b="1">
                <a:solidFill>
                  <a:srgbClr val="002060"/>
                </a:solidFill>
              </a:rPr>
            </a:br>
            <a:r>
              <a:rPr lang="uk-UA" sz="3600" b="1">
                <a:solidFill>
                  <a:srgbClr val="002060"/>
                </a:solidFill>
              </a:rPr>
              <a:t>ЗА УМОВИ ОПАНУВАННЯ КУРСУ</a:t>
            </a:r>
            <a:endParaRPr sz="3600">
              <a:solidFill>
                <a:srgbClr val="002060"/>
              </a:solidFill>
            </a:endParaRPr>
          </a:p>
        </p:txBody>
      </p:sp>
      <p:sp>
        <p:nvSpPr>
          <p:cNvPr id="113" name="Google Shape;113;p17"/>
          <p:cNvSpPr txBox="1">
            <a:spLocks noGrp="1"/>
          </p:cNvSpPr>
          <p:nvPr>
            <p:ph type="body" idx="1"/>
          </p:nvPr>
        </p:nvSpPr>
        <p:spPr>
          <a:xfrm>
            <a:off x="6294782" y="377687"/>
            <a:ext cx="5758069" cy="58850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lvl="0"/>
            <a:r>
              <a:rPr lang="uk-UA" sz="1600" b="1" dirty="0"/>
              <a:t>Визначати етіологічні та патогенетичні фактори вроджених і спадкових захворювань сечовидільної системи у дітей. </a:t>
            </a:r>
            <a:endParaRPr lang="ru-UA" sz="1600" b="1" dirty="0"/>
          </a:p>
          <a:p>
            <a:pPr lvl="0"/>
            <a:r>
              <a:rPr lang="uk-UA" sz="1600" b="1" dirty="0"/>
              <a:t>Класифікувати і аналізувати типову клінічну картину вроджених і спадкових захворювань сечовидільної системи у дітей. </a:t>
            </a:r>
            <a:endParaRPr lang="ru-UA" sz="1600" b="1" dirty="0"/>
          </a:p>
          <a:p>
            <a:pPr lvl="0"/>
            <a:r>
              <a:rPr lang="ru-UA" sz="1600" b="1" dirty="0" err="1"/>
              <a:t>Визначати</a:t>
            </a:r>
            <a:r>
              <a:rPr lang="ru-UA" sz="1600" b="1" dirty="0"/>
              <a:t> </a:t>
            </a:r>
            <a:r>
              <a:rPr lang="ru-UA" sz="1600" b="1" dirty="0" err="1"/>
              <a:t>провідні</a:t>
            </a:r>
            <a:r>
              <a:rPr lang="ru-UA" sz="1600" b="1" dirty="0"/>
              <a:t> </a:t>
            </a:r>
            <a:r>
              <a:rPr lang="ru-UA" sz="1600" b="1" dirty="0" err="1"/>
              <a:t>синдроми</a:t>
            </a:r>
            <a:r>
              <a:rPr lang="ru-UA" sz="1600" b="1" dirty="0"/>
              <a:t> і </a:t>
            </a:r>
            <a:r>
              <a:rPr lang="ru-UA" sz="1600" b="1" dirty="0" err="1"/>
              <a:t>симптоми</a:t>
            </a:r>
            <a:r>
              <a:rPr lang="ru-UA" sz="1600" b="1" dirty="0"/>
              <a:t> у </a:t>
            </a:r>
            <a:r>
              <a:rPr lang="ru-UA" sz="1600" b="1" dirty="0" err="1"/>
              <a:t>дитячій</a:t>
            </a:r>
            <a:r>
              <a:rPr lang="ru-UA" sz="1600" b="1" dirty="0"/>
              <a:t> </a:t>
            </a:r>
            <a:r>
              <a:rPr lang="ru-UA" sz="1600" b="1" dirty="0" err="1"/>
              <a:t>нефрології</a:t>
            </a:r>
            <a:r>
              <a:rPr lang="ru-UA" sz="1600" b="1" dirty="0"/>
              <a:t>. </a:t>
            </a:r>
          </a:p>
          <a:p>
            <a:pPr lvl="0"/>
            <a:r>
              <a:rPr lang="ru-UA" sz="1600" b="1" dirty="0" err="1"/>
              <a:t>Складати</a:t>
            </a:r>
            <a:r>
              <a:rPr lang="ru-UA" sz="1600" b="1" dirty="0"/>
              <a:t> план </a:t>
            </a:r>
            <a:r>
              <a:rPr lang="ru-UA" sz="1600" b="1" dirty="0" err="1"/>
              <a:t>обстеження</a:t>
            </a:r>
            <a:r>
              <a:rPr lang="ru-UA" sz="1600" b="1" dirty="0"/>
              <a:t> хворого, </a:t>
            </a:r>
            <a:r>
              <a:rPr lang="ru-UA" sz="1600" b="1" dirty="0" err="1"/>
              <a:t>інтерпретувати</a:t>
            </a:r>
            <a:r>
              <a:rPr lang="ru-UA" sz="1600" b="1" dirty="0"/>
              <a:t> </a:t>
            </a:r>
            <a:r>
              <a:rPr lang="ru-UA" sz="1600" b="1" dirty="0" err="1"/>
              <a:t>результати</a:t>
            </a:r>
            <a:r>
              <a:rPr lang="ru-UA" sz="1600" b="1" dirty="0"/>
              <a:t> </a:t>
            </a:r>
            <a:r>
              <a:rPr lang="ru-UA" sz="1600" b="1" dirty="0" err="1"/>
              <a:t>лабораторних</a:t>
            </a:r>
            <a:r>
              <a:rPr lang="ru-UA" sz="1600" b="1" dirty="0"/>
              <a:t> та </a:t>
            </a:r>
            <a:r>
              <a:rPr lang="ru-UA" sz="1600" b="1" dirty="0" err="1"/>
              <a:t>інструментальних</a:t>
            </a:r>
            <a:r>
              <a:rPr lang="ru-UA" sz="1600" b="1" dirty="0"/>
              <a:t> </a:t>
            </a:r>
            <a:r>
              <a:rPr lang="ru-UA" sz="1600" b="1" dirty="0" err="1"/>
              <a:t>досліджень</a:t>
            </a:r>
            <a:r>
              <a:rPr lang="ru-UA" sz="1600" b="1" dirty="0"/>
              <a:t> при з</a:t>
            </a:r>
            <a:r>
              <a:rPr lang="uk-UA" sz="1600" b="1" dirty="0"/>
              <a:t> вроджених і спадкових захворювань сечовидільної системи у дітей</a:t>
            </a:r>
            <a:r>
              <a:rPr lang="ru-UA" sz="1600" b="1" dirty="0"/>
              <a:t> та </a:t>
            </a:r>
            <a:r>
              <a:rPr lang="ru-UA" sz="1600" b="1" dirty="0" err="1"/>
              <a:t>їх</a:t>
            </a:r>
            <a:r>
              <a:rPr lang="ru-UA" sz="1600" b="1" dirty="0"/>
              <a:t> </a:t>
            </a:r>
            <a:r>
              <a:rPr lang="ru-UA" sz="1600" b="1" dirty="0" err="1"/>
              <a:t>ускладненнях</a:t>
            </a:r>
            <a:r>
              <a:rPr lang="ru-UA" sz="1600" b="1" dirty="0"/>
              <a:t>. </a:t>
            </a:r>
          </a:p>
          <a:p>
            <a:pPr lvl="0"/>
            <a:r>
              <a:rPr lang="uk-UA" sz="1600" b="1" dirty="0"/>
              <a:t>Проводити диференціальну діагностику, обґрунтовувати та формулювати клінічний діагноз вроджених і спадкових захворювань сечовидільної системи у дітей. </a:t>
            </a:r>
            <a:endParaRPr lang="ru-UA" sz="1600" b="1" dirty="0"/>
          </a:p>
          <a:p>
            <a:pPr lvl="0"/>
            <a:r>
              <a:rPr lang="uk-UA" sz="1600" b="1" dirty="0"/>
              <a:t>Визначати тактику ведення (рекомендації стосовно режиму, дієти, лікування, реабілітаційні заходи, призначати немедикаментозне і медикаментозне хворого із вроджених і спадкових захворювань сечовидільної системи у дітей. </a:t>
            </a:r>
            <a:endParaRPr lang="ru-UA" sz="1600" b="1" dirty="0"/>
          </a:p>
        </p:txBody>
      </p:sp>
      <p:pic>
        <p:nvPicPr>
          <p:cNvPr id="2" name="Picture 6" descr="kidney4">
            <a:extLst>
              <a:ext uri="{FF2B5EF4-FFF2-40B4-BE49-F238E27FC236}">
                <a16:creationId xmlns:a16="http://schemas.microsoft.com/office/drawing/2014/main" id="{A1B34EFC-FDC3-1D8F-E525-59F3277B7C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79538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reeform 11">
            <a:extLst>
              <a:ext uri="{FF2B5EF4-FFF2-40B4-BE49-F238E27FC236}">
                <a16:creationId xmlns:a16="http://schemas.microsoft.com/office/drawing/2014/main" id="{1A90657B-F661-7BEF-0DD3-78D5DE19A71A}"/>
              </a:ext>
            </a:extLst>
          </p:cNvPr>
          <p:cNvSpPr/>
          <p:nvPr/>
        </p:nvSpPr>
        <p:spPr>
          <a:xfrm>
            <a:off x="2672800" y="3988371"/>
            <a:ext cx="3557688" cy="2699111"/>
          </a:xfrm>
          <a:custGeom>
            <a:avLst/>
            <a:gdLst/>
            <a:ahLst/>
            <a:cxnLst/>
            <a:rect l="l" t="t" r="r" b="b"/>
            <a:pathLst>
              <a:path w="8905048" h="10864417">
                <a:moveTo>
                  <a:pt x="0" y="0"/>
                </a:moveTo>
                <a:lnTo>
                  <a:pt x="8905048" y="0"/>
                </a:lnTo>
                <a:lnTo>
                  <a:pt x="8905048" y="10864417"/>
                </a:lnTo>
                <a:lnTo>
                  <a:pt x="0" y="108644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83118"/>
            </a:stretch>
          </a:blipFill>
        </p:spPr>
        <p:txBody>
          <a:bodyPr/>
          <a:lstStyle/>
          <a:p>
            <a:endParaRPr lang="ru-UA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8"/>
          <p:cNvSpPr txBox="1"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ПІДСУМКОВИЙ КОНТРОЛЬ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8"/>
          <p:cNvSpPr txBox="1">
            <a:spLocks noGrp="1"/>
          </p:cNvSpPr>
          <p:nvPr>
            <p:ph type="body" idx="1"/>
          </p:nvPr>
        </p:nvSpPr>
        <p:spPr>
          <a:xfrm>
            <a:off x="792481" y="2130387"/>
            <a:ext cx="4815840" cy="2857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Лекції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Практичні заняття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Самостійна робота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Індивідуальна робота студента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8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Залік: </a:t>
            </a:r>
            <a:r>
              <a:rPr lang="uk-UA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 останньому практичному занятті за умов успішного проходження курсу (сума балів за всі види навчальної діяльності - 122-200 балів) і відсутності академічної заборгованості.</a:t>
            </a:r>
            <a:endParaRPr/>
          </a:p>
        </p:txBody>
      </p:sp>
      <p:sp>
        <p:nvSpPr>
          <p:cNvPr id="121" name="Google Shape;121;p18"/>
          <p:cNvSpPr txBox="1"/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ФОРМИ НАВЧАННЯ 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Freeform 12">
            <a:extLst>
              <a:ext uri="{FF2B5EF4-FFF2-40B4-BE49-F238E27FC236}">
                <a16:creationId xmlns:a16="http://schemas.microsoft.com/office/drawing/2014/main" id="{7BB8B1DE-C59D-C695-FC81-A6EEEE908CAA}"/>
              </a:ext>
            </a:extLst>
          </p:cNvPr>
          <p:cNvSpPr/>
          <p:nvPr/>
        </p:nvSpPr>
        <p:spPr>
          <a:xfrm rot="-1665991" flipH="1">
            <a:off x="3917449" y="1434379"/>
            <a:ext cx="2835831" cy="4193617"/>
          </a:xfrm>
          <a:custGeom>
            <a:avLst/>
            <a:gdLst/>
            <a:ahLst/>
            <a:cxnLst/>
            <a:rect l="l" t="t" r="r" b="b"/>
            <a:pathLst>
              <a:path w="9799354" h="11322783">
                <a:moveTo>
                  <a:pt x="9799354" y="0"/>
                </a:moveTo>
                <a:lnTo>
                  <a:pt x="0" y="0"/>
                </a:lnTo>
                <a:lnTo>
                  <a:pt x="0" y="11322782"/>
                </a:lnTo>
                <a:lnTo>
                  <a:pt x="9799354" y="11322782"/>
                </a:lnTo>
                <a:lnTo>
                  <a:pt x="9799354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UA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9"/>
          <p:cNvSpPr txBox="1"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КОНТАКТНА ІНФОРМАЦІЯ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19"/>
          <p:cNvSpPr txBox="1">
            <a:spLocks noGrp="1"/>
          </p:cNvSpPr>
          <p:nvPr>
            <p:ph type="body" idx="1"/>
          </p:nvPr>
        </p:nvSpPr>
        <p:spPr>
          <a:xfrm>
            <a:off x="461639" y="2192784"/>
            <a:ext cx="5255580" cy="43029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>
              <a:spcBef>
                <a:spcPts val="0"/>
              </a:spcBef>
              <a:buSzPts val="28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uk-UA" sz="2400" dirty="0" err="1">
                <a:latin typeface="Calibri"/>
                <a:ea typeface="Calibri"/>
                <a:cs typeface="Calibri"/>
                <a:sym typeface="Calibri"/>
              </a:rPr>
              <a:t>зав.кафедрою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uk-UA" sz="2400" dirty="0" err="1">
                <a:latin typeface="Calibri"/>
                <a:ea typeface="Calibri"/>
                <a:cs typeface="Calibri"/>
                <a:sym typeface="Calibri"/>
              </a:rPr>
              <a:t>д.мед.наук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, професор ЗВО Вероніка ДУДНИК</a:t>
            </a:r>
          </a:p>
          <a:p>
            <a:pPr marL="228600" lvl="0" indent="-228600">
              <a:spcBef>
                <a:spcPts val="0"/>
              </a:spcBef>
              <a:buSzPts val="28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uk-UA" sz="2400" dirty="0" err="1">
                <a:latin typeface="Calibri"/>
                <a:ea typeface="Calibri"/>
                <a:cs typeface="Calibri"/>
                <a:sym typeface="Calibri"/>
              </a:rPr>
              <a:t>к.мед.наук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, доцент ЗВО </a:t>
            </a:r>
          </a:p>
          <a:p>
            <a:pPr marL="0" lvl="0" indent="0">
              <a:spcBef>
                <a:spcPts val="0"/>
              </a:spcBef>
              <a:buSzPts val="2800"/>
              <a:buNone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      Ірина АНДРІКЕВИЧ</a:t>
            </a:r>
          </a:p>
          <a:p>
            <a:pPr marL="228600" lvl="0" indent="-228600">
              <a:spcBef>
                <a:spcPts val="0"/>
              </a:spcBef>
              <a:buSzPts val="28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uk-UA" sz="2400" dirty="0" err="1">
                <a:latin typeface="Calibri"/>
                <a:ea typeface="Calibri"/>
                <a:cs typeface="Calibri"/>
                <a:sym typeface="Calibri"/>
              </a:rPr>
              <a:t>к.мед.наук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доцент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ЗВО </a:t>
            </a:r>
          </a:p>
          <a:p>
            <a:pPr marL="0" lvl="0" indent="0">
              <a:spcBef>
                <a:spcPts val="0"/>
              </a:spcBef>
              <a:buSzPts val="2800"/>
              <a:buNone/>
            </a:pPr>
            <a:r>
              <a:rPr lang="uk-UA" sz="24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Ганна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ЗВЕНІГОРОДСЬКА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8" name="Google Shape;128;p19"/>
          <p:cNvSpPr txBox="1"/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РОЗРОБНИКИ КУРСУ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19"/>
          <p:cNvSpPr/>
          <p:nvPr/>
        </p:nvSpPr>
        <p:spPr>
          <a:xfrm>
            <a:off x="6929427" y="2408389"/>
            <a:ext cx="4611264" cy="25479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600" b="1" u="none" strike="noStrike" cap="none" dirty="0">
                <a:solidFill>
                  <a:srgbClr val="000000"/>
                </a:solidFill>
                <a:latin typeface="+mn-lt"/>
                <a:ea typeface="Calibri"/>
                <a:cs typeface="Calibri"/>
                <a:sym typeface="Calibri"/>
              </a:rPr>
              <a:t>Контактна інформація:</a:t>
            </a:r>
            <a:endParaRPr sz="1600" dirty="0">
              <a:solidFill>
                <a:srgbClr val="000000"/>
              </a:solidFill>
              <a:latin typeface="+mn-lt"/>
              <a:ea typeface="Calibri"/>
              <a:cs typeface="Calibri"/>
              <a:sym typeface="Calibri"/>
            </a:endParaRPr>
          </a:p>
          <a:p>
            <a:r>
              <a:rPr lang="uk-UA" sz="1600" dirty="0">
                <a:solidFill>
                  <a:srgbClr val="000000"/>
                </a:solidFill>
                <a:latin typeface="+mn-lt"/>
                <a:ea typeface="Calibri"/>
                <a:cs typeface="Calibri"/>
                <a:sym typeface="Calibri"/>
              </a:rPr>
              <a:t>Вінниця, </a:t>
            </a:r>
            <a:r>
              <a:rPr lang="ru-RU" sz="1600" dirty="0" err="1">
                <a:latin typeface="+mn-lt"/>
              </a:rPr>
              <a:t>вул</a:t>
            </a:r>
            <a:r>
              <a:rPr lang="ru-RU" sz="1600" dirty="0">
                <a:latin typeface="+mn-lt"/>
              </a:rPr>
              <a:t>. </a:t>
            </a:r>
            <a:r>
              <a:rPr lang="ru-RU" sz="1600" dirty="0" err="1">
                <a:latin typeface="+mn-lt"/>
              </a:rPr>
              <a:t>Хмельницьке</a:t>
            </a:r>
            <a:r>
              <a:rPr lang="ru-RU" sz="1600" dirty="0">
                <a:latin typeface="+mn-lt"/>
              </a:rPr>
              <a:t> </a:t>
            </a:r>
            <a:r>
              <a:rPr lang="ru-RU" sz="1600" dirty="0" err="1">
                <a:latin typeface="+mn-lt"/>
              </a:rPr>
              <a:t>шосе</a:t>
            </a:r>
            <a:r>
              <a:rPr lang="ru-RU" sz="1600" dirty="0">
                <a:latin typeface="+mn-lt"/>
              </a:rPr>
              <a:t>, буд.108</a:t>
            </a:r>
            <a:endParaRPr lang="ru-UA" sz="1600" dirty="0">
              <a:latin typeface="+mn-lt"/>
            </a:endParaRPr>
          </a:p>
          <a:p>
            <a:r>
              <a:rPr lang="uk-UA" sz="1600" dirty="0">
                <a:latin typeface="+mn-lt"/>
              </a:rPr>
              <a:t>КНП«ВІННИЦЬКА ОБЛАСНА ДИТЯЧА КЛІНІЧНА ЛІКАРНЯ ВІННИЦЬКОЇ ОБЛАСНОЇ РАДИ»</a:t>
            </a:r>
            <a:endParaRPr lang="ru-UA" sz="1600" dirty="0">
              <a:latin typeface="+mn-lt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rgbClr val="000000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600" dirty="0">
                <a:solidFill>
                  <a:srgbClr val="000000"/>
                </a:solidFill>
                <a:latin typeface="+mn-lt"/>
                <a:ea typeface="Calibri"/>
                <a:cs typeface="Calibri"/>
                <a:sym typeface="Calibri"/>
              </a:rPr>
              <a:t>Кафедра педіатрії №2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r>
              <a:rPr lang="ru-RU" i="1" u="sng" dirty="0">
                <a:solidFill>
                  <a:srgbClr val="00206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pediatric2@vnmu.edu.ua</a:t>
            </a:r>
            <a:r>
              <a:rPr lang="uk-UA" i="1" dirty="0">
                <a:solidFill>
                  <a:srgbClr val="002060"/>
                </a:solidFill>
              </a:rPr>
              <a:t>, </a:t>
            </a:r>
            <a:endParaRPr lang="ru-UA" dirty="0">
              <a:solidFill>
                <a:srgbClr val="002060"/>
              </a:solidFill>
            </a:endParaRPr>
          </a:p>
        </p:txBody>
      </p:sp>
      <p:pic>
        <p:nvPicPr>
          <p:cNvPr id="2" name="Picture 6" descr="kidney4">
            <a:extLst>
              <a:ext uri="{FF2B5EF4-FFF2-40B4-BE49-F238E27FC236}">
                <a16:creationId xmlns:a16="http://schemas.microsoft.com/office/drawing/2014/main" id="{E04823D2-D03A-16BB-09E1-F54A9AFD67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2462" y="5181031"/>
            <a:ext cx="1379538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533</Words>
  <Application>Microsoft Office PowerPoint</Application>
  <PresentationFormat>Широкий екран</PresentationFormat>
  <Paragraphs>57</Paragraphs>
  <Slides>7</Slides>
  <Notes>7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1" baseType="lpstr">
      <vt:lpstr>Calibri</vt:lpstr>
      <vt:lpstr>Arial</vt:lpstr>
      <vt:lpstr>Gill Sans</vt:lpstr>
      <vt:lpstr>Parcel</vt:lpstr>
      <vt:lpstr>ВК 5.16 ВРОДЖЕНІ ТА СПАДКОВІ ЗАХВОРЮВАННЯ СЕЧОВИДІЛЬНОЇ СИСТЕМИ У ДІТЕЙ</vt:lpstr>
      <vt:lpstr>ПАСПОРТ ОСВІТНЬОГО КОМПОНЕНТА   ВК 5.16«ВРОДЖЕНІ ТА СПАДКОВІ ЗАХВОРЮВАННЯ СЕЧОВИДІЛЬНОЇ СИСТЕМИ У ДІТЕЙ»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ВК 5.16 ВРОДЖЕНІ ТА СПАДКОВІ ЗАХВОРЮВАННЯ СЕЧОВИДІЛЬНОЇ СИСТЕМИ У ДІТЕЙ</dc:title>
  <cp:lastModifiedBy>Педіатрія 2</cp:lastModifiedBy>
  <cp:revision>11</cp:revision>
  <dcterms:modified xsi:type="dcterms:W3CDTF">2026-04-22T06:56:39Z</dcterms:modified>
</cp:coreProperties>
</file>