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67" r:id="rId4"/>
    <p:sldId id="258" r:id="rId5"/>
    <p:sldId id="261" r:id="rId6"/>
    <p:sldId id="262" r:id="rId7"/>
    <p:sldId id="263" r:id="rId8"/>
    <p:sldId id="264" r:id="rId9"/>
    <p:sldId id="265" r:id="rId10"/>
    <p:sldId id="266" r:id="rId11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310"/>
    <p:restoredTop sz="94610"/>
  </p:normalViewPr>
  <p:slideViewPr>
    <p:cSldViewPr snapToGrid="0" snapToObjects="1">
      <p:cViewPr varScale="1">
        <p:scale>
          <a:sx n="112" d="100"/>
          <a:sy n="112" d="100"/>
        </p:scale>
        <p:origin x="442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33503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E77DE4-DB09-7F61-0269-326EA11546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745DC95-7F70-851F-6C7D-B28DE2BADD4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DAAE31A-EE97-A23F-4B93-CEBDF643171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6A7657-DBBD-4A91-2986-9936254B3D7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99830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hyperlink" Target="mailto:intmed1@vnmu.edu.u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4DB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0"/>
          <p:cNvSpPr/>
          <p:nvPr/>
        </p:nvSpPr>
        <p:spPr>
          <a:xfrm>
            <a:off x="0" y="0"/>
            <a:ext cx="109728" cy="5143500"/>
          </a:xfrm>
          <a:prstGeom prst="rect">
            <a:avLst/>
          </a:prstGeom>
          <a:solidFill>
            <a:srgbClr val="D32F2F"/>
          </a:solidFill>
          <a:ln/>
        </p:spPr>
        <p:txBody>
          <a:bodyPr/>
          <a:lstStyle/>
          <a:p>
            <a:endParaRPr lang="en-UA"/>
          </a:p>
        </p:txBody>
      </p:sp>
      <p:sp>
        <p:nvSpPr>
          <p:cNvPr id="4" name="Text 1"/>
          <p:cNvSpPr/>
          <p:nvPr/>
        </p:nvSpPr>
        <p:spPr>
          <a:xfrm>
            <a:off x="365760" y="137160"/>
            <a:ext cx="7621244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Вінницький національний медичний університет ім. М.І. </a:t>
            </a:r>
            <a:r>
              <a:rPr lang="en-US" sz="1400" dirty="0" err="1">
                <a:latin typeface="Calibri" pitchFamily="34" charset="0"/>
                <a:ea typeface="Calibri" pitchFamily="34" charset="-122"/>
                <a:cs typeface="Calibri" pitchFamily="34" charset="-120"/>
              </a:rPr>
              <a:t>Пирогова</a:t>
            </a:r>
            <a:r>
              <a:rPr lang="uk-UA" sz="1400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 МОЗ України</a:t>
            </a:r>
            <a:endParaRPr lang="en-US" sz="1400" dirty="0"/>
          </a:p>
        </p:txBody>
      </p:sp>
      <p:sp>
        <p:nvSpPr>
          <p:cNvPr id="5" name="Text 2"/>
          <p:cNvSpPr/>
          <p:nvPr/>
        </p:nvSpPr>
        <p:spPr>
          <a:xfrm>
            <a:off x="365760" y="390906"/>
            <a:ext cx="84124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Кафедра внутрішньої медицини №1</a:t>
            </a:r>
            <a:endParaRPr lang="en-US" sz="160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715" y="600669"/>
            <a:ext cx="822960" cy="82296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340779" y="1370457"/>
            <a:ext cx="548640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90000"/>
              </a:lnSpc>
              <a:buNone/>
            </a:pPr>
            <a:r>
              <a:rPr lang="uk-UA" sz="36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ВК 6.17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uk-UA" sz="3600" b="1" dirty="0">
                <a:solidFill>
                  <a:srgbClr val="0A1F36"/>
                </a:solidFill>
                <a:latin typeface="Georgia" pitchFamily="34" charset="0"/>
              </a:rPr>
              <a:t>ПРАКТИЧНА</a:t>
            </a:r>
            <a:endParaRPr lang="en-US" sz="3600" dirty="0"/>
          </a:p>
          <a:p>
            <a:pPr marL="0" indent="0">
              <a:lnSpc>
                <a:spcPct val="90000"/>
              </a:lnSpc>
              <a:buNone/>
            </a:pPr>
            <a:r>
              <a:rPr lang="en-US" sz="36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АРИТМОЛОГІЯ</a:t>
            </a:r>
            <a:endParaRPr lang="en-US" sz="3600" dirty="0"/>
          </a:p>
        </p:txBody>
      </p:sp>
      <p:sp>
        <p:nvSpPr>
          <p:cNvPr id="8" name="Text 4"/>
          <p:cNvSpPr/>
          <p:nvPr/>
        </p:nvSpPr>
        <p:spPr>
          <a:xfrm>
            <a:off x="501825" y="2880360"/>
            <a:ext cx="54864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D32F2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інтерактивний тренінг</a:t>
            </a:r>
            <a:endParaRPr lang="en-US" sz="2000" dirty="0"/>
          </a:p>
        </p:txBody>
      </p:sp>
      <p:sp>
        <p:nvSpPr>
          <p:cNvPr id="9" name="Text 5"/>
          <p:cNvSpPr/>
          <p:nvPr/>
        </p:nvSpPr>
        <p:spPr>
          <a:xfrm>
            <a:off x="548640" y="402336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sz="1200" dirty="0"/>
          </a:p>
        </p:txBody>
      </p:sp>
      <p:sp>
        <p:nvSpPr>
          <p:cNvPr id="10" name="Text 6"/>
          <p:cNvSpPr/>
          <p:nvPr/>
        </p:nvSpPr>
        <p:spPr>
          <a:xfrm>
            <a:off x="548640" y="438912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sz="1200" dirty="0"/>
          </a:p>
        </p:txBody>
      </p:sp>
      <p:pic>
        <p:nvPicPr>
          <p:cNvPr id="2050" name="Picture 2" descr="Diagnóstico Y Tratamiento De Enfermedades Cardiovasculares Ilustración  Vectorial Dibujos Animados Personas Pequeñas Controlan La Salud Del Corazón  De Los Pacientes Con Control De Lupa Y Cuidan Los Latidos Del Corazón En El">
            <a:extLst>
              <a:ext uri="{FF2B5EF4-FFF2-40B4-BE49-F238E27FC236}">
                <a16:creationId xmlns:a16="http://schemas.microsoft.com/office/drawing/2014/main" id="{FF27CE09-2CD4-15A9-7271-E7177E4F04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9741" y="1774210"/>
            <a:ext cx="3163824" cy="2495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7">
            <a:extLst>
              <a:ext uri="{FF2B5EF4-FFF2-40B4-BE49-F238E27FC236}">
                <a16:creationId xmlns:a16="http://schemas.microsoft.com/office/drawing/2014/main" id="{DCF6198C-F7B8-5F7D-2F02-D11A69294787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126" y="137160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FDBCED6-9F10-4FEC-2A7B-4708FB37742B}"/>
              </a:ext>
            </a:extLst>
          </p:cNvPr>
          <p:cNvSpPr txBox="1"/>
          <p:nvPr/>
        </p:nvSpPr>
        <p:spPr>
          <a:xfrm>
            <a:off x="0" y="3398733"/>
            <a:ext cx="4572000" cy="14487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1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sz="1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І2 МЕДИЦИНА</a:t>
            </a:r>
          </a:p>
          <a:p>
            <a:pPr algn="ctr">
              <a:lnSpc>
                <a:spcPct val="150000"/>
              </a:lnSpc>
            </a:pPr>
            <a:r>
              <a:rPr lang="uk-UA" sz="1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sz="1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І2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sz="1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sz="1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«МЕДИЦИНА</a:t>
            </a:r>
            <a:r>
              <a:rPr lang="uk-UA" sz="1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sz="1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sz="1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89D4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274320"/>
            <a:ext cx="82296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uk-UA" sz="2000" b="1" dirty="0">
                <a:solidFill>
                  <a:srgbClr val="0A1F36"/>
                </a:solidFill>
                <a:latin typeface="Georgia" pitchFamily="34" charset="0"/>
              </a:rPr>
              <a:t>Паспорт освітнього компонента ВК 6.17 «Практична </a:t>
            </a:r>
            <a:r>
              <a:rPr lang="uk-UA" sz="2000" b="1" dirty="0" err="1">
                <a:solidFill>
                  <a:srgbClr val="0A1F36"/>
                </a:solidFill>
                <a:latin typeface="Georgia" pitchFamily="34" charset="0"/>
              </a:rPr>
              <a:t>аритмологія</a:t>
            </a:r>
            <a:r>
              <a:rPr lang="uk-UA" sz="2000" b="1" dirty="0">
                <a:solidFill>
                  <a:srgbClr val="0A1F36"/>
                </a:solidFill>
                <a:latin typeface="Georgia" pitchFamily="34" charset="0"/>
              </a:rPr>
              <a:t> (інтерактивний тренінг)»</a:t>
            </a:r>
            <a:endParaRPr lang="en-US" sz="2000" dirty="0"/>
          </a:p>
        </p:txBody>
      </p:sp>
      <p:sp>
        <p:nvSpPr>
          <p:cNvPr id="3" name="Shape 1"/>
          <p:cNvSpPr/>
          <p:nvPr/>
        </p:nvSpPr>
        <p:spPr>
          <a:xfrm>
            <a:off x="548640" y="1188720"/>
            <a:ext cx="2560320" cy="2743200"/>
          </a:xfrm>
          <a:prstGeom prst="rect">
            <a:avLst/>
          </a:prstGeom>
          <a:solidFill>
            <a:srgbClr val="FFFFFF"/>
          </a:solidFill>
          <a:ln/>
          <a:effectLst>
            <a:outerShdw blurRad="76200" dist="25400" dir="8100000" algn="bl" rotWithShape="0">
              <a:srgbClr val="000000">
                <a:alpha val="15000"/>
              </a:srgbClr>
            </a:outerShdw>
          </a:effectLst>
        </p:spPr>
        <p:txBody>
          <a:bodyPr/>
          <a:lstStyle/>
          <a:p>
            <a:endParaRPr lang="en-UA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8760" y="1417320"/>
            <a:ext cx="640080" cy="64008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548640" y="2194560"/>
            <a:ext cx="2560320" cy="1508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uk-UA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Спеціальність: І2 Медицина</a:t>
            </a:r>
          </a:p>
          <a:p>
            <a:pPr marL="0" indent="0" algn="ctr">
              <a:buNone/>
            </a:pPr>
            <a:r>
              <a:rPr lang="uk-UA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Курс: 6-ий</a:t>
            </a:r>
          </a:p>
          <a:p>
            <a:pPr marL="0" indent="0" algn="ctr">
              <a:buNone/>
            </a:pPr>
            <a:r>
              <a:rPr lang="uk-UA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Кредити: 2.0 (60 годин)</a:t>
            </a:r>
          </a:p>
          <a:p>
            <a:pPr algn="ctr"/>
            <a:r>
              <a:rPr lang="uk-UA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Форма контролю: залік</a:t>
            </a:r>
          </a:p>
          <a:p>
            <a:pPr algn="ctr"/>
            <a:r>
              <a:rPr lang="uk-UA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Мова: українська, англійська</a:t>
            </a:r>
          </a:p>
          <a:p>
            <a:pPr algn="ctr"/>
            <a:endParaRPr lang="uk-UA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ctr">
              <a:buNone/>
            </a:pPr>
            <a:endParaRPr lang="uk-UA" sz="1400" b="1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>
              <a:buNone/>
            </a:pP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731520" y="2834640"/>
            <a:ext cx="2194560" cy="914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endParaRPr lang="en-US" sz="1200" dirty="0"/>
          </a:p>
        </p:txBody>
      </p:sp>
      <p:sp>
        <p:nvSpPr>
          <p:cNvPr id="7" name="Shape 4"/>
          <p:cNvSpPr/>
          <p:nvPr/>
        </p:nvSpPr>
        <p:spPr>
          <a:xfrm>
            <a:off x="3383280" y="1188720"/>
            <a:ext cx="2560320" cy="2743200"/>
          </a:xfrm>
          <a:prstGeom prst="rect">
            <a:avLst/>
          </a:prstGeom>
          <a:solidFill>
            <a:srgbClr val="FFFFFF"/>
          </a:solidFill>
          <a:ln/>
          <a:effectLst>
            <a:outerShdw blurRad="76200" dist="25400" dir="8100000" algn="bl" rotWithShape="0">
              <a:srgbClr val="000000">
                <a:alpha val="15000"/>
              </a:srgbClr>
            </a:outerShdw>
          </a:effectLst>
        </p:spPr>
        <p:txBody>
          <a:bodyPr/>
          <a:lstStyle/>
          <a:p>
            <a:endParaRPr lang="en-UA"/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3400" y="1417320"/>
            <a:ext cx="640080" cy="640080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3383280" y="2194560"/>
            <a:ext cx="25603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endParaRPr lang="en-US" sz="3600" dirty="0"/>
          </a:p>
        </p:txBody>
      </p:sp>
      <p:sp>
        <p:nvSpPr>
          <p:cNvPr id="10" name="Text 6"/>
          <p:cNvSpPr/>
          <p:nvPr/>
        </p:nvSpPr>
        <p:spPr>
          <a:xfrm>
            <a:off x="3452884" y="1417320"/>
            <a:ext cx="2415653" cy="23317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uk-UA" sz="1400" b="1" dirty="0" err="1"/>
              <a:t>Пререквізити</a:t>
            </a:r>
            <a:r>
              <a:rPr lang="uk-UA" sz="1200" b="1" dirty="0"/>
              <a:t>: </a:t>
            </a:r>
            <a:r>
              <a:rPr lang="uk-UA" sz="1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ґрунтується на вивченні </a:t>
            </a:r>
            <a:r>
              <a:rPr lang="uk-UA" sz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анатомії людини, медичної біології, гістології, цитології та ембріології, патологічній анатомії, фізіології, патофізіології, медичної і біологічної фізики, біоорганічної та біологічної хімії, фармакології, клінічної фармакології та клінічної фармації, внутрішньої медицини</a:t>
            </a:r>
            <a:r>
              <a:rPr lang="uk-UA" sz="1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й інтегрується з цими дисциплінами</a:t>
            </a:r>
            <a:endParaRPr lang="en-US" sz="105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" name="Shape 7"/>
          <p:cNvSpPr/>
          <p:nvPr/>
        </p:nvSpPr>
        <p:spPr>
          <a:xfrm>
            <a:off x="6217920" y="1188720"/>
            <a:ext cx="2560320" cy="2743200"/>
          </a:xfrm>
          <a:prstGeom prst="rect">
            <a:avLst/>
          </a:prstGeom>
          <a:solidFill>
            <a:srgbClr val="FFFFFF"/>
          </a:solidFill>
          <a:ln/>
          <a:effectLst>
            <a:outerShdw blurRad="76200" dist="25400" dir="8100000" algn="bl" rotWithShape="0">
              <a:srgbClr val="000000">
                <a:alpha val="15000"/>
              </a:srgbClr>
            </a:outerShdw>
          </a:effectLst>
        </p:spPr>
        <p:txBody>
          <a:bodyPr/>
          <a:lstStyle/>
          <a:p>
            <a:endParaRPr lang="en-UA"/>
          </a:p>
        </p:txBody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78040" y="1348740"/>
            <a:ext cx="640080" cy="640080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6217920" y="2194560"/>
            <a:ext cx="25603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endParaRPr lang="en-US" sz="3600" dirty="0"/>
          </a:p>
        </p:txBody>
      </p:sp>
      <p:sp>
        <p:nvSpPr>
          <p:cNvPr id="14" name="Text 9"/>
          <p:cNvSpPr/>
          <p:nvPr/>
        </p:nvSpPr>
        <p:spPr>
          <a:xfrm>
            <a:off x="6400800" y="2057400"/>
            <a:ext cx="2377440" cy="196186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uk-UA" sz="1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Предметом</a:t>
            </a:r>
            <a:r>
              <a:rPr lang="uk-UA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вивчення ВК </a:t>
            </a:r>
          </a:p>
          <a:p>
            <a:pPr marL="0" indent="0" algn="ctr">
              <a:buNone/>
            </a:pPr>
            <a:r>
              <a:rPr lang="uk-UA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є</a:t>
            </a:r>
            <a:r>
              <a:rPr lang="uk-UA" sz="1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1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гострі стани при захворюваннях серцево-судинної системи, які потребують невідкладної медичної допомоги </a:t>
            </a:r>
            <a:r>
              <a:rPr lang="uk-UA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з методами їх діагностики, лікування та профілактики</a:t>
            </a:r>
            <a:endParaRPr lang="en-US" sz="1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9D4F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48A7C82-97C7-7CB7-564C-0F0E7C5A40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AFA0378B-516A-019E-AC0A-902B52BBB309}"/>
              </a:ext>
            </a:extLst>
          </p:cNvPr>
          <p:cNvSpPr/>
          <p:nvPr/>
        </p:nvSpPr>
        <p:spPr>
          <a:xfrm>
            <a:off x="548640" y="274320"/>
            <a:ext cx="82296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600" b="1" dirty="0" err="1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Чому</a:t>
            </a:r>
            <a:r>
              <a:rPr lang="en-US" sz="36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 </a:t>
            </a:r>
            <a:r>
              <a:rPr lang="uk-UA" sz="36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варто обрати ВК6.17 практична </a:t>
            </a:r>
            <a:r>
              <a:rPr lang="en-US" sz="3600" b="1" dirty="0" err="1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аритмологія</a:t>
            </a:r>
            <a:r>
              <a:rPr lang="en-US" sz="36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?</a:t>
            </a:r>
            <a:endParaRPr lang="en-US" sz="3600" dirty="0"/>
          </a:p>
        </p:txBody>
      </p:sp>
      <p:sp>
        <p:nvSpPr>
          <p:cNvPr id="3" name="Shape 1">
            <a:extLst>
              <a:ext uri="{FF2B5EF4-FFF2-40B4-BE49-F238E27FC236}">
                <a16:creationId xmlns:a16="http://schemas.microsoft.com/office/drawing/2014/main" id="{46E24592-D24F-4A28-4D8C-14206461A421}"/>
              </a:ext>
            </a:extLst>
          </p:cNvPr>
          <p:cNvSpPr/>
          <p:nvPr/>
        </p:nvSpPr>
        <p:spPr>
          <a:xfrm>
            <a:off x="548640" y="1188720"/>
            <a:ext cx="2560320" cy="2743200"/>
          </a:xfrm>
          <a:prstGeom prst="rect">
            <a:avLst/>
          </a:prstGeom>
          <a:solidFill>
            <a:srgbClr val="FFFFFF"/>
          </a:solidFill>
          <a:ln/>
          <a:effectLst>
            <a:outerShdw blurRad="76200" dist="25400" dir="8100000" algn="bl" rotWithShape="0">
              <a:srgbClr val="000000">
                <a:alpha val="15000"/>
              </a:srgbClr>
            </a:outerShdw>
          </a:effectLst>
        </p:spPr>
        <p:txBody>
          <a:bodyPr/>
          <a:lstStyle/>
          <a:p>
            <a:endParaRPr lang="en-UA"/>
          </a:p>
        </p:txBody>
      </p:sp>
      <p:pic>
        <p:nvPicPr>
          <p:cNvPr id="4" name="Image 0" descr="preencoded.png">
            <a:extLst>
              <a:ext uri="{FF2B5EF4-FFF2-40B4-BE49-F238E27FC236}">
                <a16:creationId xmlns:a16="http://schemas.microsoft.com/office/drawing/2014/main" id="{0BBE09A9-5CD3-A68F-A2BA-24BD4904C4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8760" y="1417320"/>
            <a:ext cx="640080" cy="640080"/>
          </a:xfrm>
          <a:prstGeom prst="rect">
            <a:avLst/>
          </a:prstGeom>
        </p:spPr>
      </p:pic>
      <p:sp>
        <p:nvSpPr>
          <p:cNvPr id="5" name="Text 2">
            <a:extLst>
              <a:ext uri="{FF2B5EF4-FFF2-40B4-BE49-F238E27FC236}">
                <a16:creationId xmlns:a16="http://schemas.microsoft.com/office/drawing/2014/main" id="{0DB524CA-9C0C-F302-F182-5FFDD03F0A13}"/>
              </a:ext>
            </a:extLst>
          </p:cNvPr>
          <p:cNvSpPr/>
          <p:nvPr/>
        </p:nvSpPr>
        <p:spPr>
          <a:xfrm>
            <a:off x="548640" y="2194560"/>
            <a:ext cx="25603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600" b="1" dirty="0">
                <a:solidFill>
                  <a:srgbClr val="D32F2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25%</a:t>
            </a:r>
            <a:endParaRPr lang="en-US" sz="3600" dirty="0"/>
          </a:p>
        </p:txBody>
      </p:sp>
      <p:sp>
        <p:nvSpPr>
          <p:cNvPr id="6" name="Text 3">
            <a:extLst>
              <a:ext uri="{FF2B5EF4-FFF2-40B4-BE49-F238E27FC236}">
                <a16:creationId xmlns:a16="http://schemas.microsoft.com/office/drawing/2014/main" id="{157723AE-17F9-57FB-19B4-DFEEB2837139}"/>
              </a:ext>
            </a:extLst>
          </p:cNvPr>
          <p:cNvSpPr/>
          <p:nvPr/>
        </p:nvSpPr>
        <p:spPr>
          <a:xfrm>
            <a:off x="731520" y="2834640"/>
            <a:ext cx="2194560" cy="914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600" dirty="0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пацієнтів кардіологічного</a:t>
            </a:r>
            <a:endParaRPr lang="en-US" sz="1600" dirty="0"/>
          </a:p>
          <a:p>
            <a:pPr marL="0" indent="0" algn="ctr">
              <a:buNone/>
            </a:pPr>
            <a:r>
              <a:rPr lang="en-US" sz="1600" dirty="0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профілю мають аритмії</a:t>
            </a:r>
            <a:endParaRPr lang="en-US" sz="1600" dirty="0"/>
          </a:p>
        </p:txBody>
      </p:sp>
      <p:sp>
        <p:nvSpPr>
          <p:cNvPr id="7" name="Shape 4">
            <a:extLst>
              <a:ext uri="{FF2B5EF4-FFF2-40B4-BE49-F238E27FC236}">
                <a16:creationId xmlns:a16="http://schemas.microsoft.com/office/drawing/2014/main" id="{BC8491B7-6157-A2C0-FA86-D18E1D62EF5E}"/>
              </a:ext>
            </a:extLst>
          </p:cNvPr>
          <p:cNvSpPr/>
          <p:nvPr/>
        </p:nvSpPr>
        <p:spPr>
          <a:xfrm>
            <a:off x="3383280" y="1188720"/>
            <a:ext cx="2560320" cy="2743200"/>
          </a:xfrm>
          <a:prstGeom prst="rect">
            <a:avLst/>
          </a:prstGeom>
          <a:solidFill>
            <a:srgbClr val="FFFFFF"/>
          </a:solidFill>
          <a:ln/>
          <a:effectLst>
            <a:outerShdw blurRad="76200" dist="25400" dir="8100000" algn="bl" rotWithShape="0">
              <a:srgbClr val="000000">
                <a:alpha val="15000"/>
              </a:srgbClr>
            </a:outerShdw>
          </a:effectLst>
        </p:spPr>
        <p:txBody>
          <a:bodyPr/>
          <a:lstStyle/>
          <a:p>
            <a:endParaRPr lang="en-UA"/>
          </a:p>
        </p:txBody>
      </p:sp>
      <p:pic>
        <p:nvPicPr>
          <p:cNvPr id="8" name="Image 1" descr="preencoded.png">
            <a:extLst>
              <a:ext uri="{FF2B5EF4-FFF2-40B4-BE49-F238E27FC236}">
                <a16:creationId xmlns:a16="http://schemas.microsoft.com/office/drawing/2014/main" id="{D28B7760-5D24-9887-4924-B5E38587B3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3400" y="1417320"/>
            <a:ext cx="640080" cy="640080"/>
          </a:xfrm>
          <a:prstGeom prst="rect">
            <a:avLst/>
          </a:prstGeom>
        </p:spPr>
      </p:pic>
      <p:sp>
        <p:nvSpPr>
          <p:cNvPr id="9" name="Text 5">
            <a:extLst>
              <a:ext uri="{FF2B5EF4-FFF2-40B4-BE49-F238E27FC236}">
                <a16:creationId xmlns:a16="http://schemas.microsoft.com/office/drawing/2014/main" id="{F6DB8474-1BB3-3501-7E21-DFCA03350428}"/>
              </a:ext>
            </a:extLst>
          </p:cNvPr>
          <p:cNvSpPr/>
          <p:nvPr/>
        </p:nvSpPr>
        <p:spPr>
          <a:xfrm>
            <a:off x="3383280" y="2194560"/>
            <a:ext cx="25603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600" b="1" dirty="0">
                <a:solidFill>
                  <a:srgbClr val="D32F2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350K+</a:t>
            </a:r>
            <a:endParaRPr lang="en-US" sz="3600" dirty="0"/>
          </a:p>
        </p:txBody>
      </p:sp>
      <p:sp>
        <p:nvSpPr>
          <p:cNvPr id="10" name="Text 6">
            <a:extLst>
              <a:ext uri="{FF2B5EF4-FFF2-40B4-BE49-F238E27FC236}">
                <a16:creationId xmlns:a16="http://schemas.microsoft.com/office/drawing/2014/main" id="{EDAA7702-EBDF-6EA2-0E29-24A2DCB0606B}"/>
              </a:ext>
            </a:extLst>
          </p:cNvPr>
          <p:cNvSpPr/>
          <p:nvPr/>
        </p:nvSpPr>
        <p:spPr>
          <a:xfrm>
            <a:off x="3446060" y="2834640"/>
            <a:ext cx="2314660" cy="914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600" dirty="0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випадків раптової серцевої</a:t>
            </a:r>
            <a:endParaRPr lang="en-US" sz="1600" dirty="0"/>
          </a:p>
          <a:p>
            <a:pPr marL="0" indent="0" algn="ctr">
              <a:buNone/>
            </a:pPr>
            <a:r>
              <a:rPr lang="en-US" sz="1600" dirty="0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смерті щорічно в Європі</a:t>
            </a:r>
            <a:endParaRPr lang="en-US" sz="1600" dirty="0"/>
          </a:p>
        </p:txBody>
      </p:sp>
      <p:sp>
        <p:nvSpPr>
          <p:cNvPr id="11" name="Shape 7">
            <a:extLst>
              <a:ext uri="{FF2B5EF4-FFF2-40B4-BE49-F238E27FC236}">
                <a16:creationId xmlns:a16="http://schemas.microsoft.com/office/drawing/2014/main" id="{DDD6C880-2AFD-5DC7-59EC-19B0D7723617}"/>
              </a:ext>
            </a:extLst>
          </p:cNvPr>
          <p:cNvSpPr/>
          <p:nvPr/>
        </p:nvSpPr>
        <p:spPr>
          <a:xfrm>
            <a:off x="6217920" y="1188720"/>
            <a:ext cx="2560320" cy="2743200"/>
          </a:xfrm>
          <a:prstGeom prst="rect">
            <a:avLst/>
          </a:prstGeom>
          <a:solidFill>
            <a:srgbClr val="FFFFFF"/>
          </a:solidFill>
          <a:ln/>
          <a:effectLst>
            <a:outerShdw blurRad="76200" dist="25400" dir="8100000" algn="bl" rotWithShape="0">
              <a:srgbClr val="000000">
                <a:alpha val="15000"/>
              </a:srgbClr>
            </a:outerShdw>
          </a:effectLst>
        </p:spPr>
        <p:txBody>
          <a:bodyPr/>
          <a:lstStyle/>
          <a:p>
            <a:endParaRPr lang="en-UA"/>
          </a:p>
        </p:txBody>
      </p:sp>
      <p:pic>
        <p:nvPicPr>
          <p:cNvPr id="12" name="Image 2" descr="preencoded.png">
            <a:extLst>
              <a:ext uri="{FF2B5EF4-FFF2-40B4-BE49-F238E27FC236}">
                <a16:creationId xmlns:a16="http://schemas.microsoft.com/office/drawing/2014/main" id="{1FE7EFE9-D83E-51FE-C9D6-7CDAC924845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78040" y="1417320"/>
            <a:ext cx="640080" cy="640080"/>
          </a:xfrm>
          <a:prstGeom prst="rect">
            <a:avLst/>
          </a:prstGeom>
        </p:spPr>
      </p:pic>
      <p:sp>
        <p:nvSpPr>
          <p:cNvPr id="13" name="Text 8">
            <a:extLst>
              <a:ext uri="{FF2B5EF4-FFF2-40B4-BE49-F238E27FC236}">
                <a16:creationId xmlns:a16="http://schemas.microsoft.com/office/drawing/2014/main" id="{5492A982-5DAC-CC88-A912-7975DCDF5109}"/>
              </a:ext>
            </a:extLst>
          </p:cNvPr>
          <p:cNvSpPr/>
          <p:nvPr/>
        </p:nvSpPr>
        <p:spPr>
          <a:xfrm>
            <a:off x="6217920" y="2194560"/>
            <a:ext cx="25603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600" b="1" dirty="0">
                <a:solidFill>
                  <a:srgbClr val="D32F2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№1</a:t>
            </a:r>
            <a:endParaRPr lang="en-US" sz="3600" dirty="0"/>
          </a:p>
        </p:txBody>
      </p:sp>
      <p:sp>
        <p:nvSpPr>
          <p:cNvPr id="14" name="Text 9">
            <a:extLst>
              <a:ext uri="{FF2B5EF4-FFF2-40B4-BE49-F238E27FC236}">
                <a16:creationId xmlns:a16="http://schemas.microsoft.com/office/drawing/2014/main" id="{1C78B978-6ED8-BBDE-D547-214EBD03D29C}"/>
              </a:ext>
            </a:extLst>
          </p:cNvPr>
          <p:cNvSpPr/>
          <p:nvPr/>
        </p:nvSpPr>
        <p:spPr>
          <a:xfrm>
            <a:off x="6400800" y="2834640"/>
            <a:ext cx="2194560" cy="914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600" dirty="0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причина виклику</a:t>
            </a:r>
            <a:endParaRPr lang="en-US" sz="1600" dirty="0"/>
          </a:p>
          <a:p>
            <a:pPr marL="0" indent="0" algn="ctr">
              <a:buNone/>
            </a:pPr>
            <a:r>
              <a:rPr lang="en-US" sz="1600" dirty="0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ШМД до кардіологічних</a:t>
            </a:r>
            <a:endParaRPr lang="en-US" sz="1600" dirty="0"/>
          </a:p>
          <a:p>
            <a:pPr marL="0" indent="0" algn="ctr">
              <a:buNone/>
            </a:pPr>
            <a:r>
              <a:rPr lang="en-US" sz="1600" dirty="0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пацієнтів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7436208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4DB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548640" y="274320"/>
            <a:ext cx="82296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6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Що робить курс особливим?</a:t>
            </a:r>
            <a:endParaRPr lang="en-US" sz="3600" dirty="0"/>
          </a:p>
        </p:txBody>
      </p:sp>
      <p:sp>
        <p:nvSpPr>
          <p:cNvPr id="4" name="Shape 1"/>
          <p:cNvSpPr/>
          <p:nvPr/>
        </p:nvSpPr>
        <p:spPr>
          <a:xfrm>
            <a:off x="548640" y="1188720"/>
            <a:ext cx="3840480" cy="1005840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UA"/>
          </a:p>
        </p:txBody>
      </p:sp>
      <p:sp>
        <p:nvSpPr>
          <p:cNvPr id="5" name="Shape 2"/>
          <p:cNvSpPr/>
          <p:nvPr/>
        </p:nvSpPr>
        <p:spPr>
          <a:xfrm>
            <a:off x="731520" y="1325880"/>
            <a:ext cx="640080" cy="640080"/>
          </a:xfrm>
          <a:prstGeom prst="ellipse">
            <a:avLst/>
          </a:prstGeom>
          <a:solidFill>
            <a:srgbClr val="D32F2F"/>
          </a:solidFill>
          <a:ln/>
        </p:spPr>
        <p:txBody>
          <a:bodyPr/>
          <a:lstStyle/>
          <a:p>
            <a:endParaRPr lang="en-UA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1248" y="1435608"/>
            <a:ext cx="411480" cy="41148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1554480" y="1280160"/>
            <a:ext cx="2651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Практика з першого дня</a:t>
            </a:r>
            <a:endParaRPr lang="en-US" sz="1600" dirty="0"/>
          </a:p>
        </p:txBody>
      </p:sp>
      <p:sp>
        <p:nvSpPr>
          <p:cNvPr id="8" name="Text 4"/>
          <p:cNvSpPr/>
          <p:nvPr/>
        </p:nvSpPr>
        <p:spPr>
          <a:xfrm>
            <a:off x="1554480" y="1691640"/>
            <a:ext cx="2651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Реальні ЕКГ, манекени, симулятори</a:t>
            </a:r>
            <a:endParaRPr lang="en-US" sz="1200" dirty="0"/>
          </a:p>
        </p:txBody>
      </p:sp>
      <p:sp>
        <p:nvSpPr>
          <p:cNvPr id="9" name="Shape 5"/>
          <p:cNvSpPr/>
          <p:nvPr/>
        </p:nvSpPr>
        <p:spPr>
          <a:xfrm>
            <a:off x="548640" y="2377440"/>
            <a:ext cx="3840480" cy="1005840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UA"/>
          </a:p>
        </p:txBody>
      </p:sp>
      <p:sp>
        <p:nvSpPr>
          <p:cNvPr id="10" name="Shape 6"/>
          <p:cNvSpPr/>
          <p:nvPr/>
        </p:nvSpPr>
        <p:spPr>
          <a:xfrm>
            <a:off x="731520" y="2514600"/>
            <a:ext cx="640080" cy="640080"/>
          </a:xfrm>
          <a:prstGeom prst="ellipse">
            <a:avLst/>
          </a:prstGeom>
          <a:solidFill>
            <a:srgbClr val="D32F2F"/>
          </a:solidFill>
          <a:ln/>
        </p:spPr>
        <p:txBody>
          <a:bodyPr/>
          <a:lstStyle/>
          <a:p>
            <a:endParaRPr lang="en-UA"/>
          </a:p>
        </p:txBody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1248" y="2624328"/>
            <a:ext cx="411480" cy="411480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1554480" y="2468880"/>
            <a:ext cx="2651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Невідкладні ситуації</a:t>
            </a:r>
            <a:endParaRPr lang="en-US" sz="1600" dirty="0"/>
          </a:p>
        </p:txBody>
      </p:sp>
      <p:sp>
        <p:nvSpPr>
          <p:cNvPr id="13" name="Text 8"/>
          <p:cNvSpPr/>
          <p:nvPr/>
        </p:nvSpPr>
        <p:spPr>
          <a:xfrm>
            <a:off x="1554480" y="2880360"/>
            <a:ext cx="2651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Тренінги з кардіоверсії, дефібриляції, СЛР</a:t>
            </a:r>
            <a:endParaRPr lang="en-US" sz="1200" dirty="0"/>
          </a:p>
        </p:txBody>
      </p:sp>
      <p:sp>
        <p:nvSpPr>
          <p:cNvPr id="14" name="Shape 9"/>
          <p:cNvSpPr/>
          <p:nvPr/>
        </p:nvSpPr>
        <p:spPr>
          <a:xfrm>
            <a:off x="4754880" y="1188720"/>
            <a:ext cx="3840480" cy="1005840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UA"/>
          </a:p>
        </p:txBody>
      </p:sp>
      <p:sp>
        <p:nvSpPr>
          <p:cNvPr id="15" name="Shape 10"/>
          <p:cNvSpPr/>
          <p:nvPr/>
        </p:nvSpPr>
        <p:spPr>
          <a:xfrm>
            <a:off x="4937760" y="1325880"/>
            <a:ext cx="640080" cy="640080"/>
          </a:xfrm>
          <a:prstGeom prst="ellipse">
            <a:avLst/>
          </a:prstGeom>
          <a:solidFill>
            <a:srgbClr val="D32F2F"/>
          </a:solidFill>
          <a:ln/>
        </p:spPr>
        <p:txBody>
          <a:bodyPr/>
          <a:lstStyle/>
          <a:p>
            <a:endParaRPr lang="en-UA"/>
          </a:p>
        </p:txBody>
      </p:sp>
      <p:pic>
        <p:nvPicPr>
          <p:cNvPr id="16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47488" y="1435608"/>
            <a:ext cx="411480" cy="411480"/>
          </a:xfrm>
          <a:prstGeom prst="rect">
            <a:avLst/>
          </a:prstGeom>
        </p:spPr>
      </p:pic>
      <p:sp>
        <p:nvSpPr>
          <p:cNvPr id="17" name="Text 11"/>
          <p:cNvSpPr/>
          <p:nvPr/>
        </p:nvSpPr>
        <p:spPr>
          <a:xfrm>
            <a:off x="5760720" y="1280160"/>
            <a:ext cx="2651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Інтерактивний формат</a:t>
            </a:r>
            <a:endParaRPr lang="en-US" sz="1600" dirty="0"/>
          </a:p>
        </p:txBody>
      </p:sp>
      <p:sp>
        <p:nvSpPr>
          <p:cNvPr id="18" name="Text 12"/>
          <p:cNvSpPr/>
          <p:nvPr/>
        </p:nvSpPr>
        <p:spPr>
          <a:xfrm>
            <a:off x="5760720" y="1691640"/>
            <a:ext cx="2651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Рольові ігри, командні змагання, дебати</a:t>
            </a:r>
            <a:endParaRPr lang="en-US" sz="1200" dirty="0"/>
          </a:p>
        </p:txBody>
      </p:sp>
      <p:sp>
        <p:nvSpPr>
          <p:cNvPr id="19" name="Shape 13"/>
          <p:cNvSpPr/>
          <p:nvPr/>
        </p:nvSpPr>
        <p:spPr>
          <a:xfrm>
            <a:off x="4754880" y="2377440"/>
            <a:ext cx="3840480" cy="1005840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UA"/>
          </a:p>
        </p:txBody>
      </p:sp>
      <p:sp>
        <p:nvSpPr>
          <p:cNvPr id="20" name="Shape 14"/>
          <p:cNvSpPr/>
          <p:nvPr/>
        </p:nvSpPr>
        <p:spPr>
          <a:xfrm>
            <a:off x="4937760" y="2514600"/>
            <a:ext cx="640080" cy="640080"/>
          </a:xfrm>
          <a:prstGeom prst="ellipse">
            <a:avLst/>
          </a:prstGeom>
          <a:solidFill>
            <a:srgbClr val="D32F2F"/>
          </a:solidFill>
          <a:ln/>
        </p:spPr>
        <p:txBody>
          <a:bodyPr/>
          <a:lstStyle/>
          <a:p>
            <a:endParaRPr lang="en-UA"/>
          </a:p>
        </p:txBody>
      </p:sp>
      <p:pic>
        <p:nvPicPr>
          <p:cNvPr id="21" name="Image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47488" y="2624328"/>
            <a:ext cx="411480" cy="411480"/>
          </a:xfrm>
          <a:prstGeom prst="rect">
            <a:avLst/>
          </a:prstGeom>
        </p:spPr>
      </p:pic>
      <p:sp>
        <p:nvSpPr>
          <p:cNvPr id="22" name="Text 15"/>
          <p:cNvSpPr/>
          <p:nvPr/>
        </p:nvSpPr>
        <p:spPr>
          <a:xfrm>
            <a:off x="5760720" y="2468880"/>
            <a:ext cx="2651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Сучасні технології</a:t>
            </a:r>
            <a:endParaRPr lang="en-US" sz="1600" dirty="0"/>
          </a:p>
        </p:txBody>
      </p:sp>
      <p:sp>
        <p:nvSpPr>
          <p:cNvPr id="23" name="Text 16"/>
          <p:cNvSpPr/>
          <p:nvPr/>
        </p:nvSpPr>
        <p:spPr>
          <a:xfrm>
            <a:off x="5760720" y="2880360"/>
            <a:ext cx="2651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Програматори, телеметрія, цифровий моніторинг</a:t>
            </a:r>
            <a:endParaRPr lang="en-US" sz="1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89D4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274320"/>
            <a:ext cx="82296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6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Як проходить заняття?</a:t>
            </a:r>
            <a:endParaRPr lang="en-US" sz="3600" dirty="0"/>
          </a:p>
        </p:txBody>
      </p:sp>
      <p:sp>
        <p:nvSpPr>
          <p:cNvPr id="3" name="Shape 1"/>
          <p:cNvSpPr/>
          <p:nvPr/>
        </p:nvSpPr>
        <p:spPr>
          <a:xfrm>
            <a:off x="914400" y="1188720"/>
            <a:ext cx="731520" cy="731520"/>
          </a:xfrm>
          <a:prstGeom prst="ellipse">
            <a:avLst/>
          </a:prstGeom>
          <a:solidFill>
            <a:srgbClr val="0A1F36"/>
          </a:solidFill>
          <a:ln/>
        </p:spPr>
        <p:txBody>
          <a:bodyPr/>
          <a:lstStyle/>
          <a:p>
            <a:endParaRPr lang="en-UA"/>
          </a:p>
        </p:txBody>
      </p:sp>
      <p:sp>
        <p:nvSpPr>
          <p:cNvPr id="4" name="Text 2"/>
          <p:cNvSpPr/>
          <p:nvPr/>
        </p:nvSpPr>
        <p:spPr>
          <a:xfrm>
            <a:off x="914400" y="1188720"/>
            <a:ext cx="731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</a:t>
            </a:r>
            <a:endParaRPr lang="en-US" sz="2800" dirty="0"/>
          </a:p>
        </p:txBody>
      </p:sp>
      <p:sp>
        <p:nvSpPr>
          <p:cNvPr id="5" name="Text 3"/>
          <p:cNvSpPr/>
          <p:nvPr/>
        </p:nvSpPr>
        <p:spPr>
          <a:xfrm>
            <a:off x="365760" y="2103120"/>
            <a:ext cx="1828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Теорія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365760" y="2468880"/>
            <a:ext cx="18288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Короткий клінічний</a:t>
            </a:r>
            <a:endParaRPr lang="en-US" sz="1100" dirty="0"/>
          </a:p>
          <a:p>
            <a:pPr marL="0" indent="0" algn="ctr">
              <a:buNone/>
            </a:pPr>
            <a:r>
              <a:rPr lang="en-US" sz="1100" dirty="0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розбір теми</a:t>
            </a:r>
            <a:endParaRPr lang="en-US" sz="1100" dirty="0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0280" y="1371600"/>
            <a:ext cx="274320" cy="274320"/>
          </a:xfrm>
          <a:prstGeom prst="rect">
            <a:avLst/>
          </a:prstGeom>
        </p:spPr>
      </p:pic>
      <p:sp>
        <p:nvSpPr>
          <p:cNvPr id="8" name="Shape 5"/>
          <p:cNvSpPr/>
          <p:nvPr/>
        </p:nvSpPr>
        <p:spPr>
          <a:xfrm>
            <a:off x="3108960" y="1188720"/>
            <a:ext cx="731520" cy="731520"/>
          </a:xfrm>
          <a:prstGeom prst="ellipse">
            <a:avLst/>
          </a:prstGeom>
          <a:solidFill>
            <a:srgbClr val="00C9A7"/>
          </a:solidFill>
          <a:ln/>
        </p:spPr>
        <p:txBody>
          <a:bodyPr/>
          <a:lstStyle/>
          <a:p>
            <a:endParaRPr lang="en-UA"/>
          </a:p>
        </p:txBody>
      </p:sp>
      <p:sp>
        <p:nvSpPr>
          <p:cNvPr id="9" name="Text 6"/>
          <p:cNvSpPr/>
          <p:nvPr/>
        </p:nvSpPr>
        <p:spPr>
          <a:xfrm>
            <a:off x="3108960" y="1188720"/>
            <a:ext cx="731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2</a:t>
            </a:r>
            <a:endParaRPr lang="en-US" sz="2800" dirty="0"/>
          </a:p>
        </p:txBody>
      </p:sp>
      <p:sp>
        <p:nvSpPr>
          <p:cNvPr id="10" name="Text 7"/>
          <p:cNvSpPr/>
          <p:nvPr/>
        </p:nvSpPr>
        <p:spPr>
          <a:xfrm>
            <a:off x="2560320" y="2103120"/>
            <a:ext cx="1828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ЕКГ-практикум</a:t>
            </a:r>
            <a:endParaRPr lang="en-US" sz="1600" dirty="0"/>
          </a:p>
        </p:txBody>
      </p:sp>
      <p:sp>
        <p:nvSpPr>
          <p:cNvPr id="11" name="Text 8"/>
          <p:cNvSpPr/>
          <p:nvPr/>
        </p:nvSpPr>
        <p:spPr>
          <a:xfrm>
            <a:off x="2560320" y="2468880"/>
            <a:ext cx="18288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Інтерпретація реальних</a:t>
            </a:r>
            <a:endParaRPr lang="en-US" sz="1100" dirty="0"/>
          </a:p>
          <a:p>
            <a:pPr marL="0" indent="0" algn="ctr">
              <a:buNone/>
            </a:pPr>
            <a:r>
              <a:rPr lang="en-US" sz="1100" dirty="0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електрокардіограм</a:t>
            </a:r>
            <a:endParaRPr lang="en-US" sz="1100" dirty="0"/>
          </a:p>
        </p:txBody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34840" y="1371600"/>
            <a:ext cx="274320" cy="274320"/>
          </a:xfrm>
          <a:prstGeom prst="rect">
            <a:avLst/>
          </a:prstGeom>
        </p:spPr>
      </p:pic>
      <p:sp>
        <p:nvSpPr>
          <p:cNvPr id="13" name="Shape 9"/>
          <p:cNvSpPr/>
          <p:nvPr/>
        </p:nvSpPr>
        <p:spPr>
          <a:xfrm>
            <a:off x="5303520" y="1188720"/>
            <a:ext cx="731520" cy="731520"/>
          </a:xfrm>
          <a:prstGeom prst="ellipse">
            <a:avLst/>
          </a:prstGeom>
          <a:solidFill>
            <a:srgbClr val="D32F2F"/>
          </a:solidFill>
          <a:ln/>
        </p:spPr>
        <p:txBody>
          <a:bodyPr/>
          <a:lstStyle/>
          <a:p>
            <a:endParaRPr lang="en-UA"/>
          </a:p>
        </p:txBody>
      </p:sp>
      <p:sp>
        <p:nvSpPr>
          <p:cNvPr id="14" name="Text 10"/>
          <p:cNvSpPr/>
          <p:nvPr/>
        </p:nvSpPr>
        <p:spPr>
          <a:xfrm>
            <a:off x="5303520" y="1188720"/>
            <a:ext cx="731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3</a:t>
            </a:r>
            <a:endParaRPr lang="en-US" sz="2800" dirty="0"/>
          </a:p>
        </p:txBody>
      </p:sp>
      <p:sp>
        <p:nvSpPr>
          <p:cNvPr id="15" name="Text 11"/>
          <p:cNvSpPr/>
          <p:nvPr/>
        </p:nvSpPr>
        <p:spPr>
          <a:xfrm>
            <a:off x="4754880" y="2103120"/>
            <a:ext cx="1828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Симуляція</a:t>
            </a:r>
            <a:endParaRPr lang="en-US" sz="1600" dirty="0"/>
          </a:p>
        </p:txBody>
      </p:sp>
      <p:sp>
        <p:nvSpPr>
          <p:cNvPr id="16" name="Text 12"/>
          <p:cNvSpPr/>
          <p:nvPr/>
        </p:nvSpPr>
        <p:spPr>
          <a:xfrm>
            <a:off x="4754880" y="2468880"/>
            <a:ext cx="18288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Робота на манекенах</a:t>
            </a:r>
            <a:endParaRPr lang="en-US" sz="1100" dirty="0"/>
          </a:p>
          <a:p>
            <a:pPr marL="0" indent="0" algn="ctr">
              <a:buNone/>
            </a:pPr>
            <a:r>
              <a:rPr lang="en-US" sz="1100" dirty="0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та симуляторах</a:t>
            </a:r>
            <a:endParaRPr lang="en-US" sz="1100" dirty="0"/>
          </a:p>
        </p:txBody>
      </p:sp>
      <p:pic>
        <p:nvPicPr>
          <p:cNvPr id="17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9400" y="1371600"/>
            <a:ext cx="274320" cy="274320"/>
          </a:xfrm>
          <a:prstGeom prst="rect">
            <a:avLst/>
          </a:prstGeom>
        </p:spPr>
      </p:pic>
      <p:sp>
        <p:nvSpPr>
          <p:cNvPr id="18" name="Shape 13"/>
          <p:cNvSpPr/>
          <p:nvPr/>
        </p:nvSpPr>
        <p:spPr>
          <a:xfrm>
            <a:off x="7498080" y="1188720"/>
            <a:ext cx="731520" cy="731520"/>
          </a:xfrm>
          <a:prstGeom prst="ellipse">
            <a:avLst/>
          </a:prstGeom>
          <a:solidFill>
            <a:srgbClr val="0A1F36"/>
          </a:solidFill>
          <a:ln/>
        </p:spPr>
        <p:txBody>
          <a:bodyPr/>
          <a:lstStyle/>
          <a:p>
            <a:endParaRPr lang="en-UA"/>
          </a:p>
        </p:txBody>
      </p:sp>
      <p:sp>
        <p:nvSpPr>
          <p:cNvPr id="19" name="Text 14"/>
          <p:cNvSpPr/>
          <p:nvPr/>
        </p:nvSpPr>
        <p:spPr>
          <a:xfrm>
            <a:off x="7498080" y="1188720"/>
            <a:ext cx="731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4</a:t>
            </a:r>
            <a:endParaRPr lang="en-US" sz="2800" dirty="0"/>
          </a:p>
        </p:txBody>
      </p:sp>
      <p:sp>
        <p:nvSpPr>
          <p:cNvPr id="20" name="Text 15"/>
          <p:cNvSpPr/>
          <p:nvPr/>
        </p:nvSpPr>
        <p:spPr>
          <a:xfrm>
            <a:off x="6949440" y="2103120"/>
            <a:ext cx="1828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Дебрифінг</a:t>
            </a:r>
            <a:endParaRPr lang="en-US" sz="1600" dirty="0"/>
          </a:p>
        </p:txBody>
      </p:sp>
      <p:sp>
        <p:nvSpPr>
          <p:cNvPr id="21" name="Text 16"/>
          <p:cNvSpPr/>
          <p:nvPr/>
        </p:nvSpPr>
        <p:spPr>
          <a:xfrm>
            <a:off x="6949440" y="2468880"/>
            <a:ext cx="18288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Аналіз рішень</a:t>
            </a:r>
            <a:endParaRPr lang="en-US" sz="1100" dirty="0"/>
          </a:p>
          <a:p>
            <a:pPr marL="0" indent="0" algn="ctr">
              <a:buNone/>
            </a:pPr>
            <a:r>
              <a:rPr lang="en-US" sz="1100" dirty="0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та розбір помилок</a:t>
            </a:r>
            <a:endParaRPr lang="en-US" sz="1100" dirty="0"/>
          </a:p>
        </p:txBody>
      </p:sp>
      <p:pic>
        <p:nvPicPr>
          <p:cNvPr id="5122" name="Picture 2" descr="CPR – Methods, Guidelines and Emergency Care in Cardiac Arrest - The  Anesthesia Guide">
            <a:extLst>
              <a:ext uri="{FF2B5EF4-FFF2-40B4-BE49-F238E27FC236}">
                <a16:creationId xmlns:a16="http://schemas.microsoft.com/office/drawing/2014/main" id="{029FA043-8FBD-2AAA-79E0-31942772DD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6672" y="3129427"/>
            <a:ext cx="2896786" cy="1750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Control De Salud Cardíaca En Cardiología Hospitalaria Ilustración Vectorial  Dibujos Animados Personas Pequeñas Investigan El Ritmo De Los Latidos Del  Corazón Y El Pulso Con Estetoscopio Y Electrocardiograma Para El  Diagnóstico Cardiovascular">
            <a:extLst>
              <a:ext uri="{FF2B5EF4-FFF2-40B4-BE49-F238E27FC236}">
                <a16:creationId xmlns:a16="http://schemas.microsoft.com/office/drawing/2014/main" id="{51D29959-35E5-1E36-56AF-A1FA776B0B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410" y="3129427"/>
            <a:ext cx="2491740" cy="1771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4DB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images/ecg_strip.png"/>
          <p:cNvPicPr>
            <a:picLocks noChangeAspect="1"/>
          </p:cNvPicPr>
          <p:nvPr/>
        </p:nvPicPr>
        <p:blipFill>
          <a:blip r:embed="rId3">
            <a:alphaModFix amt="5000"/>
          </a:blip>
          <a:stretch>
            <a:fillRect/>
          </a:stretch>
        </p:blipFill>
        <p:spPr>
          <a:xfrm>
            <a:off x="0" y="77071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274320"/>
            <a:ext cx="82296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Що </a:t>
            </a:r>
            <a:r>
              <a:rPr lang="en-US" sz="3200" b="1" dirty="0" err="1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ви</a:t>
            </a:r>
            <a:r>
              <a:rPr lang="en-US" sz="32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 </a:t>
            </a:r>
            <a:r>
              <a:rPr lang="uk-UA" sz="32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зможете за умови </a:t>
            </a:r>
          </a:p>
          <a:p>
            <a:pPr marL="0" indent="0">
              <a:buNone/>
            </a:pPr>
            <a:r>
              <a:rPr lang="uk-UA" sz="32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опанування курсу:</a:t>
            </a:r>
            <a:endParaRPr lang="en-US" sz="320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8640" y="1170432"/>
            <a:ext cx="274320" cy="27432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960120" y="1097279"/>
            <a:ext cx="3657600" cy="5404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Впевнено інтерпретувати ЕКГ при будь-яких аритміях</a:t>
            </a:r>
            <a:endParaRPr lang="en-US" sz="1600" dirty="0"/>
          </a:p>
        </p:txBody>
      </p:sp>
      <p:pic>
        <p:nvPicPr>
          <p:cNvPr id="6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8640" y="2039112"/>
            <a:ext cx="274320" cy="274320"/>
          </a:xfrm>
          <a:prstGeom prst="rect">
            <a:avLst/>
          </a:prstGeom>
        </p:spPr>
      </p:pic>
      <p:sp>
        <p:nvSpPr>
          <p:cNvPr id="7" name="Text 2"/>
          <p:cNvSpPr/>
          <p:nvPr/>
        </p:nvSpPr>
        <p:spPr>
          <a:xfrm>
            <a:off x="960120" y="1965960"/>
            <a:ext cx="3657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Диференціювати тахікардії з вузькими та широкими комплексами</a:t>
            </a:r>
            <a:endParaRPr lang="en-US" sz="1600" dirty="0"/>
          </a:p>
        </p:txBody>
      </p:sp>
      <p:pic>
        <p:nvPicPr>
          <p:cNvPr id="8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8640" y="2907792"/>
            <a:ext cx="274320" cy="274320"/>
          </a:xfrm>
          <a:prstGeom prst="rect">
            <a:avLst/>
          </a:prstGeom>
        </p:spPr>
      </p:pic>
      <p:sp>
        <p:nvSpPr>
          <p:cNvPr id="9" name="Text 3"/>
          <p:cNvSpPr/>
          <p:nvPr/>
        </p:nvSpPr>
        <p:spPr>
          <a:xfrm>
            <a:off x="960120" y="2834640"/>
            <a:ext cx="3657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Обирати стратегію лікування ФП для різних профілів пацієнтів</a:t>
            </a:r>
            <a:endParaRPr lang="en-US" sz="1600" dirty="0"/>
          </a:p>
        </p:txBody>
      </p:sp>
      <p:pic>
        <p:nvPicPr>
          <p:cNvPr id="10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8640" y="3776472"/>
            <a:ext cx="274320" cy="274320"/>
          </a:xfrm>
          <a:prstGeom prst="rect">
            <a:avLst/>
          </a:prstGeom>
        </p:spPr>
      </p:pic>
      <p:sp>
        <p:nvSpPr>
          <p:cNvPr id="11" name="Text 4"/>
          <p:cNvSpPr/>
          <p:nvPr/>
        </p:nvSpPr>
        <p:spPr>
          <a:xfrm>
            <a:off x="960120" y="3703320"/>
            <a:ext cx="3657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Розраховувати ризики та призначати антикоагулянтну терапію</a:t>
            </a:r>
            <a:endParaRPr lang="en-US" sz="1600" dirty="0"/>
          </a:p>
        </p:txBody>
      </p:sp>
      <p:pic>
        <p:nvPicPr>
          <p:cNvPr id="12" name="Image 5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4880" y="1170432"/>
            <a:ext cx="274320" cy="274320"/>
          </a:xfrm>
          <a:prstGeom prst="rect">
            <a:avLst/>
          </a:prstGeom>
        </p:spPr>
      </p:pic>
      <p:sp>
        <p:nvSpPr>
          <p:cNvPr id="13" name="Text 5"/>
          <p:cNvSpPr/>
          <p:nvPr/>
        </p:nvSpPr>
        <p:spPr>
          <a:xfrm>
            <a:off x="5166360" y="1097280"/>
            <a:ext cx="3657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Проводити електричну кардіоверсію та дефібриляцію</a:t>
            </a:r>
            <a:endParaRPr lang="en-US" sz="1600" dirty="0"/>
          </a:p>
        </p:txBody>
      </p:sp>
      <p:pic>
        <p:nvPicPr>
          <p:cNvPr id="14" name="Image 6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4880" y="2039112"/>
            <a:ext cx="274320" cy="274320"/>
          </a:xfrm>
          <a:prstGeom prst="rect">
            <a:avLst/>
          </a:prstGeom>
        </p:spPr>
      </p:pic>
      <p:sp>
        <p:nvSpPr>
          <p:cNvPr id="15" name="Text 6"/>
          <p:cNvSpPr/>
          <p:nvPr/>
        </p:nvSpPr>
        <p:spPr>
          <a:xfrm>
            <a:off x="5166360" y="1965960"/>
            <a:ext cx="3657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Виконувати транскутанну кардіостимуляцію</a:t>
            </a:r>
            <a:endParaRPr lang="en-US" sz="1600" dirty="0"/>
          </a:p>
        </p:txBody>
      </p:sp>
      <p:pic>
        <p:nvPicPr>
          <p:cNvPr id="16" name="Image 7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4880" y="2907792"/>
            <a:ext cx="274320" cy="274320"/>
          </a:xfrm>
          <a:prstGeom prst="rect">
            <a:avLst/>
          </a:prstGeom>
        </p:spPr>
      </p:pic>
      <p:sp>
        <p:nvSpPr>
          <p:cNvPr id="17" name="Text 7"/>
          <p:cNvSpPr/>
          <p:nvPr/>
        </p:nvSpPr>
        <p:spPr>
          <a:xfrm>
            <a:off x="5166360" y="2834640"/>
            <a:ext cx="3657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Інтерпретувати ЕКГ пацієнтів з імплантованими пристроями</a:t>
            </a:r>
            <a:endParaRPr lang="en-US" sz="1600" dirty="0"/>
          </a:p>
        </p:txBody>
      </p:sp>
      <p:pic>
        <p:nvPicPr>
          <p:cNvPr id="18" name="Image 8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4880" y="3776472"/>
            <a:ext cx="274320" cy="274320"/>
          </a:xfrm>
          <a:prstGeom prst="rect">
            <a:avLst/>
          </a:prstGeom>
        </p:spPr>
      </p:pic>
      <p:sp>
        <p:nvSpPr>
          <p:cNvPr id="19" name="Text 8"/>
          <p:cNvSpPr/>
          <p:nvPr/>
        </p:nvSpPr>
        <p:spPr>
          <a:xfrm>
            <a:off x="5166360" y="3703320"/>
            <a:ext cx="3657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Надавати невідкладну допомогу </a:t>
            </a:r>
            <a:r>
              <a:rPr lang="en-US" sz="1600" dirty="0" err="1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при</a:t>
            </a:r>
            <a:r>
              <a:rPr lang="en-US" sz="1600" dirty="0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600" dirty="0" err="1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життє</a:t>
            </a:r>
            <a:r>
              <a:rPr lang="uk-UA" sz="1600" dirty="0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во</a:t>
            </a:r>
            <a:r>
              <a:rPr lang="en-US" sz="1600" dirty="0" err="1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загрозливих</a:t>
            </a:r>
            <a:r>
              <a:rPr lang="en-US" sz="1600" dirty="0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аритміях</a:t>
            </a:r>
            <a:endParaRPr lang="en-US" sz="1600" dirty="0"/>
          </a:p>
        </p:txBody>
      </p:sp>
      <p:pic>
        <p:nvPicPr>
          <p:cNvPr id="21" name="Image 4" descr="images/monitor.png">
            <a:extLst>
              <a:ext uri="{FF2B5EF4-FFF2-40B4-BE49-F238E27FC236}">
                <a16:creationId xmlns:a16="http://schemas.microsoft.com/office/drawing/2014/main" id="{FBCCDDA1-D8DD-1F41-D4FF-407A90431015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75000"/>
          </a:blip>
          <a:stretch>
            <a:fillRect/>
          </a:stretch>
        </p:blipFill>
        <p:spPr>
          <a:xfrm>
            <a:off x="7173468" y="77071"/>
            <a:ext cx="1810512" cy="103457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89D4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274320"/>
            <a:ext cx="82296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6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Самостійна робота</a:t>
            </a:r>
            <a:endParaRPr lang="en-US" sz="3600" dirty="0"/>
          </a:p>
        </p:txBody>
      </p:sp>
      <p:sp>
        <p:nvSpPr>
          <p:cNvPr id="3" name="Text 1"/>
          <p:cNvSpPr/>
          <p:nvPr/>
        </p:nvSpPr>
        <p:spPr>
          <a:xfrm>
            <a:off x="548640" y="82296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Додаткові теми для поглибленого вивчення</a:t>
            </a:r>
            <a:endParaRPr lang="en-US" sz="1400" dirty="0"/>
          </a:p>
        </p:txBody>
      </p:sp>
      <p:sp>
        <p:nvSpPr>
          <p:cNvPr id="4" name="Shape 2"/>
          <p:cNvSpPr/>
          <p:nvPr/>
        </p:nvSpPr>
        <p:spPr>
          <a:xfrm>
            <a:off x="548640" y="1371600"/>
            <a:ext cx="2560320" cy="2926080"/>
          </a:xfrm>
          <a:prstGeom prst="rect">
            <a:avLst/>
          </a:prstGeom>
          <a:solidFill>
            <a:srgbClr val="FFFFFF"/>
          </a:solidFill>
          <a:ln/>
          <a:effectLst>
            <a:outerShdw blurRad="76200" dist="25400" dir="8100000" algn="bl" rotWithShape="0">
              <a:srgbClr val="000000">
                <a:alpha val="15000"/>
              </a:srgbClr>
            </a:outerShdw>
          </a:effectLst>
        </p:spPr>
        <p:txBody>
          <a:bodyPr/>
          <a:lstStyle/>
          <a:p>
            <a:endParaRPr lang="en-UA"/>
          </a:p>
        </p:txBody>
      </p:sp>
      <p:sp>
        <p:nvSpPr>
          <p:cNvPr id="5" name="Shape 3"/>
          <p:cNvSpPr/>
          <p:nvPr/>
        </p:nvSpPr>
        <p:spPr>
          <a:xfrm>
            <a:off x="1417320" y="1645920"/>
            <a:ext cx="822960" cy="822960"/>
          </a:xfrm>
          <a:prstGeom prst="ellipse">
            <a:avLst/>
          </a:prstGeom>
          <a:solidFill>
            <a:srgbClr val="0A1F36"/>
          </a:solidFill>
          <a:ln/>
        </p:spPr>
        <p:txBody>
          <a:bodyPr/>
          <a:lstStyle/>
          <a:p>
            <a:endParaRPr lang="en-UA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0200" y="1828800"/>
            <a:ext cx="457200" cy="45720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731520" y="2651760"/>
            <a:ext cx="219456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Аритмії у спеціальних</a:t>
            </a:r>
            <a:endParaRPr lang="en-US" sz="1400" dirty="0"/>
          </a:p>
          <a:p>
            <a:pPr marL="0" indent="0" algn="ctr">
              <a:buNone/>
            </a:pPr>
            <a:r>
              <a:rPr lang="en-US" sz="14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популяціях</a:t>
            </a:r>
            <a:endParaRPr lang="en-US" sz="1400" dirty="0"/>
          </a:p>
        </p:txBody>
      </p:sp>
      <p:sp>
        <p:nvSpPr>
          <p:cNvPr id="8" name="Text 5"/>
          <p:cNvSpPr/>
          <p:nvPr/>
        </p:nvSpPr>
        <p:spPr>
          <a:xfrm>
            <a:off x="731520" y="3383280"/>
            <a:ext cx="219456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Вагітні, діти, літні пацієнти,</a:t>
            </a:r>
            <a:endParaRPr lang="en-US" sz="1200" dirty="0"/>
          </a:p>
          <a:p>
            <a:pPr marL="0" indent="0" algn="ctr">
              <a:buNone/>
            </a:pPr>
            <a:r>
              <a:rPr lang="en-US" sz="1200" dirty="0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спортсмени, коморбідність</a:t>
            </a:r>
            <a:endParaRPr lang="en-US" sz="1200" dirty="0"/>
          </a:p>
        </p:txBody>
      </p:sp>
      <p:sp>
        <p:nvSpPr>
          <p:cNvPr id="9" name="Shape 6"/>
          <p:cNvSpPr/>
          <p:nvPr/>
        </p:nvSpPr>
        <p:spPr>
          <a:xfrm>
            <a:off x="3383280" y="1371600"/>
            <a:ext cx="2560320" cy="2926080"/>
          </a:xfrm>
          <a:prstGeom prst="rect">
            <a:avLst/>
          </a:prstGeom>
          <a:solidFill>
            <a:srgbClr val="FFFFFF"/>
          </a:solidFill>
          <a:ln/>
          <a:effectLst>
            <a:outerShdw blurRad="76200" dist="25400" dir="8100000" algn="bl" rotWithShape="0">
              <a:srgbClr val="000000">
                <a:alpha val="15000"/>
              </a:srgbClr>
            </a:outerShdw>
          </a:effectLst>
        </p:spPr>
        <p:txBody>
          <a:bodyPr/>
          <a:lstStyle/>
          <a:p>
            <a:endParaRPr lang="en-UA"/>
          </a:p>
        </p:txBody>
      </p:sp>
      <p:sp>
        <p:nvSpPr>
          <p:cNvPr id="10" name="Shape 7"/>
          <p:cNvSpPr/>
          <p:nvPr/>
        </p:nvSpPr>
        <p:spPr>
          <a:xfrm>
            <a:off x="4251960" y="1645920"/>
            <a:ext cx="822960" cy="822960"/>
          </a:xfrm>
          <a:prstGeom prst="ellipse">
            <a:avLst/>
          </a:prstGeom>
          <a:solidFill>
            <a:srgbClr val="0A1F36"/>
          </a:solidFill>
          <a:ln/>
        </p:spPr>
        <p:txBody>
          <a:bodyPr/>
          <a:lstStyle/>
          <a:p>
            <a:endParaRPr lang="en-UA"/>
          </a:p>
        </p:txBody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34840" y="1828800"/>
            <a:ext cx="457200" cy="457200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3566160" y="2651760"/>
            <a:ext cx="219456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Генетичні аспекти</a:t>
            </a:r>
            <a:endParaRPr lang="en-US" sz="1400" dirty="0"/>
          </a:p>
          <a:p>
            <a:pPr marL="0" indent="0" algn="ctr">
              <a:buNone/>
            </a:pPr>
            <a:r>
              <a:rPr lang="en-US" sz="14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аритмій</a:t>
            </a:r>
            <a:endParaRPr lang="en-US" sz="1400" dirty="0"/>
          </a:p>
        </p:txBody>
      </p:sp>
      <p:sp>
        <p:nvSpPr>
          <p:cNvPr id="13" name="Text 9"/>
          <p:cNvSpPr/>
          <p:nvPr/>
        </p:nvSpPr>
        <p:spPr>
          <a:xfrm>
            <a:off x="3566160" y="3383280"/>
            <a:ext cx="219456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Каналопатії, аритмогенні</a:t>
            </a:r>
            <a:endParaRPr lang="en-US" sz="1200" dirty="0"/>
          </a:p>
          <a:p>
            <a:pPr marL="0" indent="0" algn="ctr">
              <a:buNone/>
            </a:pPr>
            <a:r>
              <a:rPr lang="en-US" sz="1200" dirty="0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кардіоміопатії, </a:t>
            </a:r>
            <a:endParaRPr lang="uk-UA" sz="1200" dirty="0">
              <a:solidFill>
                <a:srgbClr val="2D6A8A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0" indent="0" algn="ctr">
              <a:buNone/>
            </a:pPr>
            <a:r>
              <a:rPr lang="en-US" sz="1200" dirty="0" err="1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скринінг</a:t>
            </a:r>
            <a:r>
              <a:rPr lang="en-US" sz="1200" dirty="0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родичів</a:t>
            </a:r>
            <a:endParaRPr lang="en-US" sz="1200" dirty="0"/>
          </a:p>
        </p:txBody>
      </p:sp>
      <p:sp>
        <p:nvSpPr>
          <p:cNvPr id="14" name="Shape 10"/>
          <p:cNvSpPr/>
          <p:nvPr/>
        </p:nvSpPr>
        <p:spPr>
          <a:xfrm>
            <a:off x="6217920" y="1371600"/>
            <a:ext cx="2560320" cy="2926080"/>
          </a:xfrm>
          <a:prstGeom prst="rect">
            <a:avLst/>
          </a:prstGeom>
          <a:solidFill>
            <a:srgbClr val="FFFFFF"/>
          </a:solidFill>
          <a:ln/>
          <a:effectLst>
            <a:outerShdw blurRad="76200" dist="25400" dir="8100000" algn="bl" rotWithShape="0">
              <a:srgbClr val="000000">
                <a:alpha val="15000"/>
              </a:srgbClr>
            </a:outerShdw>
          </a:effectLst>
        </p:spPr>
        <p:txBody>
          <a:bodyPr/>
          <a:lstStyle/>
          <a:p>
            <a:endParaRPr lang="en-UA"/>
          </a:p>
        </p:txBody>
      </p:sp>
      <p:sp>
        <p:nvSpPr>
          <p:cNvPr id="15" name="Shape 11"/>
          <p:cNvSpPr/>
          <p:nvPr/>
        </p:nvSpPr>
        <p:spPr>
          <a:xfrm>
            <a:off x="7086600" y="1645920"/>
            <a:ext cx="822960" cy="822960"/>
          </a:xfrm>
          <a:prstGeom prst="ellipse">
            <a:avLst/>
          </a:prstGeom>
          <a:solidFill>
            <a:srgbClr val="0A1F36"/>
          </a:solidFill>
          <a:ln/>
        </p:spPr>
        <p:txBody>
          <a:bodyPr/>
          <a:lstStyle/>
          <a:p>
            <a:endParaRPr lang="en-UA"/>
          </a:p>
        </p:txBody>
      </p:sp>
      <p:pic>
        <p:nvPicPr>
          <p:cNvPr id="16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69480" y="1828800"/>
            <a:ext cx="457200" cy="457200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6400800" y="2651760"/>
            <a:ext cx="219456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Цифрова аритмологія</a:t>
            </a:r>
            <a:endParaRPr lang="en-US" sz="1400" dirty="0"/>
          </a:p>
        </p:txBody>
      </p:sp>
      <p:sp>
        <p:nvSpPr>
          <p:cNvPr id="18" name="Text 13"/>
          <p:cNvSpPr/>
          <p:nvPr/>
        </p:nvSpPr>
        <p:spPr>
          <a:xfrm>
            <a:off x="6400800" y="3383280"/>
            <a:ext cx="219456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Носимі пристрої, ШІ в ЕКГ,</a:t>
            </a:r>
            <a:endParaRPr lang="en-US" sz="1200" dirty="0"/>
          </a:p>
          <a:p>
            <a:pPr marL="0" indent="0" algn="ctr">
              <a:buNone/>
            </a:pPr>
            <a:r>
              <a:rPr lang="en-US" sz="1200" dirty="0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телемедицина</a:t>
            </a:r>
            <a:endParaRPr lang="en-US" sz="11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89D4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274320"/>
            <a:ext cx="82296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600" b="1" dirty="0" err="1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Формат</a:t>
            </a:r>
            <a:r>
              <a:rPr lang="en-US" sz="36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 </a:t>
            </a:r>
            <a:r>
              <a:rPr lang="en-US" sz="3600" b="1" dirty="0" err="1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курсу</a:t>
            </a:r>
            <a:r>
              <a:rPr lang="uk-UA" sz="36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 –</a:t>
            </a:r>
            <a:r>
              <a:rPr lang="uk-UA" sz="3600" b="1" dirty="0" err="1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офлайн</a:t>
            </a:r>
            <a:r>
              <a:rPr lang="uk-UA" sz="36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/онлайн</a:t>
            </a:r>
            <a:endParaRPr lang="en-US" sz="3600" dirty="0"/>
          </a:p>
        </p:txBody>
      </p:sp>
      <p:sp>
        <p:nvSpPr>
          <p:cNvPr id="3" name="Shape 1"/>
          <p:cNvSpPr/>
          <p:nvPr/>
        </p:nvSpPr>
        <p:spPr>
          <a:xfrm>
            <a:off x="548640" y="1097280"/>
            <a:ext cx="3840480" cy="731520"/>
          </a:xfrm>
          <a:prstGeom prst="rect">
            <a:avLst/>
          </a:prstGeom>
          <a:solidFill>
            <a:srgbClr val="7EC8E3"/>
          </a:solidFill>
          <a:ln/>
        </p:spPr>
        <p:txBody>
          <a:bodyPr/>
          <a:lstStyle/>
          <a:p>
            <a:endParaRPr lang="en-UA"/>
          </a:p>
        </p:txBody>
      </p:sp>
      <p:sp>
        <p:nvSpPr>
          <p:cNvPr id="4" name="Text 2"/>
          <p:cNvSpPr/>
          <p:nvPr/>
        </p:nvSpPr>
        <p:spPr>
          <a:xfrm>
            <a:off x="731520" y="1143000"/>
            <a:ext cx="34747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uk-UA" sz="1400" b="1" dirty="0">
                <a:latin typeface="Georgia" panose="02040502050405020303" pitchFamily="18" charset="0"/>
                <a:cs typeface="Calibri" pitchFamily="34" charset="-120"/>
              </a:rPr>
              <a:t>Форми навчання</a:t>
            </a:r>
            <a:r>
              <a:rPr lang="uk-UA" sz="1400" dirty="0">
                <a:latin typeface="Georgia" panose="02040502050405020303" pitchFamily="18" charset="0"/>
                <a:cs typeface="Calibri" pitchFamily="34" charset="-120"/>
              </a:rPr>
              <a:t>: Лекції</a:t>
            </a:r>
            <a:endParaRPr lang="en-US" sz="1400" dirty="0">
              <a:latin typeface="Georgia" panose="02040502050405020303" pitchFamily="18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731520" y="1417320"/>
            <a:ext cx="34747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uk-UA" sz="1400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Практичні/семінарські</a:t>
            </a:r>
          </a:p>
          <a:p>
            <a:pPr marL="0" indent="0">
              <a:buNone/>
            </a:pPr>
            <a:r>
              <a:rPr lang="uk-UA" sz="1400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Самостійна та індивідуальна робота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548640" y="1965960"/>
            <a:ext cx="3840480" cy="731520"/>
          </a:xfrm>
          <a:prstGeom prst="rect">
            <a:avLst/>
          </a:prstGeom>
          <a:solidFill>
            <a:srgbClr val="7EC8E3"/>
          </a:solidFill>
          <a:ln/>
        </p:spPr>
        <p:txBody>
          <a:bodyPr/>
          <a:lstStyle/>
          <a:p>
            <a:endParaRPr lang="en-UA"/>
          </a:p>
        </p:txBody>
      </p:sp>
      <p:sp>
        <p:nvSpPr>
          <p:cNvPr id="7" name="Text 5"/>
          <p:cNvSpPr/>
          <p:nvPr/>
        </p:nvSpPr>
        <p:spPr>
          <a:xfrm>
            <a:off x="731520" y="2011680"/>
            <a:ext cx="34747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Формат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731520" y="2286000"/>
            <a:ext cx="34747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Інтерактивний тренінг</a:t>
            </a: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548640" y="2834640"/>
            <a:ext cx="3840480" cy="731520"/>
          </a:xfrm>
          <a:prstGeom prst="rect">
            <a:avLst/>
          </a:prstGeom>
          <a:solidFill>
            <a:srgbClr val="7EC8E3"/>
          </a:solidFill>
          <a:ln/>
        </p:spPr>
        <p:txBody>
          <a:bodyPr/>
          <a:lstStyle/>
          <a:p>
            <a:endParaRPr lang="en-UA"/>
          </a:p>
        </p:txBody>
      </p:sp>
      <p:sp>
        <p:nvSpPr>
          <p:cNvPr id="10" name="Text 8"/>
          <p:cNvSpPr/>
          <p:nvPr/>
        </p:nvSpPr>
        <p:spPr>
          <a:xfrm>
            <a:off x="731520" y="2880360"/>
            <a:ext cx="34747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D6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Оцінювання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731520" y="3154680"/>
            <a:ext cx="34747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 err="1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Клінічна</a:t>
            </a:r>
            <a:r>
              <a:rPr lang="en-US" sz="16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 </a:t>
            </a:r>
            <a:r>
              <a:rPr lang="en-US" sz="1600" b="1" dirty="0" err="1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симуляція</a:t>
            </a:r>
            <a:endParaRPr lang="en-US" sz="1600" dirty="0"/>
          </a:p>
        </p:txBody>
      </p:sp>
      <p:sp>
        <p:nvSpPr>
          <p:cNvPr id="12" name="Shape 10"/>
          <p:cNvSpPr/>
          <p:nvPr/>
        </p:nvSpPr>
        <p:spPr>
          <a:xfrm>
            <a:off x="548640" y="3703320"/>
            <a:ext cx="3840480" cy="1051560"/>
          </a:xfrm>
          <a:prstGeom prst="rect">
            <a:avLst/>
          </a:prstGeom>
          <a:solidFill>
            <a:srgbClr val="7EC8E3"/>
          </a:solidFill>
          <a:ln/>
        </p:spPr>
        <p:txBody>
          <a:bodyPr/>
          <a:lstStyle/>
          <a:p>
            <a:endParaRPr lang="en-UA"/>
          </a:p>
        </p:txBody>
      </p:sp>
      <p:sp>
        <p:nvSpPr>
          <p:cNvPr id="13" name="Text 11"/>
          <p:cNvSpPr/>
          <p:nvPr/>
        </p:nvSpPr>
        <p:spPr>
          <a:xfrm>
            <a:off x="731520" y="3749040"/>
            <a:ext cx="34747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uk-UA" sz="1100" dirty="0">
                <a:solidFill>
                  <a:srgbClr val="2D6A8A"/>
                </a:solidFill>
                <a:latin typeface="Calibri" pitchFamily="34" charset="0"/>
                <a:cs typeface="Calibri" pitchFamily="34" charset="-120"/>
              </a:rPr>
              <a:t>Місце проведення курсу</a:t>
            </a:r>
            <a:endParaRPr lang="en-US" sz="1100" dirty="0"/>
          </a:p>
        </p:txBody>
      </p:sp>
      <p:sp>
        <p:nvSpPr>
          <p:cNvPr id="14" name="Text 12"/>
          <p:cNvSpPr/>
          <p:nvPr/>
        </p:nvSpPr>
        <p:spPr>
          <a:xfrm>
            <a:off x="731520" y="4023360"/>
            <a:ext cx="34747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uk-UA" sz="1400" b="1" dirty="0">
                <a:solidFill>
                  <a:srgbClr val="0A1F36"/>
                </a:solidFill>
                <a:latin typeface="Georgia" pitchFamily="34" charset="0"/>
              </a:rPr>
              <a:t>Кафедра внутрішньої медицини №1 на базі кардіологічного відділення КНП «ВОКЛ ім. М.І. Пирогова ВОР» </a:t>
            </a:r>
            <a:endParaRPr lang="en-US" sz="1400" dirty="0"/>
          </a:p>
        </p:txBody>
      </p:sp>
      <p:pic>
        <p:nvPicPr>
          <p:cNvPr id="4098" name="Picture 2" descr="Equipo médico para medir la frecuencia cardíaca. ilustración plana | Vector  Premium">
            <a:extLst>
              <a:ext uri="{FF2B5EF4-FFF2-40B4-BE49-F238E27FC236}">
                <a16:creationId xmlns:a16="http://schemas.microsoft.com/office/drawing/2014/main" id="{A6B82E0B-8C90-6F83-CA2F-6CE3164BBD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463040"/>
            <a:ext cx="4324096" cy="288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89D4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548640" y="137160"/>
            <a:ext cx="45720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latin typeface="Georgia" pitchFamily="34" charset="0"/>
                <a:ea typeface="Georgia" pitchFamily="34" charset="-122"/>
                <a:cs typeface="Georgia" pitchFamily="34" charset="-120"/>
              </a:rPr>
              <a:t>Перевір себе!</a:t>
            </a:r>
            <a:endParaRPr lang="en-US" sz="3000" dirty="0"/>
          </a:p>
        </p:txBody>
      </p:sp>
      <p:sp>
        <p:nvSpPr>
          <p:cNvPr id="4" name="Shape 1"/>
          <p:cNvSpPr/>
          <p:nvPr/>
        </p:nvSpPr>
        <p:spPr>
          <a:xfrm>
            <a:off x="457200" y="914400"/>
            <a:ext cx="8229600" cy="1463040"/>
          </a:xfrm>
          <a:prstGeom prst="rect">
            <a:avLst/>
          </a:prstGeom>
          <a:solidFill>
            <a:srgbClr val="FFFFFF"/>
          </a:solidFill>
          <a:ln/>
          <a:effectLst>
            <a:outerShdw blurRad="76200" dist="25400" dir="8100000" algn="bl" rotWithShape="0">
              <a:srgbClr val="000000">
                <a:alpha val="15000"/>
              </a:srgbClr>
            </a:outerShdw>
          </a:effectLst>
        </p:spPr>
        <p:txBody>
          <a:bodyPr/>
          <a:lstStyle/>
          <a:p>
            <a:endParaRPr lang="en-UA"/>
          </a:p>
        </p:txBody>
      </p:sp>
      <p:sp>
        <p:nvSpPr>
          <p:cNvPr id="5" name="Shape 2"/>
          <p:cNvSpPr/>
          <p:nvPr/>
        </p:nvSpPr>
        <p:spPr>
          <a:xfrm>
            <a:off x="457200" y="914400"/>
            <a:ext cx="91440" cy="1463040"/>
          </a:xfrm>
          <a:prstGeom prst="rect">
            <a:avLst/>
          </a:prstGeom>
          <a:solidFill>
            <a:srgbClr val="D32F2F"/>
          </a:solidFill>
          <a:ln/>
        </p:spPr>
        <p:txBody>
          <a:bodyPr/>
          <a:lstStyle/>
          <a:p>
            <a:endParaRPr lang="en-UA"/>
          </a:p>
        </p:txBody>
      </p:sp>
      <p:sp>
        <p:nvSpPr>
          <p:cNvPr id="6" name="Text 3"/>
          <p:cNvSpPr/>
          <p:nvPr/>
        </p:nvSpPr>
        <p:spPr>
          <a:xfrm>
            <a:off x="822960" y="960120"/>
            <a:ext cx="75895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D32F2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Клінічна задача</a:t>
            </a:r>
            <a:endParaRPr lang="en-US" sz="1600" dirty="0"/>
          </a:p>
        </p:txBody>
      </p:sp>
      <p:sp>
        <p:nvSpPr>
          <p:cNvPr id="7" name="Text 4"/>
          <p:cNvSpPr/>
          <p:nvPr/>
        </p:nvSpPr>
        <p:spPr>
          <a:xfrm>
            <a:off x="822960" y="1280160"/>
            <a:ext cx="758952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Пацієнт 65 років, скарги на серцебиття та запаморочення. На ЕКГ: нерегулярний ритм, відсутність зубців Р, хвилі f, ЧСС 130/хв, вузькі комплекси QRS. В анамнезі — артеріальна гіпертензія, цукровий діабет 2 типу, перенесений ішемічний інсульт 2 роки тому.</a:t>
            </a:r>
            <a:endParaRPr lang="en-US" sz="1300" dirty="0"/>
          </a:p>
        </p:txBody>
      </p:sp>
      <p:sp>
        <p:nvSpPr>
          <p:cNvPr id="8" name="Text 5"/>
          <p:cNvSpPr/>
          <p:nvPr/>
        </p:nvSpPr>
        <p:spPr>
          <a:xfrm>
            <a:off x="548640" y="256032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Яка тактика ведення цього пацієнта?</a:t>
            </a:r>
            <a:endParaRPr lang="en-US" sz="1800" dirty="0"/>
          </a:p>
        </p:txBody>
      </p:sp>
      <p:sp>
        <p:nvSpPr>
          <p:cNvPr id="9" name="Shape 6"/>
          <p:cNvSpPr/>
          <p:nvPr/>
        </p:nvSpPr>
        <p:spPr>
          <a:xfrm>
            <a:off x="548640" y="3017520"/>
            <a:ext cx="8046720" cy="384048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UA"/>
          </a:p>
        </p:txBody>
      </p:sp>
      <p:sp>
        <p:nvSpPr>
          <p:cNvPr id="10" name="Shape 7"/>
          <p:cNvSpPr/>
          <p:nvPr/>
        </p:nvSpPr>
        <p:spPr>
          <a:xfrm>
            <a:off x="685800" y="3072384"/>
            <a:ext cx="274320" cy="274320"/>
          </a:xfrm>
          <a:prstGeom prst="ellipse">
            <a:avLst/>
          </a:prstGeom>
          <a:solidFill>
            <a:srgbClr val="D32F2F"/>
          </a:solidFill>
          <a:ln/>
        </p:spPr>
        <p:txBody>
          <a:bodyPr/>
          <a:lstStyle/>
          <a:p>
            <a:endParaRPr lang="en-UA"/>
          </a:p>
        </p:txBody>
      </p:sp>
      <p:sp>
        <p:nvSpPr>
          <p:cNvPr id="11" name="Text 8"/>
          <p:cNvSpPr/>
          <p:nvPr/>
        </p:nvSpPr>
        <p:spPr>
          <a:xfrm>
            <a:off x="685800" y="3072384"/>
            <a:ext cx="2743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А</a:t>
            </a:r>
            <a:endParaRPr lang="en-US" sz="1300" dirty="0"/>
          </a:p>
        </p:txBody>
      </p:sp>
      <p:sp>
        <p:nvSpPr>
          <p:cNvPr id="12" name="Text 9"/>
          <p:cNvSpPr/>
          <p:nvPr/>
        </p:nvSpPr>
        <p:spPr>
          <a:xfrm>
            <a:off x="1097280" y="3035808"/>
            <a:ext cx="73152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Негайна електрична кардіоверсія</a:t>
            </a:r>
            <a:endParaRPr lang="en-US" sz="1200" dirty="0"/>
          </a:p>
        </p:txBody>
      </p:sp>
      <p:sp>
        <p:nvSpPr>
          <p:cNvPr id="13" name="Shape 10"/>
          <p:cNvSpPr/>
          <p:nvPr/>
        </p:nvSpPr>
        <p:spPr>
          <a:xfrm>
            <a:off x="548640" y="3474720"/>
            <a:ext cx="8046720" cy="384048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UA"/>
          </a:p>
        </p:txBody>
      </p:sp>
      <p:sp>
        <p:nvSpPr>
          <p:cNvPr id="14" name="Shape 11"/>
          <p:cNvSpPr/>
          <p:nvPr/>
        </p:nvSpPr>
        <p:spPr>
          <a:xfrm>
            <a:off x="685800" y="3529584"/>
            <a:ext cx="274320" cy="274320"/>
          </a:xfrm>
          <a:prstGeom prst="ellipse">
            <a:avLst/>
          </a:prstGeom>
          <a:solidFill>
            <a:srgbClr val="D32F2F"/>
          </a:solidFill>
          <a:ln/>
        </p:spPr>
        <p:txBody>
          <a:bodyPr/>
          <a:lstStyle/>
          <a:p>
            <a:endParaRPr lang="en-UA"/>
          </a:p>
        </p:txBody>
      </p:sp>
      <p:sp>
        <p:nvSpPr>
          <p:cNvPr id="15" name="Text 12"/>
          <p:cNvSpPr/>
          <p:nvPr/>
        </p:nvSpPr>
        <p:spPr>
          <a:xfrm>
            <a:off x="685800" y="3529584"/>
            <a:ext cx="2743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Б</a:t>
            </a:r>
            <a:endParaRPr lang="en-US" sz="1300" dirty="0"/>
          </a:p>
        </p:txBody>
      </p:sp>
      <p:sp>
        <p:nvSpPr>
          <p:cNvPr id="16" name="Text 13"/>
          <p:cNvSpPr/>
          <p:nvPr/>
        </p:nvSpPr>
        <p:spPr>
          <a:xfrm>
            <a:off x="1097280" y="3493008"/>
            <a:ext cx="73152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Аміодарон в/в для відновлення ритму</a:t>
            </a:r>
            <a:endParaRPr lang="en-US" sz="1200" dirty="0"/>
          </a:p>
        </p:txBody>
      </p:sp>
      <p:sp>
        <p:nvSpPr>
          <p:cNvPr id="17" name="Shape 14"/>
          <p:cNvSpPr/>
          <p:nvPr/>
        </p:nvSpPr>
        <p:spPr>
          <a:xfrm>
            <a:off x="548640" y="3931920"/>
            <a:ext cx="8046720" cy="384048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UA"/>
          </a:p>
        </p:txBody>
      </p:sp>
      <p:sp>
        <p:nvSpPr>
          <p:cNvPr id="18" name="Shape 15"/>
          <p:cNvSpPr/>
          <p:nvPr/>
        </p:nvSpPr>
        <p:spPr>
          <a:xfrm>
            <a:off x="685800" y="3986784"/>
            <a:ext cx="274320" cy="274320"/>
          </a:xfrm>
          <a:prstGeom prst="ellipse">
            <a:avLst/>
          </a:prstGeom>
          <a:solidFill>
            <a:srgbClr val="D32F2F"/>
          </a:solidFill>
          <a:ln/>
        </p:spPr>
        <p:txBody>
          <a:bodyPr/>
          <a:lstStyle/>
          <a:p>
            <a:endParaRPr lang="en-UA"/>
          </a:p>
        </p:txBody>
      </p:sp>
      <p:sp>
        <p:nvSpPr>
          <p:cNvPr id="19" name="Text 16"/>
          <p:cNvSpPr/>
          <p:nvPr/>
        </p:nvSpPr>
        <p:spPr>
          <a:xfrm>
            <a:off x="685800" y="3986784"/>
            <a:ext cx="2743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В</a:t>
            </a:r>
            <a:endParaRPr lang="en-US" sz="1300" dirty="0"/>
          </a:p>
        </p:txBody>
      </p:sp>
      <p:sp>
        <p:nvSpPr>
          <p:cNvPr id="20" name="Text 17"/>
          <p:cNvSpPr/>
          <p:nvPr/>
        </p:nvSpPr>
        <p:spPr>
          <a:xfrm>
            <a:off x="1097280" y="3950208"/>
            <a:ext cx="73152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Контроль ЧСС бета-блокаторами + антикоагулянтна терапія з </a:t>
            </a:r>
            <a:r>
              <a:rPr lang="en-US" sz="1200" dirty="0" err="1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урахуванням</a:t>
            </a:r>
            <a:r>
              <a:rPr lang="en-US" sz="1200" dirty="0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uk-UA" sz="1200" dirty="0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шкали </a:t>
            </a:r>
            <a:r>
              <a:rPr lang="en-US" sz="1200" dirty="0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CHA₂DS₂-VA</a:t>
            </a:r>
            <a:endParaRPr lang="en-US" sz="1200" dirty="0"/>
          </a:p>
        </p:txBody>
      </p:sp>
      <p:sp>
        <p:nvSpPr>
          <p:cNvPr id="21" name="Shape 18"/>
          <p:cNvSpPr/>
          <p:nvPr/>
        </p:nvSpPr>
        <p:spPr>
          <a:xfrm>
            <a:off x="548640" y="4389120"/>
            <a:ext cx="8046720" cy="384048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UA"/>
          </a:p>
        </p:txBody>
      </p:sp>
      <p:sp>
        <p:nvSpPr>
          <p:cNvPr id="22" name="Shape 19"/>
          <p:cNvSpPr/>
          <p:nvPr/>
        </p:nvSpPr>
        <p:spPr>
          <a:xfrm>
            <a:off x="685800" y="4443984"/>
            <a:ext cx="274320" cy="274320"/>
          </a:xfrm>
          <a:prstGeom prst="ellipse">
            <a:avLst/>
          </a:prstGeom>
          <a:solidFill>
            <a:srgbClr val="D32F2F"/>
          </a:solidFill>
          <a:ln/>
        </p:spPr>
        <p:txBody>
          <a:bodyPr/>
          <a:lstStyle/>
          <a:p>
            <a:endParaRPr lang="en-UA"/>
          </a:p>
        </p:txBody>
      </p:sp>
      <p:sp>
        <p:nvSpPr>
          <p:cNvPr id="23" name="Text 20"/>
          <p:cNvSpPr/>
          <p:nvPr/>
        </p:nvSpPr>
        <p:spPr>
          <a:xfrm>
            <a:off x="685800" y="4443984"/>
            <a:ext cx="2743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Г</a:t>
            </a:r>
            <a:endParaRPr lang="en-US" sz="1300" dirty="0"/>
          </a:p>
        </p:txBody>
      </p:sp>
      <p:sp>
        <p:nvSpPr>
          <p:cNvPr id="24" name="Text 21"/>
          <p:cNvSpPr/>
          <p:nvPr/>
        </p:nvSpPr>
        <p:spPr>
          <a:xfrm>
            <a:off x="1097280" y="4407408"/>
            <a:ext cx="73152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0A1F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Верапаміл в/в + ацетилсаліцилова кислота 100 мг</a:t>
            </a:r>
            <a:endParaRPr lang="en-US" sz="1200" dirty="0"/>
          </a:p>
        </p:txBody>
      </p:sp>
      <p:sp>
        <p:nvSpPr>
          <p:cNvPr id="25" name="Text 22"/>
          <p:cNvSpPr/>
          <p:nvPr/>
        </p:nvSpPr>
        <p:spPr>
          <a:xfrm>
            <a:off x="548640" y="4663440"/>
            <a:ext cx="8046720" cy="4800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i="1" dirty="0">
                <a:solidFill>
                  <a:srgbClr val="D32F2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Хочеш дізнатися правильну відповідь — приходь на наш курс!</a:t>
            </a:r>
            <a:endParaRPr lang="en-US" sz="14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4DB8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0"/>
          <p:cNvSpPr/>
          <p:nvPr/>
        </p:nvSpPr>
        <p:spPr>
          <a:xfrm>
            <a:off x="0" y="0"/>
            <a:ext cx="109728" cy="5143500"/>
          </a:xfrm>
          <a:prstGeom prst="rect">
            <a:avLst/>
          </a:prstGeom>
          <a:solidFill>
            <a:srgbClr val="D32F2F"/>
          </a:solidFill>
          <a:ln/>
        </p:spPr>
        <p:txBody>
          <a:bodyPr/>
          <a:lstStyle/>
          <a:p>
            <a:endParaRPr lang="en-UA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1920" y="731520"/>
            <a:ext cx="1097280" cy="109728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548640" y="2011680"/>
            <a:ext cx="8046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200" b="1" dirty="0" err="1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Обирай</a:t>
            </a:r>
            <a:r>
              <a:rPr lang="en-US" sz="32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 </a:t>
            </a:r>
            <a:r>
              <a:rPr lang="uk-UA" sz="32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практичну </a:t>
            </a:r>
            <a:r>
              <a:rPr lang="en-US" sz="3200" b="1" dirty="0" err="1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аритмологію</a:t>
            </a:r>
            <a:r>
              <a:rPr lang="uk-UA" sz="3200" b="1" dirty="0">
                <a:solidFill>
                  <a:srgbClr val="0A1F3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!</a:t>
            </a:r>
            <a:endParaRPr lang="en-US" sz="3200" dirty="0"/>
          </a:p>
        </p:txBody>
      </p:sp>
      <p:sp>
        <p:nvSpPr>
          <p:cNvPr id="6" name="Text 2"/>
          <p:cNvSpPr/>
          <p:nvPr/>
        </p:nvSpPr>
        <p:spPr>
          <a:xfrm>
            <a:off x="548640" y="2651760"/>
            <a:ext cx="80467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600" b="1" dirty="0">
                <a:solidFill>
                  <a:srgbClr val="D32F2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Навчись </a:t>
            </a:r>
            <a:r>
              <a:rPr lang="en-US" sz="3600" b="1" dirty="0" err="1">
                <a:solidFill>
                  <a:srgbClr val="D32F2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рятувати</a:t>
            </a:r>
            <a:r>
              <a:rPr lang="en-US" sz="3600" b="1" dirty="0">
                <a:solidFill>
                  <a:srgbClr val="D32F2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 </a:t>
            </a:r>
            <a:r>
              <a:rPr lang="en-US" sz="3600" b="1" dirty="0" err="1">
                <a:solidFill>
                  <a:srgbClr val="D32F2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життя</a:t>
            </a:r>
            <a:r>
              <a:rPr lang="uk-UA" sz="3600" b="1" dirty="0">
                <a:solidFill>
                  <a:srgbClr val="D32F2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!</a:t>
            </a:r>
            <a:endParaRPr lang="en-US" sz="3600" dirty="0"/>
          </a:p>
        </p:txBody>
      </p:sp>
      <p:sp>
        <p:nvSpPr>
          <p:cNvPr id="7" name="Text 3"/>
          <p:cNvSpPr/>
          <p:nvPr/>
        </p:nvSpPr>
        <p:spPr>
          <a:xfrm>
            <a:off x="6339385" y="3575713"/>
            <a:ext cx="2255975" cy="13899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uk-UA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cs typeface="Calibri" pitchFamily="34" charset="-120"/>
              </a:rPr>
              <a:t>Контактна інформація:</a:t>
            </a:r>
          </a:p>
          <a:p>
            <a:pPr marL="0" indent="0">
              <a:buNone/>
            </a:pPr>
            <a:r>
              <a:rPr lang="uk-UA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cs typeface="Calibri" pitchFamily="34" charset="-120"/>
              </a:rPr>
              <a:t>м. Вінниця, </a:t>
            </a:r>
          </a:p>
          <a:p>
            <a:pPr marL="0" indent="0">
              <a:buNone/>
            </a:pPr>
            <a:r>
              <a:rPr lang="uk-UA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cs typeface="Calibri" pitchFamily="34" charset="-120"/>
              </a:rPr>
              <a:t>вул. Пирогова, 56</a:t>
            </a:r>
          </a:p>
          <a:p>
            <a:pPr marL="0" indent="0">
              <a:buNone/>
            </a:pPr>
            <a:r>
              <a:rPr lang="uk-UA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cs typeface="Calibri" pitchFamily="34" charset="-120"/>
              </a:rPr>
              <a:t>Кафедра внутрішньої медицини №1</a:t>
            </a:r>
          </a:p>
          <a:p>
            <a:pPr marL="0" indent="0">
              <a:buNone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cs typeface="Calibri" pitchFamily="34" charset="-120"/>
                <a:hlinkClick r:id="rId4"/>
              </a:rPr>
              <a:t>intmed1@vnmu.edu.ua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cs typeface="Calibri" pitchFamily="34" charset="-120"/>
              </a:rPr>
              <a:t> </a:t>
            </a:r>
            <a:r>
              <a:rPr lang="uk-UA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cs typeface="Calibri" pitchFamily="34" charset="-120"/>
              </a:rPr>
              <a:t> 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Calibri" pitchFamily="34" charset="0"/>
              <a:cs typeface="Calibri" pitchFamily="34" charset="-120"/>
            </a:endParaRPr>
          </a:p>
          <a:p>
            <a:pPr marL="0" indent="0">
              <a:buNone/>
            </a:pPr>
            <a:endParaRPr lang="en-US" sz="1400" dirty="0">
              <a:solidFill>
                <a:srgbClr val="2D6A8A"/>
              </a:solidFill>
              <a:latin typeface="Calibri" pitchFamily="34" charset="0"/>
              <a:cs typeface="Calibri" pitchFamily="34" charset="-120"/>
            </a:endParaRPr>
          </a:p>
          <a:p>
            <a:pPr marL="0" indent="0">
              <a:buNone/>
            </a:pPr>
            <a:endParaRPr lang="en-US" sz="1400" dirty="0">
              <a:solidFill>
                <a:srgbClr val="2D6A8A"/>
              </a:solidFill>
              <a:latin typeface="Calibri" pitchFamily="34" charset="0"/>
              <a:cs typeface="Calibri" pitchFamily="34" charset="-120"/>
            </a:endParaRPr>
          </a:p>
          <a:p>
            <a:pPr marL="0" indent="0">
              <a:buNone/>
            </a:pPr>
            <a:endParaRPr lang="en-US" sz="1400" dirty="0"/>
          </a:p>
        </p:txBody>
      </p:sp>
      <p:sp>
        <p:nvSpPr>
          <p:cNvPr id="8" name="Text 4"/>
          <p:cNvSpPr/>
          <p:nvPr/>
        </p:nvSpPr>
        <p:spPr>
          <a:xfrm>
            <a:off x="548640" y="4206240"/>
            <a:ext cx="80467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endParaRPr lang="en-US" sz="1200" dirty="0"/>
          </a:p>
        </p:txBody>
      </p:sp>
      <p:pic>
        <p:nvPicPr>
          <p:cNvPr id="1026" name="Picture 2" descr="Дефібриляція - векторные изображения, Дефібриляція картинки ...">
            <a:extLst>
              <a:ext uri="{FF2B5EF4-FFF2-40B4-BE49-F238E27FC236}">
                <a16:creationId xmlns:a16="http://schemas.microsoft.com/office/drawing/2014/main" id="{081FFF48-2B06-C2D0-545C-E5ED0B14B1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159" y="288925"/>
            <a:ext cx="2739803" cy="1433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Дефибриляцию - векторные изображения, Дефибриляцию картинки | DepositPhotos">
            <a:extLst>
              <a:ext uri="{FF2B5EF4-FFF2-40B4-BE49-F238E27FC236}">
                <a16:creationId xmlns:a16="http://schemas.microsoft.com/office/drawing/2014/main" id="{BFD545AF-B1E2-7046-9677-B8E9B83E0C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4022" y="316374"/>
            <a:ext cx="2831338" cy="1512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A person in a white coat&#10;&#10;AI-generated content may be incorrect.">
            <a:extLst>
              <a:ext uri="{FF2B5EF4-FFF2-40B4-BE49-F238E27FC236}">
                <a16:creationId xmlns:a16="http://schemas.microsoft.com/office/drawing/2014/main" id="{92EC7694-6031-A392-9D7A-2117B7E9CC6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4933" y="3446779"/>
            <a:ext cx="1012613" cy="1518921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0051A92-DC75-4EF5-0F96-19C26E164902}"/>
              </a:ext>
            </a:extLst>
          </p:cNvPr>
          <p:cNvSpPr txBox="1"/>
          <p:nvPr/>
        </p:nvSpPr>
        <p:spPr>
          <a:xfrm>
            <a:off x="1561253" y="3652241"/>
            <a:ext cx="26559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Розробник курсу:</a:t>
            </a:r>
          </a:p>
          <a:p>
            <a:r>
              <a:rPr lang="uk-UA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асистент кафедри внутрішньої медицини №1,</a:t>
            </a:r>
          </a:p>
          <a:p>
            <a:r>
              <a:rPr lang="uk-UA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cs typeface="Calibri" pitchFamily="34" charset="-120"/>
              </a:rPr>
              <a:t>лікарка-кардіолог, спеціаліст з </a:t>
            </a:r>
            <a:r>
              <a:rPr lang="uk-UA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cs typeface="Calibri" pitchFamily="34" charset="-120"/>
              </a:rPr>
              <a:t>ехокардіографії</a:t>
            </a:r>
            <a:r>
              <a:rPr lang="uk-UA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cs typeface="Calibri" pitchFamily="34" charset="-120"/>
              </a:rPr>
              <a:t>,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Calibri" pitchFamily="34" charset="0"/>
              <a:cs typeface="Calibri" pitchFamily="34" charset="-120"/>
            </a:endParaRPr>
          </a:p>
          <a:p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cs typeface="Calibri" pitchFamily="34" charset="-120"/>
              </a:rPr>
              <a:t>PhD </a:t>
            </a:r>
            <a:r>
              <a:rPr lang="uk-UA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cs typeface="Calibri" pitchFamily="34" charset="-120"/>
              </a:rPr>
              <a:t>Іванкова Анастасія Валеріївна</a:t>
            </a:r>
            <a:endParaRPr lang="en-US" sz="1100" dirty="0">
              <a:solidFill>
                <a:schemeClr val="tx1">
                  <a:lumMod val="75000"/>
                  <a:lumOff val="25000"/>
                </a:schemeClr>
              </a:solidFill>
              <a:latin typeface="Calibri" pitchFamily="34" charset="0"/>
              <a:cs typeface="Calibri" pitchFamily="34" charset="-12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576</Words>
  <Application>Microsoft Office PowerPoint</Application>
  <PresentationFormat>Экран (16:9)</PresentationFormat>
  <Paragraphs>126</Paragraphs>
  <Slides>10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Aptos</vt:lpstr>
      <vt:lpstr>Arial</vt:lpstr>
      <vt:lpstr>Calibri</vt:lpstr>
      <vt:lpstr>Georgia</vt:lpstr>
      <vt:lpstr>Times New Roman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Клінічна аритмологія — інтерактивний тренінг</dc:title>
  <dc:subject>PptxGenJS Presentation</dc:subject>
  <dc:creator>ВНМУ ім. М.І. Пирогова</dc:creator>
  <cp:lastModifiedBy>olena</cp:lastModifiedBy>
  <cp:revision>22</cp:revision>
  <dcterms:created xsi:type="dcterms:W3CDTF">2026-03-11T18:40:48Z</dcterms:created>
  <dcterms:modified xsi:type="dcterms:W3CDTF">2026-04-17T16:19:27Z</dcterms:modified>
</cp:coreProperties>
</file>