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4" r:id="rId8"/>
    <p:sldId id="263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2" d="100"/>
          <a:sy n="112" d="100"/>
        </p:scale>
        <p:origin x="41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  <a:t>4/21/2026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t>4/21/2026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  <a:t>4/21/2026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t>4/21/2026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t>4/21/2026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t>4/21/2026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t>4/21/2026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t>4/21/2026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t>4/21/2026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t>4/21/2026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t>4/21/2026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t>4/21/2026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vnmu.edu.ua/&#1082;&#1072;&#1092;&#1077;&#1076;&#1088;-&#1074;&#1085;&#1091;&#1090;&#1088;&#1110;&#1096;&#1085;&#1100;&#1086;&#1111;-&#1084;&#1077;&#1076;&#1080;&#1094;&#1080;&#1085;&#1080;-1" TargetMode="External"/><Relationship Id="rId2" Type="http://schemas.openxmlformats.org/officeDocument/2006/relationships/hyperlink" Target="mailto:intmed1@vnmu.edu.ua" TargetMode="Externa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0.jpg"/><Relationship Id="rId4" Type="http://schemas.openxmlformats.org/officeDocument/2006/relationships/hyperlink" Target="https://www.vnmu.edu.ua/en/department/department/34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758" y="244611"/>
            <a:ext cx="1798146" cy="1712191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Прямоугольник 9"/>
          <p:cNvSpPr/>
          <p:nvPr/>
        </p:nvSpPr>
        <p:spPr>
          <a:xfrm>
            <a:off x="3045125" y="244611"/>
            <a:ext cx="710746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Вінницький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національний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університет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М.І. Пирогова МОЗ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України</a:t>
            </a:r>
            <a:endParaRPr lang="ru-RU"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ru-RU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</a:t>
            </a:r>
            <a:r>
              <a:rPr lang="uk-UA" sz="2400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ВНУТРІШНЬОЇ МЕДИЦИНИ №1</a:t>
            </a:r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079403" y="4361789"/>
            <a:ext cx="78601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І2 МЕДИЦИНА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ГАЛУЗЬ ЗНАНЬ: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І2 ОХОРОНА ЗДОРОВ’Я ТА СОЦІАЛЬНЕ ЗАБЕЗПЕЧЕННЯ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ОСВІТНЬО-ПРОФЕСІЙНА ПРОГРАМА: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«МЕДИЦИНА</a:t>
            </a: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РІВЕНЬ ВИЩОЇ ОСВІТИ: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2283691" y="2430019"/>
            <a:ext cx="7772400" cy="1470025"/>
          </a:xfrm>
        </p:spPr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4.7. </a:t>
            </a:r>
            <a:r>
              <a:rPr lang="uk-UA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Вибрані питання клінічної нефрології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4952" y="244610"/>
            <a:ext cx="1726251" cy="1712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5433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0611" y="395582"/>
            <a:ext cx="9635706" cy="1847286"/>
          </a:xfrm>
        </p:spPr>
        <p:txBody>
          <a:bodyPr>
            <a:normAutofit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Паспорт </a:t>
            </a:r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ОСВІТНЬОГО </a:t>
            </a:r>
            <a:r>
              <a:rPr lang="uk-UA" sz="3200" b="1" dirty="0" err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КОМПОНЕнТА</a:t>
            </a:r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3200" b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</a:t>
            </a:r>
            <a:r>
              <a:rPr lang="uk-UA" sz="32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4.7. </a:t>
            </a:r>
            <a:r>
              <a:rPr lang="uk-UA" sz="3200" b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«Вибрані </a:t>
            </a:r>
            <a:r>
              <a:rPr lang="uk-UA" sz="32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питання клінічної </a:t>
            </a:r>
            <a:r>
              <a:rPr lang="uk-UA" sz="3200" b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нефрології»</a:t>
            </a:r>
            <a:endParaRPr sz="3200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3107" y="2468766"/>
            <a:ext cx="11665009" cy="4389233"/>
          </a:xfrm>
        </p:spPr>
        <p:txBody>
          <a:bodyPr>
            <a:noAutofit/>
          </a:bodyPr>
          <a:lstStyle/>
          <a:p>
            <a:r>
              <a:rPr lang="uk-UA" sz="2400" dirty="0" smtClean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І2 Медицина</a:t>
            </a:r>
          </a:p>
          <a:p>
            <a:r>
              <a:rPr sz="2400" dirty="0" err="1" smtClean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Курс</a:t>
            </a:r>
            <a:r>
              <a:rPr lang="uk-UA" sz="2400" dirty="0" smtClean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4-й</a:t>
            </a:r>
            <a:endParaRPr sz="2400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400" dirty="0" err="1" smtClean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Кредити</a:t>
            </a:r>
            <a:r>
              <a:rPr lang="uk-UA" sz="2400" dirty="0" smtClean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2,0</a:t>
            </a:r>
            <a:endParaRPr sz="2400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400" dirty="0" err="1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Форма</a:t>
            </a:r>
            <a:r>
              <a:rPr sz="24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2400" dirty="0" err="1" smtClean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контролю</a:t>
            </a:r>
            <a:r>
              <a:rPr lang="uk-UA" sz="2400" dirty="0" smtClean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залік</a:t>
            </a:r>
            <a:endParaRPr sz="2400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400" dirty="0" err="1" smtClean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Мова</a:t>
            </a:r>
            <a:r>
              <a:rPr lang="uk-UA" sz="2400" dirty="0" smtClean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українська, англійська</a:t>
            </a:r>
          </a:p>
          <a:p>
            <a:r>
              <a:rPr lang="uk-UA" sz="2400" dirty="0" smtClean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Пререквізити: </a:t>
            </a:r>
            <a:r>
              <a:rPr lang="uk-UA" sz="24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ґрунтується на вивченні студентами анатомії людини, медичної біології, гістології, цитології та ембріології, патологічній анатомії, фізіології, патофізіології, медичної і біологічної фізики, біоорганічної та біологічної хімії, фармакології, клінічної фармакології та клінічної фармації, пропедевтики внутрішньої медицини й інтегрується з цими </a:t>
            </a:r>
            <a:r>
              <a:rPr lang="uk-UA" sz="2400" dirty="0" smtClean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дисциплінами.</a:t>
            </a:r>
            <a:endParaRPr sz="2400" i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6769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664" y="755329"/>
            <a:ext cx="5018705" cy="1533086"/>
          </a:xfrm>
        </p:spPr>
        <p:txBody>
          <a:bodyPr>
            <a:normAutofit/>
          </a:bodyPr>
          <a:lstStyle/>
          <a:p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Чому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варто</a:t>
            </a:r>
            <a:r>
              <a:rPr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обрати</a:t>
            </a:r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цей курс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82664" y="2650439"/>
            <a:ext cx="5355825" cy="2682138"/>
          </a:xfrm>
        </p:spPr>
        <p:txBody>
          <a:bodyPr>
            <a:normAutofit fontScale="92500"/>
          </a:bodyPr>
          <a:lstStyle/>
          <a:p>
            <a:pPr marL="0" indent="0" algn="just">
              <a:buNone/>
            </a:pPr>
            <a:r>
              <a:rPr lang="ru-RU" sz="24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КЛЮЧОВА 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ПЕРЕВАГА:</a:t>
            </a:r>
          </a:p>
          <a:p>
            <a:pPr marL="0" indent="0" algn="just">
              <a:buNone/>
            </a:pP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здобуття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поглиблення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знань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вмінь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навичок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спроможності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діагностувати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основні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захворювання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в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нефрології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необхідних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у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професійній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діяльності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які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встановлені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на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основі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освітньо-професійної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програми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спеціаліста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algn="just"/>
            <a:endParaRPr lang="uk-UA" dirty="0"/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642341" y="804672"/>
            <a:ext cx="4856671" cy="5109018"/>
          </a:xfrm>
        </p:spPr>
        <p:txBody>
          <a:bodyPr>
            <a:normAutofit/>
          </a:bodyPr>
          <a:lstStyle/>
          <a:p>
            <a:pPr marL="342900" lvl="0" indent="-342900" algn="l">
              <a:buFont typeface="Arial" panose="020B0604020202020204" pitchFamily="34" charset="0"/>
              <a:buChar char="•"/>
            </a:pPr>
            <a:r>
              <a:rPr lang="uk-UA" sz="1800" dirty="0">
                <a:latin typeface="Calibri" panose="020F0502020204030204" pitchFamily="34" charset="0"/>
                <a:cs typeface="Calibri" panose="020F0502020204030204" pitchFamily="34" charset="0"/>
              </a:rPr>
              <a:t>Розвиток клінічного мислення.</a:t>
            </a:r>
          </a:p>
          <a:p>
            <a:pPr marL="342900" lvl="0" indent="-342900" algn="just">
              <a:buFont typeface="Arial" panose="020B0604020202020204" pitchFamily="34" charset="0"/>
              <a:buChar char="•"/>
            </a:pPr>
            <a:r>
              <a:rPr lang="uk-UA" sz="1800" dirty="0">
                <a:latin typeface="Calibri" panose="020F0502020204030204" pitchFamily="34" charset="0"/>
                <a:cs typeface="Calibri" panose="020F0502020204030204" pitchFamily="34" charset="0"/>
              </a:rPr>
              <a:t>Поглиблення знань про епідеміологію, етіологію, патогенез і особливості перебігу первинних і вторинних </a:t>
            </a:r>
            <a:r>
              <a:rPr lang="uk-UA" sz="1800" dirty="0" smtClean="0">
                <a:latin typeface="Calibri" panose="020F0502020204030204" pitchFamily="34" charset="0"/>
                <a:cs typeface="Calibri" panose="020F0502020204030204" pitchFamily="34" charset="0"/>
              </a:rPr>
              <a:t>захворювань </a:t>
            </a:r>
            <a:r>
              <a:rPr lang="uk-UA" sz="1800" dirty="0">
                <a:latin typeface="Calibri" panose="020F0502020204030204" pitchFamily="34" charset="0"/>
                <a:cs typeface="Calibri" panose="020F0502020204030204" pitchFamily="34" charset="0"/>
              </a:rPr>
              <a:t>нирок, </a:t>
            </a:r>
            <a:r>
              <a:rPr lang="uk-UA" sz="1800" dirty="0" smtClean="0">
                <a:latin typeface="Calibri" panose="020F0502020204030204" pitchFamily="34" charset="0"/>
                <a:cs typeface="Calibri" panose="020F0502020204030204" pitchFamily="34" charset="0"/>
              </a:rPr>
              <a:t>новітні </a:t>
            </a:r>
            <a:r>
              <a:rPr lang="uk-UA" sz="1800" dirty="0">
                <a:latin typeface="Calibri" panose="020F0502020204030204" pitchFamily="34" charset="0"/>
                <a:cs typeface="Calibri" panose="020F0502020204030204" pitchFamily="34" charset="0"/>
              </a:rPr>
              <a:t>методи лікування і профілактики нефропатій згідно рекомендацій стандартів доказової медицини</a:t>
            </a:r>
            <a:r>
              <a:rPr lang="uk-UA" sz="1800" dirty="0" smtClean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marL="342900" lvl="0" indent="-342900" algn="just">
              <a:buFont typeface="Arial" panose="020B0604020202020204" pitchFamily="34" charset="0"/>
              <a:buChar char="•"/>
            </a:pPr>
            <a:r>
              <a:rPr lang="uk-UA" sz="1800" dirty="0">
                <a:latin typeface="Calibri" panose="020F0502020204030204" pitchFamily="34" charset="0"/>
                <a:cs typeface="Calibri" panose="020F0502020204030204" pitchFamily="34" charset="0"/>
              </a:rPr>
              <a:t>Удосконалення практичних навичок та оволодіння сучасними методиками обстеження пацієнтів з захворюваннями нирок, інтерпретації даних клінічних, лабораторних, інструментальних та морфологічних методів </a:t>
            </a:r>
            <a:r>
              <a:rPr lang="uk-UA" sz="1800" dirty="0" smtClean="0">
                <a:latin typeface="Calibri" panose="020F0502020204030204" pitchFamily="34" charset="0"/>
                <a:cs typeface="Calibri" panose="020F0502020204030204" pitchFamily="34" charset="0"/>
              </a:rPr>
              <a:t>діагностики.</a:t>
            </a:r>
            <a:endParaRPr lang="uk-UA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lvl="0" indent="-342900" algn="just">
              <a:buFont typeface="Arial" panose="020B0604020202020204" pitchFamily="34" charset="0"/>
              <a:buChar char="•"/>
            </a:pPr>
            <a:r>
              <a:rPr lang="uk-UA" altLang="uk-UA" sz="1800" dirty="0" smtClean="0">
                <a:latin typeface="Calibri" panose="020F0502020204030204" pitchFamily="34" charset="0"/>
                <a:cs typeface="Calibri" panose="020F0502020204030204" pitchFamily="34" charset="0"/>
              </a:rPr>
              <a:t>Сучасні </a:t>
            </a:r>
            <a:r>
              <a:rPr lang="uk-UA" altLang="uk-UA" sz="1800" dirty="0">
                <a:latin typeface="Calibri" panose="020F0502020204030204" pitchFamily="34" charset="0"/>
                <a:cs typeface="Calibri" panose="020F0502020204030204" pitchFamily="34" charset="0"/>
              </a:rPr>
              <a:t>підходи до менеджменту захворювань </a:t>
            </a:r>
            <a:r>
              <a:rPr lang="uk-UA" altLang="uk-UA" sz="1800" dirty="0" smtClean="0">
                <a:latin typeface="Calibri" panose="020F0502020204030204" pitchFamily="34" charset="0"/>
                <a:cs typeface="Calibri" panose="020F0502020204030204" pitchFamily="34" charset="0"/>
              </a:rPr>
              <a:t>нирок, </a:t>
            </a:r>
            <a:r>
              <a:rPr lang="uk-UA" altLang="uk-UA" sz="18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нирково</a:t>
            </a:r>
            <a:r>
              <a:rPr lang="uk-UA" altLang="uk-UA" sz="1800" dirty="0" smtClean="0">
                <a:latin typeface="Calibri" panose="020F0502020204030204" pitchFamily="34" charset="0"/>
                <a:cs typeface="Calibri" panose="020F0502020204030204" pitchFamily="34" charset="0"/>
              </a:rPr>
              <a:t>-замісна терапія.</a:t>
            </a:r>
            <a:endParaRPr lang="uk-UA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lvl="0" indent="-342900" algn="just">
              <a:buFont typeface="Arial" panose="020B0604020202020204" pitchFamily="34" charset="0"/>
              <a:buChar char="•"/>
            </a:pPr>
            <a:endParaRPr lang="uk-UA" sz="16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5457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8649" y="247828"/>
            <a:ext cx="4837003" cy="1870973"/>
          </a:xfrm>
        </p:spPr>
        <p:txBody>
          <a:bodyPr>
            <a:noAutofit/>
          </a:bodyPr>
          <a:lstStyle/>
          <a:p>
            <a:r>
              <a:rPr lang="uk-UA" sz="40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 ви будете вивчати</a:t>
            </a:r>
            <a:endParaRPr lang="uk-UA" sz="40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61185" y="247828"/>
            <a:ext cx="5279366" cy="6315342"/>
          </a:xfrm>
        </p:spPr>
        <p:txBody>
          <a:bodyPr>
            <a:normAutofit fontScale="85000" lnSpcReduction="10000"/>
          </a:bodyPr>
          <a:lstStyle/>
          <a:p>
            <a:pPr marL="0" indent="0" algn="just">
              <a:buNone/>
            </a:pPr>
            <a:r>
              <a:rPr lang="uk-UA" b="1" i="1" dirty="0"/>
              <a:t>Предметом</a:t>
            </a:r>
            <a:r>
              <a:rPr lang="uk-UA" i="1" dirty="0"/>
              <a:t> вивчення дисципліни є захворювання сечовидільної системи з методами їх діагностики, лікування та профілактики.</a:t>
            </a:r>
            <a:endParaRPr lang="ru-RU" i="1" dirty="0"/>
          </a:p>
          <a:p>
            <a:pPr marL="0" indent="0" algn="just">
              <a:buNone/>
            </a:pPr>
            <a:r>
              <a:rPr lang="uk-UA" b="1" dirty="0"/>
              <a:t>Завдання:</a:t>
            </a:r>
            <a:endParaRPr lang="ru-RU" b="1" dirty="0"/>
          </a:p>
          <a:p>
            <a:pPr lvl="0" algn="just"/>
            <a:r>
              <a:rPr lang="uk-UA" dirty="0"/>
              <a:t>визначати етіологічні та патогенетичні фактори захворювань сечовидільної системи.</a:t>
            </a:r>
            <a:endParaRPr lang="ru-RU" dirty="0"/>
          </a:p>
          <a:p>
            <a:pPr lvl="0" algn="just"/>
            <a:r>
              <a:rPr lang="uk-UA" dirty="0"/>
              <a:t> класифікувати та аналізувати клінічну картину найбільш поширених захворювань сечовидільної системи. </a:t>
            </a:r>
            <a:endParaRPr lang="ru-RU" dirty="0"/>
          </a:p>
          <a:p>
            <a:pPr lvl="0" algn="just"/>
            <a:r>
              <a:rPr lang="uk-UA" dirty="0"/>
              <a:t>Виявляти різні клінічні варіанти та ускладнення захворювань сечовидільної системи.</a:t>
            </a:r>
            <a:endParaRPr lang="ru-RU" dirty="0"/>
          </a:p>
          <a:p>
            <a:pPr lvl="0" algn="just"/>
            <a:r>
              <a:rPr lang="uk-UA" dirty="0"/>
              <a:t>Визначати провідні синдроми і симптоми в нефрології.</a:t>
            </a:r>
            <a:endParaRPr lang="ru-RU" dirty="0"/>
          </a:p>
          <a:p>
            <a:pPr lvl="0" algn="just"/>
            <a:r>
              <a:rPr lang="uk-UA" dirty="0"/>
              <a:t>Обґрунтовувати і формулювати попередній діагноз при захворюваннях сечовидільної системи.</a:t>
            </a:r>
            <a:endParaRPr lang="ru-RU" dirty="0"/>
          </a:p>
          <a:p>
            <a:pPr lvl="0" algn="just"/>
            <a:r>
              <a:rPr lang="uk-UA" dirty="0"/>
              <a:t>Складати план обстеження хворого, інтерпретувати результати лабораторних та інструментальних досліджень при захворювань сечовидільної системи та їх ускладненнях.</a:t>
            </a:r>
            <a:endParaRPr lang="ru-RU" dirty="0"/>
          </a:p>
          <a:p>
            <a:pPr lvl="0" algn="just"/>
            <a:r>
              <a:rPr lang="uk-UA" dirty="0"/>
              <a:t>Визначати тактику ведення (рекомендації стосовно режиму, дієти, лікування, реабілітаційні заходи) хворого із захворюваннями сечовидільної системи</a:t>
            </a:r>
            <a:endParaRPr lang="ru-RU" dirty="0"/>
          </a:p>
          <a:p>
            <a:pPr algn="just"/>
            <a:r>
              <a:rPr lang="uk-UA" dirty="0"/>
              <a:t>Проводити первинну та вторинну профілактику захворювань сечовидільної системи.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57" b="12203"/>
          <a:stretch/>
        </p:blipFill>
        <p:spPr>
          <a:xfrm>
            <a:off x="718649" y="2465104"/>
            <a:ext cx="2258365" cy="17308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0840" y="2465104"/>
            <a:ext cx="2564812" cy="17098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982" r="6028"/>
          <a:stretch/>
        </p:blipFill>
        <p:spPr>
          <a:xfrm>
            <a:off x="3483479" y="4290545"/>
            <a:ext cx="2072173" cy="17102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649" y="4290545"/>
            <a:ext cx="2656940" cy="17102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153948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4808" y="282012"/>
            <a:ext cx="4880136" cy="2238997"/>
          </a:xfrm>
        </p:spPr>
        <p:txBody>
          <a:bodyPr>
            <a:noAutofit/>
          </a:bodyPr>
          <a:lstStyle/>
          <a:p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</a:t>
            </a:r>
            <a:r>
              <a:rPr lang="uk-UA" sz="3600" b="1" dirty="0" smtClean="0">
                <a:solidFill>
                  <a:srgbClr val="002060"/>
                </a:solidFill>
              </a:rPr>
              <a:t>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95702" y="170917"/>
            <a:ext cx="5768410" cy="6511894"/>
          </a:xfrm>
        </p:spPr>
        <p:txBody>
          <a:bodyPr>
            <a:noAutofit/>
          </a:bodyPr>
          <a:lstStyle/>
          <a:p>
            <a:pPr lvl="0" algn="just"/>
            <a:r>
              <a:rPr lang="uk-UA" sz="1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Збирати </a:t>
            </a:r>
            <a:r>
              <a:rPr lang="uk-UA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скарги, анамнез життя та захворювання, встановлювати клінічний діагноз шляхом прийняття обґрунтованого рішення,</a:t>
            </a:r>
          </a:p>
          <a:p>
            <a:pPr lvl="0" algn="just"/>
            <a:r>
              <a:rPr lang="uk-UA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Т</a:t>
            </a:r>
            <a:r>
              <a:rPr lang="uk-UA" sz="1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рактувати </a:t>
            </a:r>
            <a:r>
              <a:rPr lang="uk-UA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результати лабораторних та інструментальних методів дослідження, </a:t>
            </a:r>
          </a:p>
          <a:p>
            <a:pPr lvl="0" algn="just"/>
            <a:r>
              <a:rPr lang="uk-UA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</a:t>
            </a:r>
            <a:r>
              <a:rPr lang="uk-UA" sz="1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пиратися </a:t>
            </a:r>
            <a:r>
              <a:rPr lang="uk-UA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 діагностиці не тільки на клінічні ознаки хвороби, а також на результати лабораторних та інструментальних методів досліджень, які забезпечують максимально точну інформацію про стан хворого, його систем (особливо в умовах, які вимагають невідкладної допомоги);</a:t>
            </a:r>
          </a:p>
          <a:p>
            <a:pPr lvl="0" algn="just"/>
            <a:r>
              <a:rPr lang="uk-UA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</a:t>
            </a:r>
            <a:r>
              <a:rPr lang="uk-UA" sz="1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роводити </a:t>
            </a:r>
            <a:r>
              <a:rPr lang="uk-UA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диференційну діагностику основних симптомів і синдромів в </a:t>
            </a:r>
            <a:r>
              <a:rPr lang="uk-UA" sz="1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нефрології;</a:t>
            </a:r>
            <a:endParaRPr lang="uk-UA" sz="1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0" algn="just"/>
            <a:r>
              <a:rPr lang="uk-UA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</a:t>
            </a:r>
            <a:r>
              <a:rPr lang="uk-UA" sz="1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ризначати </a:t>
            </a:r>
            <a:r>
              <a:rPr lang="uk-UA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лікування при найбільш поширених захворюваннях сечовидільної системи, володіючи </a:t>
            </a:r>
            <a:r>
              <a:rPr lang="uk-UA" sz="1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фармакодинамікою</a:t>
            </a:r>
            <a:r>
              <a:rPr lang="uk-UA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препаратів, які застосовуються для надання невідкладної </a:t>
            </a:r>
            <a:r>
              <a:rPr lang="uk-UA" sz="1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допомоги, </a:t>
            </a:r>
            <a:r>
              <a:rPr lang="uk-UA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основами раціонального харчування, режимом </a:t>
            </a:r>
            <a:r>
              <a:rPr lang="uk-UA" sz="1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роботи;</a:t>
            </a:r>
            <a:endParaRPr lang="uk-UA" sz="1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0" algn="just"/>
            <a:r>
              <a:rPr lang="uk-UA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</a:t>
            </a:r>
            <a:r>
              <a:rPr lang="uk-UA" sz="1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изначати </a:t>
            </a:r>
            <a:r>
              <a:rPr lang="uk-UA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ШКФ, </a:t>
            </a:r>
            <a:r>
              <a:rPr lang="uk-UA" sz="1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вимірювати АТ, виконувати </a:t>
            </a:r>
            <a:r>
              <a:rPr lang="uk-UA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непрямий масаж серця</a:t>
            </a:r>
            <a:r>
              <a:rPr lang="uk-UA" sz="1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Стратифікувати ризики </a:t>
            </a:r>
            <a:r>
              <a:rPr lang="uk-UA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прогресування патології сечовидільної </a:t>
            </a:r>
            <a:r>
              <a:rPr lang="uk-UA" sz="1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системи.</a:t>
            </a:r>
            <a:endParaRPr lang="uk-UA" sz="1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028" name="Picture 4" descr="Doctors carrying out medical research, examination of kidney. Kidney  disease treatment by professionals. Check of health and condition. Kidney  stones. Nephrology, urology concept. vector illustration 36433087 Vector  Art at Vecteez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845" y="2906624"/>
            <a:ext cx="5041559" cy="314896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00228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Підсумковий контроль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709911" y="1974193"/>
            <a:ext cx="508239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400" dirty="0" smtClean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ЗАЛІК:</a:t>
            </a: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на 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останньому практичному занятті за умов успішного проходження курсу</a:t>
            </a:r>
            <a:r>
              <a:rPr lang="en-US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сума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за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всі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види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навчальної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діяльності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- </a:t>
            </a:r>
            <a:r>
              <a:rPr lang="en-US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122-200 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балів) і відсутності академічної заборгованості.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043336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Форми навчання 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752030" y="4193603"/>
            <a:ext cx="461472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Практичні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заняття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Лекції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Самостійна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робота студента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Індивідуальна робота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студента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2690" y="4282517"/>
            <a:ext cx="4285412" cy="24105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81993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04672" y="1273324"/>
            <a:ext cx="4486656" cy="1760433"/>
          </a:xfrm>
        </p:spPr>
        <p:txBody>
          <a:bodyPr>
            <a:noAutofit/>
          </a:bodyPr>
          <a:lstStyle/>
          <a:p>
            <a:r>
              <a:rPr lang="uk-UA" sz="28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Матеріально-технічне </a:t>
            </a:r>
            <a:r>
              <a:rPr lang="uk-UA" sz="28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забезпечення дисципліни</a:t>
            </a:r>
            <a:endParaRPr lang="ru-RU" sz="2800" b="1" dirty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36080" y="162370"/>
            <a:ext cx="4815840" cy="6392254"/>
          </a:xfrm>
        </p:spPr>
        <p:txBody>
          <a:bodyPr/>
          <a:lstStyle/>
          <a:p>
            <a:pPr marL="0" indent="0" algn="just">
              <a:buNone/>
            </a:pPr>
            <a:r>
              <a:rPr lang="uk-UA" sz="2000" dirty="0">
                <a:latin typeface="Times New Roman" pitchFamily="18" charset="0"/>
                <a:ea typeface="Times New Roman"/>
                <a:cs typeface="Times New Roman" pitchFamily="18" charset="0"/>
              </a:rPr>
              <a:t>Практичні заняття проходять в навчальних кімнатах на базі Центру нефрології та діалізу КНП «</a:t>
            </a:r>
            <a:r>
              <a:rPr lang="uk-UA" sz="200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Вінницька обласна клінічна лікарня </a:t>
            </a:r>
            <a:r>
              <a:rPr lang="uk-UA" sz="2000" dirty="0">
                <a:latin typeface="Times New Roman" pitchFamily="18" charset="0"/>
                <a:ea typeface="Times New Roman"/>
                <a:cs typeface="Times New Roman" pitchFamily="18" charset="0"/>
              </a:rPr>
              <a:t>ім</a:t>
            </a:r>
            <a:r>
              <a:rPr lang="uk-UA" sz="200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. </a:t>
            </a:r>
            <a:r>
              <a:rPr lang="uk-UA" sz="2000" dirty="0" err="1" smtClean="0">
                <a:latin typeface="Times New Roman" pitchFamily="18" charset="0"/>
                <a:ea typeface="Times New Roman"/>
                <a:cs typeface="Times New Roman" pitchFamily="18" charset="0"/>
              </a:rPr>
              <a:t>М.І.Пирогова</a:t>
            </a:r>
            <a:r>
              <a:rPr lang="uk-UA" sz="200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uk-UA" sz="2000" dirty="0">
                <a:latin typeface="Times New Roman" pitchFamily="18" charset="0"/>
                <a:ea typeface="Times New Roman"/>
                <a:cs typeface="Times New Roman" pitchFamily="18" charset="0"/>
              </a:rPr>
              <a:t>ВОР», де розташована клінічна база кафедри внутрішньої медицини №1</a:t>
            </a:r>
          </a:p>
          <a:p>
            <a:pPr marL="800100" lvl="1" indent="-342900"/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Центр </a:t>
            </a:r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нефрології з перитонеальним діалізом</a:t>
            </a:r>
          </a:p>
          <a:p>
            <a:pPr marL="800100" lvl="1" indent="-342900"/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Центр </a:t>
            </a:r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хронічного 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гемодіалізу</a:t>
            </a:r>
            <a:endParaRPr lang="ru-RU" dirty="0" smtClean="0"/>
          </a:p>
          <a:p>
            <a:pPr marL="0" lvl="1" indent="0" algn="just">
              <a:buNone/>
            </a:pPr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Для реалізації навчального процесу навчальні кімнати кафедри забезпечені комп’ютерами 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та </a:t>
            </a:r>
            <a:r>
              <a:rPr lang="uk-UA" sz="2000" dirty="0">
                <a:latin typeface="Times New Roman" pitchFamily="18" charset="0"/>
                <a:cs typeface="Times New Roman" pitchFamily="18" charset="0"/>
              </a:rPr>
              <a:t>мають підведення до якісного та швидкісного інтернету, що дає змогу отримати швидкий доступ до сучасних он-лайн калькуляторів ШКФ, калькуляторів серцево-судинного ризику та останніх міжнародних 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рекомендацій.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927" y="3255949"/>
            <a:ext cx="5110385" cy="31875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08430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7108" y="2008263"/>
            <a:ext cx="3607682" cy="1495513"/>
          </a:xfrm>
          <a:noFill/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Професор</a:t>
            </a:r>
            <a:r>
              <a:rPr lang="ru-RU" sz="20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ЗВО </a:t>
            </a:r>
            <a:r>
              <a:rPr lang="uk-UA" sz="2000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кафедри </a:t>
            </a:r>
            <a:r>
              <a:rPr lang="uk-UA" sz="20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внутрішньої медицини №</a:t>
            </a:r>
            <a:r>
              <a:rPr lang="uk-UA" sz="2000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</a:t>
            </a:r>
            <a:r>
              <a:rPr lang="ru-RU" sz="20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20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д.мед.н</a:t>
            </a:r>
            <a:r>
              <a:rPr lang="ru-RU" sz="20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., </a:t>
            </a:r>
            <a:r>
              <a:rPr lang="ru-RU" sz="20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лікар</a:t>
            </a:r>
            <a:r>
              <a:rPr lang="ru-RU" sz="20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-нефролог </a:t>
            </a:r>
            <a:r>
              <a:rPr lang="ru-RU" sz="20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Наталія</a:t>
            </a:r>
            <a:r>
              <a:rPr lang="ru-RU" sz="20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КУЗЬМІНОВА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974325" y="329490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РОЗРОБНИКИ КУРСУ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992576" y="2085224"/>
            <a:ext cx="4505385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інформація:</a:t>
            </a:r>
            <a:endParaRPr lang="en-US" sz="2400" b="1" dirty="0" smtClean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Вінниця</a:t>
            </a:r>
            <a:r>
              <a:rPr lang="uk-UA" sz="2400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uk-UA" sz="2400" dirty="0" err="1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вул.Пирогова</a:t>
            </a:r>
            <a:r>
              <a:rPr lang="uk-UA" sz="2400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46</a:t>
            </a:r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400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внутрішньої медицини №1</a:t>
            </a:r>
          </a:p>
          <a:p>
            <a:endParaRPr lang="uk-UA" sz="2400" dirty="0" smtClean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400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hlinkClick r:id="rId2"/>
              </a:rPr>
              <a:t>intmed1@vnmu.edu.ua</a:t>
            </a:r>
            <a:endParaRPr lang="en-US" sz="2400" dirty="0" smtClean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US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400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Інформаційне забезпечення:</a:t>
            </a:r>
          </a:p>
          <a:p>
            <a:r>
              <a:rPr lang="uk-UA" dirty="0">
                <a:hlinkClick r:id="rId3"/>
              </a:rPr>
              <a:t>https://www.vnmu.edu.ua/кафедр-внутрішньої-медицини-1</a:t>
            </a:r>
            <a:r>
              <a:rPr lang="uk-UA" dirty="0" smtClean="0">
                <a:hlinkClick r:id="rId3"/>
              </a:rPr>
              <a:t>#</a:t>
            </a:r>
            <a:r>
              <a:rPr lang="uk-UA" dirty="0" smtClean="0"/>
              <a:t> </a:t>
            </a:r>
            <a:endParaRPr lang="ru-RU" dirty="0"/>
          </a:p>
          <a:p>
            <a:r>
              <a:rPr lang="uk-UA" dirty="0">
                <a:hlinkClick r:id="rId4"/>
              </a:rPr>
              <a:t>https://</a:t>
            </a:r>
            <a:r>
              <a:rPr lang="uk-UA" dirty="0" smtClean="0">
                <a:hlinkClick r:id="rId4"/>
              </a:rPr>
              <a:t>www.vnmu.edu.ua/en/department/department/34</a:t>
            </a:r>
            <a:r>
              <a:rPr lang="uk-UA" dirty="0" smtClean="0"/>
              <a:t> 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7109" y="3674692"/>
            <a:ext cx="4144372" cy="31000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8045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146</TotalTime>
  <Words>634</Words>
  <Application>Microsoft Office PowerPoint</Application>
  <PresentationFormat>Широкоэкранный</PresentationFormat>
  <Paragraphs>66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4" baseType="lpstr">
      <vt:lpstr>Arial</vt:lpstr>
      <vt:lpstr>Calibri</vt:lpstr>
      <vt:lpstr>Corbel</vt:lpstr>
      <vt:lpstr>Gill Sans MT</vt:lpstr>
      <vt:lpstr>Times New Roman</vt:lpstr>
      <vt:lpstr>Parcel</vt:lpstr>
      <vt:lpstr>ВК 4.7. Вибрані питання клінічної нефрології</vt:lpstr>
      <vt:lpstr>Паспорт ОСВІТНЬОГО КОМПОНЕнТА  ВК 4.7. «Вибрані питання клінічної нефрології»</vt:lpstr>
      <vt:lpstr>Чому варто обрати цей курс</vt:lpstr>
      <vt:lpstr>Що ви будете вивчати</vt:lpstr>
      <vt:lpstr>Що ви зможете  за умови опанування курсу</vt:lpstr>
      <vt:lpstr>Підсумковий контроль</vt:lpstr>
      <vt:lpstr>Матеріально-технічне забезпечення дисципліни</vt:lpstr>
      <vt:lpstr>Контактна інформація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Пользователь</cp:lastModifiedBy>
  <cp:revision>20</cp:revision>
  <dcterms:created xsi:type="dcterms:W3CDTF">2026-04-08T10:22:59Z</dcterms:created>
  <dcterms:modified xsi:type="dcterms:W3CDTF">2026-04-21T11:12:37Z</dcterms:modified>
</cp:coreProperties>
</file>