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67"/>
    <p:restoredTop sz="94610"/>
  </p:normalViewPr>
  <p:slideViewPr>
    <p:cSldViewPr snapToGrid="0" snapToObjects="1">
      <p:cViewPr varScale="1">
        <p:scale>
          <a:sx n="148" d="100"/>
          <a:sy n="148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350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1"/>
          <p:cNvSpPr/>
          <p:nvPr/>
        </p:nvSpPr>
        <p:spPr>
          <a:xfrm>
            <a:off x="365760" y="137160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Вінницький національний медичний університет ім. М.І. Пирогова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365760" y="365760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Кафедра внутрішньої медицини №1</a:t>
            </a:r>
            <a:endParaRPr lang="en-US" sz="14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914400"/>
            <a:ext cx="822960" cy="8229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48640" y="1828800"/>
            <a:ext cx="54864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90000"/>
              </a:lnSpc>
              <a:buNone/>
            </a:pPr>
            <a:r>
              <a:rPr lang="en-US" sz="4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</a:t>
            </a:r>
            <a:endParaRPr lang="en-US" sz="42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4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АРИТМОЛОГІЯ</a:t>
            </a:r>
            <a:endParaRPr lang="en-US" sz="4200" dirty="0"/>
          </a:p>
        </p:txBody>
      </p:sp>
      <p:sp>
        <p:nvSpPr>
          <p:cNvPr id="8" name="Text 4"/>
          <p:cNvSpPr/>
          <p:nvPr/>
        </p:nvSpPr>
        <p:spPr>
          <a:xfrm>
            <a:off x="548640" y="3383280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D32F2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інтерактивний тренінг</a:t>
            </a:r>
            <a:endParaRPr lang="en-US" sz="2000" dirty="0"/>
          </a:p>
        </p:txBody>
      </p:sp>
      <p:sp>
        <p:nvSpPr>
          <p:cNvPr id="9" name="Text 5"/>
          <p:cNvSpPr/>
          <p:nvPr/>
        </p:nvSpPr>
        <p:spPr>
          <a:xfrm>
            <a:off x="548640" y="40233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Вибіркова дисципліна  |  VІ </a:t>
            </a:r>
            <a:r>
              <a:rPr lang="en-US" sz="1600" dirty="0" err="1" smtClean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курс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548640" y="43891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Спеціальність 222 Медицина</a:t>
            </a:r>
            <a:endParaRPr lang="en-US" sz="1200" dirty="0"/>
          </a:p>
        </p:txBody>
      </p:sp>
      <p:pic>
        <p:nvPicPr>
          <p:cNvPr id="2050" name="Picture 2" descr="Diagnóstico Y Tratamiento De Enfermedades Cardiovasculares Ilustración  Vectorial Dibujos Animados Personas Pequeñas Controlan La Salud Del Corazón  De Los Pacientes Con Control De Lupa Y Cuidan Los Latidos Del Corazón En El">
            <a:extLst>
              <a:ext uri="{FF2B5EF4-FFF2-40B4-BE49-F238E27FC236}">
                <a16:creationId xmlns:a16="http://schemas.microsoft.com/office/drawing/2014/main" id="{FF27CE09-2CD4-15A9-7271-E7177E4F0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664" y="1371600"/>
            <a:ext cx="3163824" cy="253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Чому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 </a:t>
            </a: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аритмологія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60" y="1417320"/>
            <a:ext cx="640080" cy="6400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4864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25%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73152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пацієнтів кардіологічного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профілю мають аритмії</a:t>
            </a:r>
            <a:endParaRPr lang="en-US" sz="1200" dirty="0"/>
          </a:p>
        </p:txBody>
      </p:sp>
      <p:sp>
        <p:nvSpPr>
          <p:cNvPr id="7" name="Shape 4"/>
          <p:cNvSpPr/>
          <p:nvPr/>
        </p:nvSpPr>
        <p:spPr>
          <a:xfrm>
            <a:off x="338328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1417320"/>
            <a:ext cx="640080" cy="64008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38328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350K+</a:t>
            </a:r>
            <a:endParaRPr lang="en-US" sz="3600" dirty="0"/>
          </a:p>
        </p:txBody>
      </p:sp>
      <p:sp>
        <p:nvSpPr>
          <p:cNvPr id="10" name="Text 6"/>
          <p:cNvSpPr/>
          <p:nvPr/>
        </p:nvSpPr>
        <p:spPr>
          <a:xfrm>
            <a:off x="356616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випадків раптової серцевої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смерті щорічно в Європі</a:t>
            </a:r>
            <a:endParaRPr lang="en-US" sz="1200" dirty="0"/>
          </a:p>
        </p:txBody>
      </p:sp>
      <p:sp>
        <p:nvSpPr>
          <p:cNvPr id="11" name="Shape 7"/>
          <p:cNvSpPr/>
          <p:nvPr/>
        </p:nvSpPr>
        <p:spPr>
          <a:xfrm>
            <a:off x="621792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040" y="1417320"/>
            <a:ext cx="640080" cy="64008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621792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№1</a:t>
            </a:r>
            <a:endParaRPr lang="en-US" sz="3600" dirty="0"/>
          </a:p>
        </p:txBody>
      </p:sp>
      <p:sp>
        <p:nvSpPr>
          <p:cNvPr id="14" name="Text 9"/>
          <p:cNvSpPr/>
          <p:nvPr/>
        </p:nvSpPr>
        <p:spPr>
          <a:xfrm>
            <a:off x="640080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причина виклику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ШМД до кардіологічних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пацієнтів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Що робить курс особливим?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548640" y="118872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5" name="Shape 2"/>
          <p:cNvSpPr/>
          <p:nvPr/>
        </p:nvSpPr>
        <p:spPr>
          <a:xfrm>
            <a:off x="731520" y="132588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1435608"/>
            <a:ext cx="411480" cy="411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554480" y="12801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Практика з першого дня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54480" y="169164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Реальні ЕКГ, манекени, симулятори</a:t>
            </a:r>
            <a:endParaRPr lang="en-US" sz="1200" dirty="0"/>
          </a:p>
        </p:txBody>
      </p:sp>
      <p:sp>
        <p:nvSpPr>
          <p:cNvPr id="9" name="Shape 5"/>
          <p:cNvSpPr/>
          <p:nvPr/>
        </p:nvSpPr>
        <p:spPr>
          <a:xfrm>
            <a:off x="548640" y="237744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Shape 6"/>
          <p:cNvSpPr/>
          <p:nvPr/>
        </p:nvSpPr>
        <p:spPr>
          <a:xfrm>
            <a:off x="731520" y="251460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248" y="2624328"/>
            <a:ext cx="411480" cy="41148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554480" y="246888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Невідкладні ситуації</a:t>
            </a:r>
            <a:endParaRPr lang="en-US" sz="1600" dirty="0"/>
          </a:p>
        </p:txBody>
      </p:sp>
      <p:sp>
        <p:nvSpPr>
          <p:cNvPr id="13" name="Text 8"/>
          <p:cNvSpPr/>
          <p:nvPr/>
        </p:nvSpPr>
        <p:spPr>
          <a:xfrm>
            <a:off x="1554480" y="28803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Тренінги з кардіоверсії, дефібриляції, СЛР</a:t>
            </a:r>
            <a:endParaRPr lang="en-US" sz="1200" dirty="0"/>
          </a:p>
        </p:txBody>
      </p:sp>
      <p:sp>
        <p:nvSpPr>
          <p:cNvPr id="14" name="Shape 9"/>
          <p:cNvSpPr/>
          <p:nvPr/>
        </p:nvSpPr>
        <p:spPr>
          <a:xfrm>
            <a:off x="4754880" y="118872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5" name="Shape 10"/>
          <p:cNvSpPr/>
          <p:nvPr/>
        </p:nvSpPr>
        <p:spPr>
          <a:xfrm>
            <a:off x="4937760" y="132588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7488" y="1435608"/>
            <a:ext cx="411480" cy="41148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760720" y="12801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Інтерактивний формат</a:t>
            </a:r>
            <a:endParaRPr lang="en-US" sz="1600" dirty="0"/>
          </a:p>
        </p:txBody>
      </p:sp>
      <p:sp>
        <p:nvSpPr>
          <p:cNvPr id="18" name="Text 12"/>
          <p:cNvSpPr/>
          <p:nvPr/>
        </p:nvSpPr>
        <p:spPr>
          <a:xfrm>
            <a:off x="5760720" y="169164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Рольові ігри, командні змагання, дебати</a:t>
            </a:r>
            <a:endParaRPr lang="en-US" sz="1200" dirty="0"/>
          </a:p>
        </p:txBody>
      </p:sp>
      <p:sp>
        <p:nvSpPr>
          <p:cNvPr id="19" name="Shape 13"/>
          <p:cNvSpPr/>
          <p:nvPr/>
        </p:nvSpPr>
        <p:spPr>
          <a:xfrm>
            <a:off x="4754880" y="237744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0" name="Shape 14"/>
          <p:cNvSpPr/>
          <p:nvPr/>
        </p:nvSpPr>
        <p:spPr>
          <a:xfrm>
            <a:off x="4937760" y="251460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7488" y="2624328"/>
            <a:ext cx="411480" cy="41148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760720" y="246888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Сучасні технології</a:t>
            </a:r>
            <a:endParaRPr lang="en-US" sz="1600" dirty="0"/>
          </a:p>
        </p:txBody>
      </p:sp>
      <p:sp>
        <p:nvSpPr>
          <p:cNvPr id="23" name="Text 16"/>
          <p:cNvSpPr/>
          <p:nvPr/>
        </p:nvSpPr>
        <p:spPr>
          <a:xfrm>
            <a:off x="5760720" y="28803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Програматори, телеметрія, цифровий моніторинг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Як проходить заняття?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914400" y="1188720"/>
            <a:ext cx="731520" cy="73152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2"/>
          <p:cNvSpPr/>
          <p:nvPr/>
        </p:nvSpPr>
        <p:spPr>
          <a:xfrm>
            <a:off x="91440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36576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Теорія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36576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Короткий клінічний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розбір теми</a:t>
            </a:r>
            <a:endParaRPr lang="en-US" sz="11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80" y="1371600"/>
            <a:ext cx="274320" cy="27432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3108960" y="1188720"/>
            <a:ext cx="731520" cy="731520"/>
          </a:xfrm>
          <a:prstGeom prst="ellipse">
            <a:avLst/>
          </a:prstGeom>
          <a:solidFill>
            <a:srgbClr val="00C9A7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9" name="Text 6"/>
          <p:cNvSpPr/>
          <p:nvPr/>
        </p:nvSpPr>
        <p:spPr>
          <a:xfrm>
            <a:off x="310896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800" dirty="0"/>
          </a:p>
        </p:txBody>
      </p:sp>
      <p:sp>
        <p:nvSpPr>
          <p:cNvPr id="10" name="Text 7"/>
          <p:cNvSpPr/>
          <p:nvPr/>
        </p:nvSpPr>
        <p:spPr>
          <a:xfrm>
            <a:off x="256032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ЕКГ-практикум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256032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Інтерпретація реальних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електрокардіограм</a:t>
            </a:r>
            <a:endParaRPr lang="en-US" sz="11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840" y="1371600"/>
            <a:ext cx="274320" cy="274320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5303520" y="1188720"/>
            <a:ext cx="731520" cy="7315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4" name="Text 10"/>
          <p:cNvSpPr/>
          <p:nvPr/>
        </p:nvSpPr>
        <p:spPr>
          <a:xfrm>
            <a:off x="530352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800" dirty="0"/>
          </a:p>
        </p:txBody>
      </p:sp>
      <p:sp>
        <p:nvSpPr>
          <p:cNvPr id="15" name="Text 11"/>
          <p:cNvSpPr/>
          <p:nvPr/>
        </p:nvSpPr>
        <p:spPr>
          <a:xfrm>
            <a:off x="475488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Симуляція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475488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Робота на манекенах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та симуляторах</a:t>
            </a:r>
            <a:endParaRPr lang="en-US" sz="110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1371600"/>
            <a:ext cx="274320" cy="27432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7498080" y="1188720"/>
            <a:ext cx="731520" cy="73152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9" name="Text 14"/>
          <p:cNvSpPr/>
          <p:nvPr/>
        </p:nvSpPr>
        <p:spPr>
          <a:xfrm>
            <a:off x="749808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800" dirty="0"/>
          </a:p>
        </p:txBody>
      </p:sp>
      <p:sp>
        <p:nvSpPr>
          <p:cNvPr id="20" name="Text 15"/>
          <p:cNvSpPr/>
          <p:nvPr/>
        </p:nvSpPr>
        <p:spPr>
          <a:xfrm>
            <a:off x="694944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Дебрифінг</a:t>
            </a:r>
            <a:endParaRPr lang="en-US" sz="1600" dirty="0"/>
          </a:p>
        </p:txBody>
      </p:sp>
      <p:sp>
        <p:nvSpPr>
          <p:cNvPr id="21" name="Text 16"/>
          <p:cNvSpPr/>
          <p:nvPr/>
        </p:nvSpPr>
        <p:spPr>
          <a:xfrm>
            <a:off x="694944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Аналіз рішень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та розбір помилок</a:t>
            </a:r>
            <a:endParaRPr lang="en-US" sz="1100" dirty="0"/>
          </a:p>
        </p:txBody>
      </p:sp>
      <p:pic>
        <p:nvPicPr>
          <p:cNvPr id="5122" name="Picture 2" descr="CPR – Methods, Guidelines and Emergency Care in Cardiac Arrest - The  Anesthesia Guide">
            <a:extLst>
              <a:ext uri="{FF2B5EF4-FFF2-40B4-BE49-F238E27FC236}">
                <a16:creationId xmlns:a16="http://schemas.microsoft.com/office/drawing/2014/main" id="{029FA043-8FBD-2AAA-79E0-31942772D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672" y="3129427"/>
            <a:ext cx="2896786" cy="175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ontrol De Salud Cardíaca En Cardiología Hospitalaria Ilustración Vectorial  Dibujos Animados Personas Pequeñas Investigan El Ritmo De Los Latidos Del  Corazón Y El Pulso Con Estetoscopio Y Electrocardiograma Para El  Diagnóstico Cardiovascular">
            <a:extLst>
              <a:ext uri="{FF2B5EF4-FFF2-40B4-BE49-F238E27FC236}">
                <a16:creationId xmlns:a16="http://schemas.microsoft.com/office/drawing/2014/main" id="{51D29959-35E5-1E36-56AF-A1FA776B0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" y="3129427"/>
            <a:ext cx="2491740" cy="177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s/ecg_strip.png"/>
          <p:cNvPicPr>
            <a:picLocks noChangeAspect="1"/>
          </p:cNvPicPr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0" y="77071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Що ви навчитесь?</a:t>
            </a:r>
            <a:endParaRPr lang="en-US" sz="36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1170432"/>
            <a:ext cx="274320" cy="27432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60120" y="10972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Впевнено інтерпретувати ЕКГ при будь-яких аритміях</a:t>
            </a:r>
            <a:endParaRPr lang="en-US" sz="13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2039112"/>
            <a:ext cx="274320" cy="274320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60120" y="1965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Диференціювати тахікардії з вузькими та широкими комплексами</a:t>
            </a:r>
            <a:endParaRPr lang="en-US" sz="13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2907792"/>
            <a:ext cx="274320" cy="27432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960120" y="28346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Обирати стратегію лікування ФП для різних профілів пацієнтів</a:t>
            </a:r>
            <a:endParaRPr lang="en-US" sz="1300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3776472"/>
            <a:ext cx="274320" cy="274320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960120" y="370332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Розраховувати ризики та призначати антикоагулянтну терапію</a:t>
            </a:r>
            <a:endParaRPr lang="en-US" sz="1300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1170432"/>
            <a:ext cx="274320" cy="274320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5166360" y="10972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Проводити електричну кардіоверсію та дефібриляцію</a:t>
            </a:r>
            <a:endParaRPr lang="en-US" sz="1300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2039112"/>
            <a:ext cx="274320" cy="274320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5166360" y="1965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Виконувати транскутанну кардіостимуляцію</a:t>
            </a:r>
            <a:endParaRPr lang="en-US" sz="1300" dirty="0"/>
          </a:p>
        </p:txBody>
      </p:sp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2907792"/>
            <a:ext cx="274320" cy="274320"/>
          </a:xfrm>
          <a:prstGeom prst="rect">
            <a:avLst/>
          </a:prstGeom>
        </p:spPr>
      </p:pic>
      <p:sp>
        <p:nvSpPr>
          <p:cNvPr id="17" name="Text 7"/>
          <p:cNvSpPr/>
          <p:nvPr/>
        </p:nvSpPr>
        <p:spPr>
          <a:xfrm>
            <a:off x="5166360" y="28346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Інтерпретувати ЕКГ пацієнтів з імплантованими пристроями</a:t>
            </a:r>
            <a:endParaRPr lang="en-US" sz="1300" dirty="0"/>
          </a:p>
        </p:txBody>
      </p:sp>
      <p:pic>
        <p:nvPicPr>
          <p:cNvPr id="18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3776472"/>
            <a:ext cx="274320" cy="274320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5166360" y="370332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Надавати невідкладну допомогу </a:t>
            </a:r>
            <a:r>
              <a:rPr lang="en-US" sz="13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</a:t>
            </a: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життє</a:t>
            </a:r>
            <a:r>
              <a:rPr lang="uk-UA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</a:t>
            </a:r>
            <a:r>
              <a:rPr lang="en-US" sz="13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загрозливих</a:t>
            </a: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аритміях</a:t>
            </a:r>
            <a:endParaRPr lang="en-US" sz="1300" dirty="0"/>
          </a:p>
        </p:txBody>
      </p:sp>
      <p:pic>
        <p:nvPicPr>
          <p:cNvPr id="21" name="Image 4" descr="images/monitor.png">
            <a:extLst>
              <a:ext uri="{FF2B5EF4-FFF2-40B4-BE49-F238E27FC236}">
                <a16:creationId xmlns:a16="http://schemas.microsoft.com/office/drawing/2014/main" id="{FBCCDDA1-D8DD-1F41-D4FF-407A9043101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5000"/>
          </a:blip>
          <a:stretch>
            <a:fillRect/>
          </a:stretch>
        </p:blipFill>
        <p:spPr>
          <a:xfrm>
            <a:off x="7173468" y="77071"/>
            <a:ext cx="1810512" cy="10345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Самостійна робота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548640" y="8229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Додаткові теми для поглибленого вивчення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5" name="Shape 3"/>
          <p:cNvSpPr/>
          <p:nvPr/>
        </p:nvSpPr>
        <p:spPr>
          <a:xfrm>
            <a:off x="141732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828800"/>
            <a:ext cx="457200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3152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Аритмії у спеціальних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популяціях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3152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Вагітні, діти, літні пацієнти,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спортсмени, коморбідність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338328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10" name="Shape 7"/>
          <p:cNvSpPr/>
          <p:nvPr/>
        </p:nvSpPr>
        <p:spPr>
          <a:xfrm>
            <a:off x="425196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840" y="1828800"/>
            <a:ext cx="457200" cy="45720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56616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Генетичні аспекти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аритмій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356616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Каналопатії, аритмогенні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кардіоміопатії, скринінг родичів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621792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15" name="Shape 11"/>
          <p:cNvSpPr/>
          <p:nvPr/>
        </p:nvSpPr>
        <p:spPr>
          <a:xfrm>
            <a:off x="708660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9480" y="1828800"/>
            <a:ext cx="457200" cy="45720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40080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Цифрова аритмологія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640080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Носимі пристрої, ШІ в ЕКГ,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телемедицина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Формат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курсу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–</a:t>
            </a:r>
            <a:r>
              <a:rPr lang="uk-UA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офлайн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/онлайн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548640" y="109728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2"/>
          <p:cNvSpPr/>
          <p:nvPr/>
        </p:nvSpPr>
        <p:spPr>
          <a:xfrm>
            <a:off x="731520" y="114300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Тривалість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731520" y="141732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 занять × 2 години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7" name="Text 5"/>
          <p:cNvSpPr/>
          <p:nvPr/>
        </p:nvSpPr>
        <p:spPr>
          <a:xfrm>
            <a:off x="731520" y="201168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Формат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731520" y="228600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Інтерактивний тренінг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48640" y="283464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Text 8"/>
          <p:cNvSpPr/>
          <p:nvPr/>
        </p:nvSpPr>
        <p:spPr>
          <a:xfrm>
            <a:off x="731520" y="288036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Оцінювання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731520" y="315468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</a:t>
            </a: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1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симуляція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48640" y="3703320"/>
            <a:ext cx="3840480" cy="105156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3" name="Text 11"/>
          <p:cNvSpPr/>
          <p:nvPr/>
        </p:nvSpPr>
        <p:spPr>
          <a:xfrm>
            <a:off x="731520" y="37490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100" dirty="0">
                <a:solidFill>
                  <a:srgbClr val="2D6A8A"/>
                </a:solidFill>
                <a:latin typeface="Calibri" pitchFamily="34" charset="0"/>
                <a:cs typeface="Calibri" pitchFamily="34" charset="-120"/>
              </a:rPr>
              <a:t>Місце проведення курсу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731520" y="402336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400" b="1" dirty="0">
                <a:solidFill>
                  <a:srgbClr val="0A1F36"/>
                </a:solidFill>
                <a:latin typeface="Georgia" pitchFamily="34" charset="0"/>
              </a:rPr>
              <a:t>Кафедра внутрішньої медицини №1 на базі кардіологічного </a:t>
            </a:r>
            <a:r>
              <a:rPr lang="uk-UA" sz="1400" b="1" dirty="0" smtClean="0">
                <a:solidFill>
                  <a:srgbClr val="0A1F36"/>
                </a:solidFill>
                <a:latin typeface="Georgia" pitchFamily="34" charset="0"/>
              </a:rPr>
              <a:t>центру </a:t>
            </a:r>
            <a:r>
              <a:rPr lang="uk-UA" sz="1400" b="1" dirty="0">
                <a:solidFill>
                  <a:srgbClr val="0A1F36"/>
                </a:solidFill>
                <a:latin typeface="Georgia" pitchFamily="34" charset="0"/>
              </a:rPr>
              <a:t>КНП «ВОКЛ ім. М.І. Пирогова ВОР» </a:t>
            </a:r>
            <a:endParaRPr lang="en-US" sz="1400" dirty="0"/>
          </a:p>
        </p:txBody>
      </p:sp>
      <p:pic>
        <p:nvPicPr>
          <p:cNvPr id="4098" name="Picture 2" descr="Equipo médico para medir la frecuencia cardíaca. ilustración plana | Vector  Premium">
            <a:extLst>
              <a:ext uri="{FF2B5EF4-FFF2-40B4-BE49-F238E27FC236}">
                <a16:creationId xmlns:a16="http://schemas.microsoft.com/office/drawing/2014/main" id="{A6B82E0B-8C90-6F83-CA2F-6CE3164BB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63040"/>
            <a:ext cx="4324096" cy="28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48640" y="137160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Перевір себе!</a:t>
            </a:r>
            <a:endParaRPr lang="en-US" sz="3000" dirty="0"/>
          </a:p>
        </p:txBody>
      </p:sp>
      <p:sp>
        <p:nvSpPr>
          <p:cNvPr id="4" name="Shape 1"/>
          <p:cNvSpPr/>
          <p:nvPr/>
        </p:nvSpPr>
        <p:spPr>
          <a:xfrm>
            <a:off x="457200" y="914400"/>
            <a:ext cx="8229600" cy="146304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5" name="Shape 2"/>
          <p:cNvSpPr/>
          <p:nvPr/>
        </p:nvSpPr>
        <p:spPr>
          <a:xfrm>
            <a:off x="457200" y="914400"/>
            <a:ext cx="91440" cy="146304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6" name="Text 3"/>
          <p:cNvSpPr/>
          <p:nvPr/>
        </p:nvSpPr>
        <p:spPr>
          <a:xfrm>
            <a:off x="822960" y="960120"/>
            <a:ext cx="7589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 задача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822960" y="1280160"/>
            <a:ext cx="7589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 65 років, скарги на серцебиття та запаморочення. На ЕКГ: нерегулярний ритм, відсутність зубців Р, хвилі f, ЧСС 130/хв, вузькі комплекси QRS. В анамнезі — артеріальна гіпертензія, цукровий діабет 2 типу, перенесений ішемічний інсульт 2 роки тому.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548640" y="25603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Яка тактика ведення цього пацієнта?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548640" y="30175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Shape 7"/>
          <p:cNvSpPr/>
          <p:nvPr/>
        </p:nvSpPr>
        <p:spPr>
          <a:xfrm>
            <a:off x="685800" y="30723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1" name="Text 8"/>
          <p:cNvSpPr/>
          <p:nvPr/>
        </p:nvSpPr>
        <p:spPr>
          <a:xfrm>
            <a:off x="685800" y="30723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1097280" y="30358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Негайна електрична кардіоверсія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548640" y="34747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4" name="Shape 11"/>
          <p:cNvSpPr/>
          <p:nvPr/>
        </p:nvSpPr>
        <p:spPr>
          <a:xfrm>
            <a:off x="685800" y="35295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5" name="Text 12"/>
          <p:cNvSpPr/>
          <p:nvPr/>
        </p:nvSpPr>
        <p:spPr>
          <a:xfrm>
            <a:off x="685800" y="35295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Б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1097280" y="34930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Аміодарон в/в для відновлення ритму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548640" y="39319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8" name="Shape 15"/>
          <p:cNvSpPr/>
          <p:nvPr/>
        </p:nvSpPr>
        <p:spPr>
          <a:xfrm>
            <a:off x="685800" y="39867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9" name="Text 16"/>
          <p:cNvSpPr/>
          <p:nvPr/>
        </p:nvSpPr>
        <p:spPr>
          <a:xfrm>
            <a:off x="685800" y="39867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1097280" y="39502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Контроль ЧСС бета-блокаторами + антикоагулянтна терапія з </a:t>
            </a:r>
            <a:r>
              <a:rPr lang="en-US" sz="12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урахуванням</a:t>
            </a: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uk-UA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шкали </a:t>
            </a: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CHA₂DS₂-VA</a:t>
            </a:r>
            <a:endParaRPr lang="en-US" sz="1200" dirty="0"/>
          </a:p>
        </p:txBody>
      </p:sp>
      <p:sp>
        <p:nvSpPr>
          <p:cNvPr id="21" name="Shape 18"/>
          <p:cNvSpPr/>
          <p:nvPr/>
        </p:nvSpPr>
        <p:spPr>
          <a:xfrm>
            <a:off x="548640" y="43891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2" name="Shape 19"/>
          <p:cNvSpPr/>
          <p:nvPr/>
        </p:nvSpPr>
        <p:spPr>
          <a:xfrm>
            <a:off x="685800" y="44439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3" name="Text 20"/>
          <p:cNvSpPr/>
          <p:nvPr/>
        </p:nvSpPr>
        <p:spPr>
          <a:xfrm>
            <a:off x="685800" y="44439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</a:t>
            </a:r>
            <a:endParaRPr lang="en-US" sz="1300" dirty="0"/>
          </a:p>
        </p:txBody>
      </p:sp>
      <p:sp>
        <p:nvSpPr>
          <p:cNvPr id="24" name="Text 21"/>
          <p:cNvSpPr/>
          <p:nvPr/>
        </p:nvSpPr>
        <p:spPr>
          <a:xfrm>
            <a:off x="1097280" y="44074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Верапаміл в/в + ацетилсаліцилова кислота 100 мг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548640" y="4663440"/>
            <a:ext cx="8046720" cy="4800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Хочеш дізнатися правильну відповідь — приходь на наш курс!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920" y="731520"/>
            <a:ext cx="1097280" cy="109728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48640" y="2011680"/>
            <a:ext cx="8046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Обирай</a:t>
            </a:r>
            <a:r>
              <a:rPr lang="en-US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uk-UA" sz="3200" b="1" dirty="0" smtClean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ВК «Клінічна </a:t>
            </a:r>
            <a:r>
              <a:rPr lang="en-US" sz="3200" b="1" dirty="0" err="1" smtClean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</a:t>
            </a:r>
            <a:r>
              <a:rPr lang="uk-UA" sz="3200" b="1" dirty="0" smtClean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я»</a:t>
            </a:r>
            <a:endParaRPr lang="en-US" sz="3200" dirty="0"/>
          </a:p>
        </p:txBody>
      </p:sp>
      <p:sp>
        <p:nvSpPr>
          <p:cNvPr id="6" name="Text 2"/>
          <p:cNvSpPr/>
          <p:nvPr/>
        </p:nvSpPr>
        <p:spPr>
          <a:xfrm>
            <a:off x="548640" y="2651760"/>
            <a:ext cx="80467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Навчись рятувати життя.</a:t>
            </a:r>
            <a:endParaRPr lang="en-US" sz="3600" dirty="0"/>
          </a:p>
        </p:txBody>
      </p:sp>
      <p:sp>
        <p:nvSpPr>
          <p:cNvPr id="7" name="Text 3"/>
          <p:cNvSpPr/>
          <p:nvPr/>
        </p:nvSpPr>
        <p:spPr>
          <a:xfrm>
            <a:off x="548640" y="384048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Вінницький національний медичний університет ім. М.І. Пирогова</a:t>
            </a:r>
            <a:endParaRPr lang="en-US" sz="1400" b="1" dirty="0"/>
          </a:p>
        </p:txBody>
      </p:sp>
      <p:sp>
        <p:nvSpPr>
          <p:cNvPr id="8" name="Text 4"/>
          <p:cNvSpPr/>
          <p:nvPr/>
        </p:nvSpPr>
        <p:spPr>
          <a:xfrm>
            <a:off x="548640" y="420624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Кафедра внутрішньої медицини №1  </a:t>
            </a:r>
            <a:r>
              <a:rPr lang="en-US" sz="1400" b="1" dirty="0" smtClean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uk-UA" sz="1400" b="1" dirty="0" smtClean="0">
              <a:solidFill>
                <a:srgbClr val="2D6A8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buNone/>
            </a:pPr>
            <a:r>
              <a:rPr lang="en-US" sz="1400" b="1" dirty="0" smtClean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VІ </a:t>
            </a:r>
            <a:r>
              <a:rPr lang="en-US" sz="1400" b="1" dirty="0" err="1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курс</a:t>
            </a:r>
            <a:r>
              <a:rPr lang="en-US" sz="1400" b="1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endParaRPr lang="en-US" sz="1400" b="1" dirty="0"/>
          </a:p>
        </p:txBody>
      </p:sp>
      <p:pic>
        <p:nvPicPr>
          <p:cNvPr id="1026" name="Picture 2" descr="Дефібриляція - векторные изображения, Дефібриляція картинки ...">
            <a:extLst>
              <a:ext uri="{FF2B5EF4-FFF2-40B4-BE49-F238E27FC236}">
                <a16:creationId xmlns:a16="http://schemas.microsoft.com/office/drawing/2014/main" id="{081FFF48-2B06-C2D0-545C-E5ED0B14B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59" y="288925"/>
            <a:ext cx="2739803" cy="143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ефибриляцию - векторные изображения, Дефибриляцию картинки | DepositPhotos">
            <a:extLst>
              <a:ext uri="{FF2B5EF4-FFF2-40B4-BE49-F238E27FC236}">
                <a16:creationId xmlns:a16="http://schemas.microsoft.com/office/drawing/2014/main" id="{BFD545AF-B1E2-7046-9677-B8E9B83E0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022" y="316374"/>
            <a:ext cx="2831338" cy="151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395</Words>
  <Application>Microsoft Office PowerPoint</Application>
  <PresentationFormat>Экран (16:9)</PresentationFormat>
  <Paragraphs>102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Aptos</vt:lpstr>
      <vt:lpstr>Arial</vt:lpstr>
      <vt:lpstr>Calibri</vt:lpstr>
      <vt:lpstr>Georgia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Клінічна аритмологія — інтерактивний тренінг</dc:title>
  <dc:subject>PptxGenJS Presentation</dc:subject>
  <dc:creator>ВНМУ ім. М.І. Пирогова</dc:creator>
  <cp:lastModifiedBy>Пользователь</cp:lastModifiedBy>
  <cp:revision>9</cp:revision>
  <dcterms:created xsi:type="dcterms:W3CDTF">2026-03-11T18:40:48Z</dcterms:created>
  <dcterms:modified xsi:type="dcterms:W3CDTF">2026-03-12T06:26:49Z</dcterms:modified>
</cp:coreProperties>
</file>