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5" r:id="rId6"/>
    <p:sldId id="261" r:id="rId7"/>
    <p:sldId id="262" r:id="rId8"/>
    <p:sldId id="264" r:id="rId9"/>
    <p:sldId id="263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nmu.edu.ua/&#1082;&#1072;&#1092;&#1077;&#1076;&#1088;-&#1074;&#1085;&#1091;&#1090;&#1088;&#1110;&#1096;&#1085;&#1100;&#1086;&#1111;-&#1084;&#1077;&#1076;&#1080;&#1094;&#1080;&#1085;&#1080;-1" TargetMode="External"/><Relationship Id="rId2" Type="http://schemas.openxmlformats.org/officeDocument/2006/relationships/hyperlink" Target="mailto:intmed1@vnmu.edu.ua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jpeg"/><Relationship Id="rId4" Type="http://schemas.openxmlformats.org/officeDocument/2006/relationships/hyperlink" Target="https://www.vnmu.edu.ua/en/department/department/34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39" y="244611"/>
            <a:ext cx="1980065" cy="1800722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ВНУТРІШНЬОЇ МЕДИЦИНИ №1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5.1.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Клінічна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артрологія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 практикумом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інвазивної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діагностики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лікування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6193" y="156078"/>
            <a:ext cx="1966798" cy="1889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35630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ОСВІТНЬОГО 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5.1 «</a:t>
            </a:r>
            <a:r>
              <a:rPr lang="ru-RU" sz="3200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Клінічна</a:t>
            </a:r>
            <a:r>
              <a:rPr lang="ru-RU" sz="32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артрологія</a:t>
            </a:r>
            <a:r>
              <a:rPr lang="ru-RU" sz="32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 практикумом </a:t>
            </a:r>
            <a:r>
              <a:rPr lang="ru-RU" sz="3200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інвазивної</a:t>
            </a:r>
            <a:r>
              <a:rPr lang="ru-RU" sz="32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діагностики</a:t>
            </a:r>
            <a:r>
              <a:rPr lang="ru-RU" sz="32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3200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лікування</a:t>
            </a:r>
            <a:r>
              <a:rPr lang="uk-UA" sz="32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</a:t>
            </a:r>
            <a:endParaRPr sz="32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0611" y="1845892"/>
            <a:ext cx="9877245" cy="4640366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5-й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28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uk-UA" sz="28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,0</a:t>
            </a:r>
            <a:endParaRPr sz="28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</a:t>
            </a:r>
            <a:r>
              <a:rPr lang="uk-UA" sz="28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ґрунтується на вивченні студентами анатомії людини, медичної біології, гістології, цитології та ембріології, патологічній анатомії, фізіології, патофізіології, медичної і біологічної фізики, біоорганічної та біологічної хімії, фармакології, клінічної фармакології та клінічної фармації, пропедевтики внутрішньої медицини й інтегрується з цими </a:t>
            </a:r>
            <a:r>
              <a:rPr lang="uk-UA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дисциплінами.</a:t>
            </a:r>
            <a:endParaRPr lang="uk-UA" sz="3200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5" y="413497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035141"/>
            <a:ext cx="5018705" cy="30068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ПЕРЕВАГА:</a:t>
            </a:r>
          </a:p>
          <a:p>
            <a:pPr marL="0" indent="0" algn="just">
              <a:buNone/>
            </a:pPr>
            <a:r>
              <a:rPr lang="ru-RU" sz="1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Обумовлена</a:t>
            </a: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значною</a:t>
            </a: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поширеністю</a:t>
            </a: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ревматичної</a:t>
            </a: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патології</a:t>
            </a: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стрімким</a:t>
            </a: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розвитком</a:t>
            </a: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знань</a:t>
            </a: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1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патогенезі</a:t>
            </a: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діагностично-лікувальних</a:t>
            </a: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підходах</a:t>
            </a: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до менеджменту </a:t>
            </a:r>
            <a:r>
              <a:rPr lang="ru-RU" sz="1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захворювань</a:t>
            </a: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суглобів</a:t>
            </a: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необхідністю</a:t>
            </a: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диференційно-діагностичного</a:t>
            </a: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пошуку</a:t>
            </a: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1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рутинній</a:t>
            </a: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практиці</a:t>
            </a: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лікаря</a:t>
            </a:r>
            <a:r>
              <a:rPr lang="ru-RU" sz="1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1400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573975" y="274831"/>
            <a:ext cx="4856671" cy="599778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uk-UA" dirty="0" smtClean="0"/>
          </a:p>
          <a:p>
            <a:pPr algn="l"/>
            <a:r>
              <a:rPr lang="uk-UA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Мета навчальної дисципліни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Здобуття та поглиблення у здобувачів освіти професійних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компетентностей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діагностиці,</a:t>
            </a:r>
            <a:r>
              <a:rPr lang="en-US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диференційної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діагностики та лікуванні основних захворювань суглобів, включаючи застосування сучасних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інвазивних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методів, що є необхідними для здійснення клінічної діяльності лікаря, відповідно до вимог освітньо-професійної програми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спеціаліста.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Предмет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дисципліни</a:t>
            </a:r>
            <a:endParaRPr lang="ru-RU" sz="2400" b="1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Захворювання</a:t>
            </a: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кістково-м’язової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системи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сполучної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тканини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b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uk-UA" sz="24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 descr="List of musculoskeletal Injuries and their treatmen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13" y="4583928"/>
            <a:ext cx="4915156" cy="2029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2923" y="1208174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92818" y="251045"/>
            <a:ext cx="5279366" cy="4188363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етіологічні та патогенетичні механізми захворювань суглобів у структурі патології кістково-м’язової системи та сполучної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тканини</a:t>
            </a:r>
            <a:r>
              <a:rPr lang="en-US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Класифікувати та аналізувати клінічну картину захворювань суглобів, виявляти різні клінічні варіанти, активність процесу та можливі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ускладнення</a:t>
            </a:r>
            <a:r>
              <a:rPr lang="en-US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провідні клінічні синдроми та симптоми з метою обґрунтування подальшої діагностичної та лікувальної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тактики</a:t>
            </a:r>
            <a:r>
              <a:rPr lang="en-US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Обґрунтовувати та формулювати попередній діагноз, визначати показання до застосування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інвазивних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методів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діагностики</a:t>
            </a:r>
            <a:r>
              <a:rPr lang="en-US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523" y="3461047"/>
            <a:ext cx="4573805" cy="3258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553" y="3977935"/>
            <a:ext cx="4584700" cy="278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2923" y="1208174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92818" y="251046"/>
            <a:ext cx="5279366" cy="5927564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uk-UA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Складати план обстеження та інтерпретувати результати лабораторних, інструментальних і </a:t>
            </a:r>
            <a:r>
              <a:rPr lang="uk-UA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інвазивних</a:t>
            </a:r>
            <a:r>
              <a:rPr lang="uk-UA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altLang="uk-UA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методів</a:t>
            </a:r>
            <a:r>
              <a:rPr lang="en-US" altLang="uk-UA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altLang="uk-UA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Проводити диференційну діагностику та формулювати клінічний діагноз захворювань суглобів і сполучної тканини відповідно до сучасних </a:t>
            </a:r>
            <a:r>
              <a:rPr lang="uk-UA" altLang="uk-UA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класифікацій</a:t>
            </a:r>
            <a:r>
              <a:rPr lang="en-US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altLang="uk-UA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Визначати тактику ведення пацієнтів із патологією суглобів, призначати немедикаментозне, медикаментозне та </a:t>
            </a:r>
            <a:r>
              <a:rPr lang="uk-UA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інвазивне</a:t>
            </a:r>
            <a:r>
              <a:rPr lang="uk-UA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лікування згідно з чинними клінічними рекомендаціями, формувати оптимальний медичний </a:t>
            </a:r>
            <a:r>
              <a:rPr lang="uk-UA" altLang="uk-UA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маршрут</a:t>
            </a:r>
            <a:r>
              <a:rPr lang="en-US" altLang="uk-UA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uk-UA" altLang="uk-UA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Оцінювати прогноз перебігу захворювань суглобів, функціональний стан і працездатність пацієнтів, у тому числі з урахуванням результатів </a:t>
            </a:r>
            <a:r>
              <a:rPr lang="uk-UA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інвазивних</a:t>
            </a:r>
            <a:r>
              <a:rPr lang="uk-UA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діагностичних і лікувальних </a:t>
            </a:r>
            <a:r>
              <a:rPr lang="uk-UA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втручань</a:t>
            </a:r>
            <a:r>
              <a:rPr lang="uk-UA" altLang="uk-UA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altLang="uk-UA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049" y="3672734"/>
            <a:ext cx="447675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0588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3173" y="538054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96946" y="376015"/>
            <a:ext cx="5172227" cy="5956419"/>
          </a:xfrm>
        </p:spPr>
        <p:txBody>
          <a:bodyPr>
            <a:normAutofit fontScale="92500"/>
          </a:bodyPr>
          <a:lstStyle/>
          <a:p>
            <a:pPr algn="just"/>
            <a:r>
              <a:rPr lang="uk-UA" dirty="0">
                <a:latin typeface="Calibri" panose="020F0502020204030204" pitchFamily="34" charset="0"/>
                <a:cs typeface="Calibri" panose="020F0502020204030204" pitchFamily="34" charset="0"/>
              </a:rPr>
              <a:t>Збирати скарги, анамнез життя та захворювання, встановлювати клінічний діагноз шляхом прийняття обґрунтованого </a:t>
            </a:r>
            <a:r>
              <a:rPr lang="uk-UA" dirty="0" smtClean="0">
                <a:latin typeface="Calibri" panose="020F0502020204030204" pitchFamily="34" charset="0"/>
                <a:cs typeface="Calibri" panose="020F0502020204030204" pitchFamily="34" charset="0"/>
              </a:rPr>
              <a:t>рішення.</a:t>
            </a:r>
            <a:endParaRPr lang="ru-RU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dirty="0">
                <a:latin typeface="Calibri" panose="020F0502020204030204" pitchFamily="34" charset="0"/>
                <a:cs typeface="Calibri" panose="020F0502020204030204" pitchFamily="34" charset="0"/>
              </a:rPr>
              <a:t>Т</a:t>
            </a:r>
            <a:r>
              <a:rPr lang="uk-UA" dirty="0" smtClean="0">
                <a:latin typeface="Calibri" panose="020F0502020204030204" pitchFamily="34" charset="0"/>
                <a:cs typeface="Calibri" panose="020F0502020204030204" pitchFamily="34" charset="0"/>
              </a:rPr>
              <a:t>рактувати </a:t>
            </a:r>
            <a:r>
              <a:rPr lang="uk-UA" dirty="0">
                <a:latin typeface="Calibri" panose="020F0502020204030204" pitchFamily="34" charset="0"/>
                <a:cs typeface="Calibri" panose="020F0502020204030204" pitchFamily="34" charset="0"/>
              </a:rPr>
              <a:t>результати лабораторних та інструментальних методів </a:t>
            </a:r>
            <a:r>
              <a:rPr lang="uk-UA" dirty="0" smtClean="0">
                <a:latin typeface="Calibri" panose="020F0502020204030204" pitchFamily="34" charset="0"/>
                <a:cs typeface="Calibri" panose="020F0502020204030204" pitchFamily="34" charset="0"/>
              </a:rPr>
              <a:t>дослідження. </a:t>
            </a:r>
            <a:endParaRPr lang="ru-RU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dirty="0">
                <a:latin typeface="Calibri" panose="020F0502020204030204" pitchFamily="34" charset="0"/>
                <a:cs typeface="Calibri" panose="020F0502020204030204" pitchFamily="34" charset="0"/>
              </a:rPr>
              <a:t>О</a:t>
            </a:r>
            <a:r>
              <a:rPr lang="uk-UA" dirty="0" smtClean="0">
                <a:latin typeface="Calibri" panose="020F0502020204030204" pitchFamily="34" charset="0"/>
                <a:cs typeface="Calibri" panose="020F0502020204030204" pitchFamily="34" charset="0"/>
              </a:rPr>
              <a:t>пиратися </a:t>
            </a:r>
            <a:r>
              <a:rPr lang="uk-UA" dirty="0">
                <a:latin typeface="Calibri" panose="020F0502020204030204" pitchFamily="34" charset="0"/>
                <a:cs typeface="Calibri" panose="020F0502020204030204" pitchFamily="34" charset="0"/>
              </a:rPr>
              <a:t>в діагностиці не тільки на клінічні ознаки хвороби, а також на результати лабораторних та інструментальних методів досліджень, які забезпечують максимально точну інформацію про стан </a:t>
            </a:r>
            <a:r>
              <a:rPr lang="uk-UA" dirty="0" smtClean="0">
                <a:latin typeface="Calibri" panose="020F0502020204030204" pitchFamily="34" charset="0"/>
                <a:cs typeface="Calibri" panose="020F0502020204030204" pitchFamily="34" charset="0"/>
              </a:rPr>
              <a:t>пацієнта </a:t>
            </a:r>
            <a:r>
              <a:rPr lang="uk-UA" dirty="0">
                <a:latin typeface="Calibri" panose="020F0502020204030204" pitchFamily="34" charset="0"/>
                <a:cs typeface="Calibri" panose="020F0502020204030204" pitchFamily="34" charset="0"/>
              </a:rPr>
              <a:t>(особливо в умовах, які вимагають невідкладної допомоги</a:t>
            </a:r>
            <a:r>
              <a:rPr lang="uk-UA" dirty="0" smtClean="0"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  <a:endParaRPr lang="ru-RU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dirty="0">
                <a:latin typeface="Calibri" panose="020F0502020204030204" pitchFamily="34" charset="0"/>
                <a:cs typeface="Calibri" panose="020F0502020204030204" pitchFamily="34" charset="0"/>
              </a:rPr>
              <a:t>П</a:t>
            </a:r>
            <a:r>
              <a:rPr lang="uk-UA" dirty="0" smtClean="0">
                <a:latin typeface="Calibri" panose="020F0502020204030204" pitchFamily="34" charset="0"/>
                <a:cs typeface="Calibri" panose="020F0502020204030204" pitchFamily="34" charset="0"/>
              </a:rPr>
              <a:t>роводити </a:t>
            </a:r>
            <a:r>
              <a:rPr lang="uk-UA" dirty="0">
                <a:latin typeface="Calibri" panose="020F0502020204030204" pitchFamily="34" charset="0"/>
                <a:cs typeface="Calibri" panose="020F0502020204030204" pitchFamily="34" charset="0"/>
              </a:rPr>
              <a:t>диференційну діагностику основних симптомів і синдромів у </a:t>
            </a:r>
            <a:r>
              <a:rPr lang="uk-UA" dirty="0" smtClean="0">
                <a:latin typeface="Calibri" panose="020F0502020204030204" pitchFamily="34" charset="0"/>
                <a:cs typeface="Calibri" panose="020F0502020204030204" pitchFamily="34" charset="0"/>
              </a:rPr>
              <a:t>ревматології.</a:t>
            </a:r>
            <a:endParaRPr lang="ru-RU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dirty="0">
                <a:latin typeface="Calibri" panose="020F0502020204030204" pitchFamily="34" charset="0"/>
                <a:cs typeface="Calibri" panose="020F0502020204030204" pitchFamily="34" charset="0"/>
              </a:rPr>
              <a:t>П</a:t>
            </a:r>
            <a:r>
              <a:rPr lang="uk-UA" dirty="0" smtClean="0">
                <a:latin typeface="Calibri" panose="020F0502020204030204" pitchFamily="34" charset="0"/>
                <a:cs typeface="Calibri" panose="020F0502020204030204" pitchFamily="34" charset="0"/>
              </a:rPr>
              <a:t>ризначати </a:t>
            </a:r>
            <a:r>
              <a:rPr lang="uk-UA" dirty="0">
                <a:latin typeface="Calibri" panose="020F0502020204030204" pitchFamily="34" charset="0"/>
                <a:cs typeface="Calibri" panose="020F0502020204030204" pitchFamily="34" charset="0"/>
              </a:rPr>
              <a:t>лікування при найбільш поширених захворюваннях суглобів, володіючи </a:t>
            </a:r>
            <a:r>
              <a:rPr lang="uk-UA" dirty="0" err="1">
                <a:latin typeface="Calibri" panose="020F0502020204030204" pitchFamily="34" charset="0"/>
                <a:cs typeface="Calibri" panose="020F0502020204030204" pitchFamily="34" charset="0"/>
              </a:rPr>
              <a:t>фармако</a:t>
            </a:r>
            <a:r>
              <a:rPr lang="uk-UA" dirty="0">
                <a:latin typeface="Calibri" panose="020F0502020204030204" pitchFamily="34" charset="0"/>
                <a:cs typeface="Calibri" panose="020F0502020204030204" pitchFamily="34" charset="0"/>
              </a:rPr>
              <a:t>-динамікою </a:t>
            </a:r>
            <a:r>
              <a:rPr lang="uk-UA" dirty="0" smtClean="0">
                <a:latin typeface="Calibri" panose="020F0502020204030204" pitchFamily="34" charset="0"/>
                <a:cs typeface="Calibri" panose="020F0502020204030204" pitchFamily="34" charset="0"/>
              </a:rPr>
              <a:t>препаратів</a:t>
            </a:r>
            <a:r>
              <a:rPr lang="uk-UA" dirty="0"/>
              <a:t>.</a:t>
            </a:r>
            <a:r>
              <a:rPr lang="uk-UA" dirty="0" smtClean="0"/>
              <a:t> </a:t>
            </a:r>
            <a:r>
              <a:rPr 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Визначати переваги та недоліки </a:t>
            </a:r>
            <a:r>
              <a:rPr lang="uk-UA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малоінвазивних</a:t>
            </a:r>
            <a:r>
              <a:rPr 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втручань</a:t>
            </a:r>
            <a:r>
              <a:rPr 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 (пункція) суглобів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altLang="ru-RU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73" y="3525140"/>
            <a:ext cx="2956584" cy="1655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362" y="4660922"/>
            <a:ext cx="2778837" cy="1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73" y="5186488"/>
            <a:ext cx="2665323" cy="1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заняття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робота студента</a:t>
            </a:r>
          </a:p>
          <a:p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робота студента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26" y="4282517"/>
            <a:ext cx="4667217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3038" y="606751"/>
            <a:ext cx="4486656" cy="1455343"/>
          </a:xfrm>
        </p:spPr>
        <p:txBody>
          <a:bodyPr>
            <a:normAutofit fontScale="90000"/>
          </a:bodyPr>
          <a:lstStyle/>
          <a:p>
            <a:r>
              <a:rPr lang="uk-UA" alt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Матеріально-технічне забезпечення дисципліни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27534" y="685031"/>
            <a:ext cx="4815840" cy="5690132"/>
          </a:xfrm>
        </p:spPr>
        <p:txBody>
          <a:bodyPr>
            <a:normAutofit lnSpcReduction="10000"/>
          </a:bodyPr>
          <a:lstStyle/>
          <a:p>
            <a:pPr algn="just"/>
            <a:r>
              <a:rPr lang="uk-UA" alt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Клінічна база кафедри внутрішньої медицини №1 розташована на базі високоспеціалізованого клінічного Центру ревматології, остеопорозу та біологічної терапії КНП «Вінницька обласна клінічна лікарня ім. М.І. Пирогова ВОР»</a:t>
            </a:r>
            <a:r>
              <a:rPr lang="uk-UA" alt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uk-UA" alt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Для </a:t>
            </a:r>
            <a:r>
              <a:rPr lang="uk-UA" alt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реалізації навчального процесу навчальні кімнати кафедри забезпечені </a:t>
            </a:r>
            <a:r>
              <a:rPr lang="uk-UA" alt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комп’ютерами</a:t>
            </a:r>
            <a:r>
              <a:rPr lang="en-US" alt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uk-UA" alt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alt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мають підведення до якісного та швидкісного інтернету, що дає змогу отримати швидкий доступ до сучасних онлайн калькуляторів </a:t>
            </a:r>
            <a:r>
              <a:rPr lang="uk-UA" alt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(впровадження до клінічної роботи спеціаліста методів оцінки активності захворювань (</a:t>
            </a:r>
            <a:r>
              <a:rPr lang="en-US" alt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DAS</a:t>
            </a:r>
            <a:r>
              <a:rPr lang="uk-UA" alt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28,</a:t>
            </a:r>
            <a:r>
              <a:rPr lang="uk-UA" alt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BASDAI, ASDAS</a:t>
            </a:r>
            <a:r>
              <a:rPr lang="uk-UA" alt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US" alt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 SLEDAI, BILAG</a:t>
            </a:r>
            <a:r>
              <a:rPr lang="uk-UA" alt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),  розрахунку суглобового індексу, тощо).</a:t>
            </a:r>
            <a:endParaRPr lang="en-US" altLang="uk-UA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ru-RU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039" y="2269517"/>
            <a:ext cx="4486656" cy="3856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85957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4325" y="1683522"/>
            <a:ext cx="4486655" cy="178607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ЗВО </a:t>
            </a:r>
            <a:r>
              <a:rPr lang="uk-UA" sz="2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кафедри внутрішньої медицини №1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к.мед.н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лікар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-ревматолог Лариса ПЕРЕБЕТЮК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992576" y="2085224"/>
            <a:ext cx="450538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en-US" sz="2400" b="1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uk-UA" sz="2400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вул.Пирогова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46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внутрішньої медицини №1</a:t>
            </a:r>
          </a:p>
          <a:p>
            <a:endParaRPr lang="uk-UA" sz="2400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intmed1@vnmu.edu.ua</a:t>
            </a:r>
            <a:endParaRPr lang="en-US" sz="2400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Інформаційне забезпечення:</a:t>
            </a:r>
          </a:p>
          <a:p>
            <a:r>
              <a:rPr lang="uk-UA" dirty="0">
                <a:hlinkClick r:id="rId3"/>
              </a:rPr>
              <a:t>https://www.vnmu.edu.ua/кафедр-внутрішньої-медицини-1</a:t>
            </a:r>
            <a:r>
              <a:rPr lang="uk-UA" dirty="0" smtClean="0">
                <a:hlinkClick r:id="rId3"/>
              </a:rPr>
              <a:t>#</a:t>
            </a:r>
            <a:r>
              <a:rPr lang="uk-UA" dirty="0" smtClean="0"/>
              <a:t> </a:t>
            </a:r>
            <a:endParaRPr lang="ru-RU" dirty="0"/>
          </a:p>
          <a:p>
            <a:r>
              <a:rPr lang="uk-UA" dirty="0">
                <a:hlinkClick r:id="rId4"/>
              </a:rPr>
              <a:t>https://</a:t>
            </a:r>
            <a:r>
              <a:rPr lang="uk-UA" dirty="0" smtClean="0">
                <a:hlinkClick r:id="rId4"/>
              </a:rPr>
              <a:t>www.vnmu.edu.ua/en/department/department/34</a:t>
            </a:r>
            <a:r>
              <a:rPr lang="uk-UA" dirty="0" smtClean="0"/>
              <a:t> 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73" y="3682128"/>
            <a:ext cx="4880137" cy="278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4671" y="804672"/>
            <a:ext cx="4724457" cy="2673466"/>
          </a:xfrm>
        </p:spPr>
        <p:txBody>
          <a:bodyPr>
            <a:normAutofit/>
          </a:bodyPr>
          <a:lstStyle/>
          <a:p>
            <a:r>
              <a:rPr lang="uk-UA" sz="2800" b="1" dirty="0" smtClean="0">
                <a:solidFill>
                  <a:schemeClr val="tx1"/>
                </a:solidFill>
              </a:rPr>
              <a:t>ОБИРАЙ</a:t>
            </a:r>
            <a:r>
              <a:rPr lang="uk-UA" sz="2800" dirty="0" smtClean="0">
                <a:solidFill>
                  <a:schemeClr val="tx1"/>
                </a:solidFill>
              </a:rPr>
              <a:t> </a:t>
            </a:r>
            <a:br>
              <a:rPr lang="uk-UA" sz="2800" dirty="0" smtClean="0">
                <a:solidFill>
                  <a:schemeClr val="tx1"/>
                </a:solidFill>
              </a:rPr>
            </a:br>
            <a:r>
              <a:rPr lang="ru-RU" sz="2400" b="1" dirty="0" err="1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Клінічну</a:t>
            </a:r>
            <a:r>
              <a:rPr lang="ru-RU" sz="24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артрологію</a:t>
            </a:r>
            <a:r>
              <a:rPr lang="ru-RU" sz="24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 практикумом </a:t>
            </a:r>
            <a:r>
              <a:rPr lang="ru-RU" sz="2400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інвазивної</a:t>
            </a:r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діагностики</a:t>
            </a:r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лікування</a:t>
            </a: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15567" y="3871244"/>
            <a:ext cx="3977725" cy="2016807"/>
          </a:xfrm>
        </p:spPr>
        <p:txBody>
          <a:bodyPr>
            <a:normAutofit lnSpcReduction="10000"/>
          </a:bodyPr>
          <a:lstStyle/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НАВЧИСЬ</a:t>
            </a:r>
          </a:p>
          <a:p>
            <a:r>
              <a:rPr lang="uk-UA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2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роводити </a:t>
            </a:r>
            <a:r>
              <a:rPr lang="uk-UA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диференційну діагностику основних симптомів і синдромів у </a:t>
            </a:r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ревматології та </a:t>
            </a:r>
            <a:r>
              <a:rPr lang="ru-RU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менеджменту </a:t>
            </a:r>
            <a:r>
              <a:rPr lang="ru-RU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захворювань</a:t>
            </a:r>
            <a:r>
              <a:rPr lang="ru-RU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суглобів</a:t>
            </a:r>
            <a:r>
              <a:rPr lang="ru-RU" sz="2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763" y="1877200"/>
            <a:ext cx="4816475" cy="3103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1189130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296</TotalTime>
  <Words>657</Words>
  <Application>Microsoft Office PowerPoint</Application>
  <PresentationFormat>Широкоэкранный</PresentationFormat>
  <Paragraphs>67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Corbel</vt:lpstr>
      <vt:lpstr>Gill Sans MT</vt:lpstr>
      <vt:lpstr>Times New Roman</vt:lpstr>
      <vt:lpstr>Parcel</vt:lpstr>
      <vt:lpstr>ВК 5.1. Клінічна артрологія з практикумом інвазивної діагностики та лікування</vt:lpstr>
      <vt:lpstr>Паспорт ОСВІТНЬОГО КОМПОНЕнТА  ВК 5.1 «Клінічна артрологія з практикумом інвазивної діагностики та лікування» </vt:lpstr>
      <vt:lpstr>Чому варто обрати цей курс</vt:lpstr>
      <vt:lpstr>Що ви будете вивчати</vt:lpstr>
      <vt:lpstr>Що ви будете вивчати</vt:lpstr>
      <vt:lpstr>Що ви зможете  за умови опанування курсу</vt:lpstr>
      <vt:lpstr>Підсумковий контроль</vt:lpstr>
      <vt:lpstr>Матеріально-технічне забезпечення дисципліни</vt:lpstr>
      <vt:lpstr>Контактна інформація</vt:lpstr>
      <vt:lpstr>ОБИРАЙ  Клінічну артрологію з практикумом інвазивної діагностики та лікування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</cp:lastModifiedBy>
  <cp:revision>25</cp:revision>
  <dcterms:created xsi:type="dcterms:W3CDTF">2026-04-08T10:22:59Z</dcterms:created>
  <dcterms:modified xsi:type="dcterms:W3CDTF">2026-04-21T11:33:10Z</dcterms:modified>
</cp:coreProperties>
</file>