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66" r:id="rId4"/>
    <p:sldId id="259" r:id="rId5"/>
    <p:sldId id="260" r:id="rId6"/>
    <p:sldId id="265" r:id="rId7"/>
    <p:sldId id="261" r:id="rId8"/>
    <p:sldId id="264" r:id="rId9"/>
    <p:sldId id="262" r:id="rId10"/>
    <p:sldId id="268" r:id="rId11"/>
    <p:sldId id="263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1183" autoAdjust="0"/>
  </p:normalViewPr>
  <p:slideViewPr>
    <p:cSldViewPr snapToGrid="0">
      <p:cViewPr varScale="1">
        <p:scale>
          <a:sx n="102" d="100"/>
          <a:sy n="102" d="100"/>
        </p:scale>
        <p:origin x="8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mailto:intmed1@vnmu.edu.ua" TargetMode="Externa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№1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527124" y="2430019"/>
            <a:ext cx="10983557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5.4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6193" y="156078"/>
            <a:ext cx="1966798" cy="1889255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470925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5.4 «Невідкладні стани в кардіології»</a:t>
            </a:r>
            <a:endParaRPr lang="uk-UA" sz="32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144" y="2139885"/>
            <a:ext cx="11778312" cy="459085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12 Медицина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ґрунтується на вивченні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анатомії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людини, медичної біології, гістології, цитології та ембріології, патологічній анатомії, фізіології, патофізіології, медичної і біологічної фізики, біоорганічної та біологічної хімії, фармакології, клінічної фармакології та клінічної фармації, пропедевтики внутрішньої медицини й інтегрується з цими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дисциплінами.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115" y="856344"/>
            <a:ext cx="4934856" cy="1600068"/>
          </a:xfrm>
        </p:spPr>
        <p:txBody>
          <a:bodyPr>
            <a:noAutofit/>
          </a:bodyPr>
          <a:lstStyle/>
          <a:p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обрати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цей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57257" y="647279"/>
            <a:ext cx="5544458" cy="5476092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800" y="2612571"/>
            <a:ext cx="5573486" cy="3976765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Серцево-судинні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є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провідною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причиною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смертності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світі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даними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ВООЗ - </a:t>
            </a:r>
            <a:r>
              <a:rPr lang="ru-RU" sz="28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понад</a:t>
            </a:r>
            <a:r>
              <a:rPr lang="ru-RU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30% </a:t>
            </a:r>
            <a:r>
              <a:rPr lang="ru-RU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усіх</a:t>
            </a: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смертей.</a:t>
            </a:r>
            <a:endParaRPr lang="ru-RU" sz="28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uk-U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85% усіх смертей </a:t>
            </a:r>
            <a:r>
              <a:rPr lang="uk-UA" sz="2800" b="1" dirty="0">
                <a:latin typeface="Calibri" panose="020F0502020204030204" pitchFamily="34" charset="0"/>
                <a:cs typeface="Calibri" panose="020F0502020204030204" pitchFamily="34" charset="0"/>
              </a:rPr>
              <a:t>від </a:t>
            </a:r>
            <a:r>
              <a:rPr lang="uk-U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серцево-судинних захворювань  у світі спричинені судинними </a:t>
            </a:r>
            <a:r>
              <a:rPr lang="uk-U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катастрофами: </a:t>
            </a:r>
            <a:r>
              <a:rPr lang="uk-U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інфаркт міокарда та </a:t>
            </a:r>
            <a:r>
              <a:rPr lang="uk-UA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інсульт.</a:t>
            </a:r>
            <a:endParaRPr lang="uk-UA" sz="28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0729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18160" y="2650438"/>
            <a:ext cx="5520329" cy="23482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для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надання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адекватної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допомоги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найбільш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поширених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станах 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кардіології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7543" y="436008"/>
            <a:ext cx="5291183" cy="553516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мислення </a:t>
            </a:r>
            <a:endParaRPr lang="uk-UA" sz="2800" b="1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поглиблює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вміння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інші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компетентності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кардіології</a:t>
            </a:r>
            <a:endParaRPr lang="uk-UA" sz="2800" b="1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клінічних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ознак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симптомів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навички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найпоширеніших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станів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кардіології</a:t>
            </a:r>
            <a:endParaRPr lang="uk-UA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надає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алгоритми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призначення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невідкладної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допомоги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кардіологічному</a:t>
            </a: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пацієнту</a:t>
            </a:r>
            <a:endParaRPr lang="uk-UA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2744" y="4739301"/>
            <a:ext cx="2981838" cy="197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1602558"/>
            <a:ext cx="4837003" cy="1414020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8880" y="289560"/>
            <a:ext cx="5680891" cy="614172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Етіологічні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патогенетичні фактори </a:t>
            </a: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 кардіологічних станів.</a:t>
            </a:r>
            <a:endParaRPr lang="uk-UA" sz="2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Клінічні</a:t>
            </a:r>
            <a:r>
              <a:rPr lang="ru-RU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варіанти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ускладнення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найпоширеніших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станів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6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кардіології</a:t>
            </a: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uk-UA" sz="2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Провідні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синдроми і симптоми у невідкладній  кардіології.</a:t>
            </a:r>
          </a:p>
          <a:p>
            <a:pPr>
              <a:lnSpc>
                <a:spcPct val="90000"/>
              </a:lnSpc>
            </a:pP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Обґрунтування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формулювання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діагнозу </a:t>
            </a: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 невідкладних станах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 кардіології.</a:t>
            </a:r>
          </a:p>
          <a:p>
            <a:pPr>
              <a:lnSpc>
                <a:spcPct val="90000"/>
              </a:lnSpc>
            </a:pP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Раціональний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 </a:t>
            </a:r>
            <a:r>
              <a:rPr lang="uk-UA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 та алгоритм ведення невідкладних 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станів у кардіологічного пацієнта.</a:t>
            </a:r>
          </a:p>
        </p:txBody>
      </p:sp>
      <p:pic>
        <p:nvPicPr>
          <p:cNvPr id="4" name="Picture 2" descr="Cardiology. cardiologist examine human heart. doctor treat heart disease, check patient heartbeat and pulse with cardiogram, diagnosis stroke Premium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5" t="9750" r="5135" b="9457"/>
          <a:stretch>
            <a:fillRect/>
          </a:stretch>
        </p:blipFill>
        <p:spPr bwMode="auto">
          <a:xfrm>
            <a:off x="111094" y="3139126"/>
            <a:ext cx="6025755" cy="361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8609" y="179463"/>
            <a:ext cx="5722418" cy="258083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8000" y="3564432"/>
            <a:ext cx="5254171" cy="2194036"/>
          </a:xfrm>
        </p:spPr>
        <p:txBody>
          <a:bodyPr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Інтерпретацію результатів лабораторних та інструментальних досліджень при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найбільш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поширених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станах в </a:t>
            </a:r>
            <a:r>
              <a:rPr lang="ru-RU" sz="2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кардіології</a:t>
            </a:r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l"/>
            <a:endParaRPr lang="ru-RU" sz="26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4114" y="1459755"/>
            <a:ext cx="4992914" cy="1730697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 descr="A typical apical four-chamber echocardiogram depicting the four... |  Download Scientific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8" t="1633" r="5576" b="12445"/>
          <a:stretch>
            <a:fillRect/>
          </a:stretch>
        </p:blipFill>
        <p:spPr bwMode="auto">
          <a:xfrm>
            <a:off x="6076059" y="3176588"/>
            <a:ext cx="5903215" cy="338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7114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486" y="1314366"/>
            <a:ext cx="5119162" cy="2314206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Що ви зможете </a:t>
            </a:r>
            <a:br>
              <a:rPr lang="uk-UA" sz="3200" b="1" dirty="0">
                <a:solidFill>
                  <a:srgbClr val="002060"/>
                </a:solidFill>
              </a:rPr>
            </a:br>
            <a:r>
              <a:rPr lang="uk-UA" sz="32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200" b="1" dirty="0" smtClean="0">
                <a:solidFill>
                  <a:srgbClr val="002060"/>
                </a:solidFill>
              </a:rPr>
              <a:t>курсу</a:t>
            </a:r>
            <a:endParaRPr lang="uk-UA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61165" y="261256"/>
            <a:ext cx="6014720" cy="5803537"/>
          </a:xfrm>
        </p:spPr>
        <p:txBody>
          <a:bodyPr>
            <a:noAutofit/>
          </a:bodyPr>
          <a:lstStyle/>
          <a:p>
            <a:pPr lvl="0" algn="just">
              <a:lnSpc>
                <a:spcPct val="90000"/>
              </a:lnSpc>
              <a:spcBef>
                <a:spcPts val="600"/>
              </a:spcBef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умовах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вимагають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невідкладної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uk-UA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бирати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скарги та анамнез,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встановлювати клінічний діагноз шляхом прийняття обґрунтованого 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рішення.</a:t>
            </a:r>
            <a:endParaRPr lang="uk-UA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90000"/>
              </a:lnSpc>
              <a:spcBef>
                <a:spcPts val="600"/>
              </a:spcBef>
            </a:pP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діагностику основних 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станів в невідкладній кардіології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just">
              <a:lnSpc>
                <a:spcPct val="90000"/>
              </a:lnSpc>
              <a:spcBef>
                <a:spcPts val="600"/>
              </a:spcBef>
            </a:pP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Призначати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 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найбільш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поширених 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 станів в кардіології,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використовуючи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стандартні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інноваційні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підходи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медицині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 algn="just">
              <a:lnSpc>
                <a:spcPct val="90000"/>
              </a:lnSpc>
              <a:spcBef>
                <a:spcPts val="600"/>
              </a:spcBef>
            </a:pPr>
            <a:r>
              <a:rPr lang="uk-UA" sz="2600" dirty="0">
                <a:latin typeface="Calibri" panose="020F0502020204030204" pitchFamily="34" charset="0"/>
                <a:cs typeface="Calibri" panose="020F0502020204030204" pitchFamily="34" charset="0"/>
              </a:rPr>
              <a:t>Формувати раціональний медичний маршрут кардіологічного пацієнта.</a:t>
            </a:r>
            <a:endParaRPr lang="uk-UA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6" descr="Warning Signs: Many Cardiac-Arrest Victims Visited Doctors, Emergency Rooms  Prior to Events | tctmd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60" y="4091344"/>
            <a:ext cx="4535487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500" y="1349961"/>
            <a:ext cx="5001042" cy="2079039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Що ви зможете </a:t>
            </a:r>
            <a:br>
              <a:rPr lang="uk-UA" sz="3200" b="1" dirty="0">
                <a:solidFill>
                  <a:srgbClr val="002060"/>
                </a:solidFill>
              </a:rPr>
            </a:br>
            <a:r>
              <a:rPr lang="uk-UA" sz="3200" b="1" dirty="0">
                <a:solidFill>
                  <a:srgbClr val="002060"/>
                </a:solidFill>
              </a:rPr>
              <a:t>за умови опанування курсу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60258" y="1045258"/>
            <a:ext cx="4767485" cy="4767485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2228" y="3724089"/>
            <a:ext cx="5399314" cy="2400939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 аналіз стандартної ЕКГ, виконувати </a:t>
            </a:r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вагусні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проби.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непрямий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масаж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серця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дефібриляцію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допомогою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дефібрилятора-кардіовертера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0275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endParaRPr lang="uk-UA" sz="2800" b="1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1366887"/>
            <a:ext cx="4486656" cy="2018439"/>
          </a:xfrm>
        </p:spPr>
        <p:txBody>
          <a:bodyPr>
            <a:normAutofit/>
          </a:bodyPr>
          <a:lstStyle/>
          <a:p>
            <a:r>
              <a:rPr lang="uk-UA" altLang="uk-UA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Матеріально-технічне забезпечення</a:t>
            </a:r>
            <a:r>
              <a:rPr lang="ru-RU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дисципліни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76215" y="804672"/>
            <a:ext cx="5401558" cy="5248656"/>
          </a:xfrm>
        </p:spPr>
        <p:txBody>
          <a:bodyPr>
            <a:normAutofit fontScale="92500"/>
          </a:bodyPr>
          <a:lstStyle/>
          <a:p>
            <a:pPr algn="just"/>
            <a:r>
              <a:rPr lang="uk-UA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 база кафедри внутрішньої медицини №1 розташована на базі високоспеціалізованого кардіологічного центру КНП «Вінницька обласна клінічна лікарня ім. М. Пирогова ВОР»;</a:t>
            </a:r>
          </a:p>
          <a:p>
            <a:pPr algn="just"/>
            <a:r>
              <a:rPr lang="uk-UA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 база оснащена всім необхідним для проведення сучасних </a:t>
            </a:r>
            <a:r>
              <a:rPr lang="uk-UA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інструмен-тальних</a:t>
            </a:r>
            <a:r>
              <a:rPr lang="uk-UA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лабораторних досліджень;</a:t>
            </a:r>
          </a:p>
          <a:p>
            <a:pPr algn="just"/>
            <a:r>
              <a:rPr lang="uk-UA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Аудиторії кафедри оснащені комп’ютерами з високоякісним та швидкісним інтернетом, що дозволяє швидко отримувати доступ до сучасних онлайн-калькуляторів (клінічних методів оцінки захворювань).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96,773 Cardiologist Stock Photos and Images - 123R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22" y="3549918"/>
            <a:ext cx="442150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3969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1687399"/>
            <a:ext cx="4700611" cy="9803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uk-U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 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внутрішньої медицини №</a:t>
            </a:r>
            <a:r>
              <a:rPr lang="uk-U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 </a:t>
            </a:r>
            <a:r>
              <a:rPr lang="ru-RU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лікар-кардіолог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Галина БЕРКО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40165" y="2408390"/>
            <a:ext cx="480052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№1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intmed1@vnmu.edu.ua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Інформаційне забезпечення:</a:t>
            </a:r>
          </a:p>
          <a:p>
            <a:r>
              <a:rPr lang="uk-UA" sz="2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uk-UA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://www.vnmu.edu.ua/кафедр-внутрішньої-медицини-1#</a:t>
            </a:r>
            <a:endParaRPr lang="ru-RU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 descr="Heart Disease and its effects : Austin Briggs Bl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22" y="2799356"/>
            <a:ext cx="3903662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6944" y="783770"/>
            <a:ext cx="5205169" cy="576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88557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362</TotalTime>
  <Words>512</Words>
  <Application>Microsoft Office PowerPoint</Application>
  <PresentationFormat>Широкоэкранный</PresentationFormat>
  <Paragraphs>67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Corbel</vt:lpstr>
      <vt:lpstr>Gill Sans MT</vt:lpstr>
      <vt:lpstr>Times New Roman</vt:lpstr>
      <vt:lpstr>Parcel</vt:lpstr>
      <vt:lpstr>ВК 5.4 Невідкладні стани в кардіології</vt:lpstr>
      <vt:lpstr>Паспорт ОСВІТНЬОГО КОМПОНЕнТА  ВК 5.4 «Невідкладні стани в кардіології»</vt:lpstr>
      <vt:lpstr>Чому варто обрати цей курс</vt:lpstr>
      <vt:lpstr>Чому варто обрати цей курс</vt:lpstr>
      <vt:lpstr>Що ви будете вивчати</vt:lpstr>
      <vt:lpstr>Що ви будете вивчати</vt:lpstr>
      <vt:lpstr>Що ви зможете  за умови опанування курсу</vt:lpstr>
      <vt:lpstr>Що ви зможете  за умови опанування курсу</vt:lpstr>
      <vt:lpstr>Підсумковий контроль</vt:lpstr>
      <vt:lpstr>Матеріально-технічне забезпечення дисципліни</vt:lpstr>
      <vt:lpstr>Контактна інформація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40</cp:revision>
  <dcterms:created xsi:type="dcterms:W3CDTF">2026-04-08T10:22:59Z</dcterms:created>
  <dcterms:modified xsi:type="dcterms:W3CDTF">2026-04-21T11:30:24Z</dcterms:modified>
</cp:coreProperties>
</file>