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6" r:id="rId2"/>
    <p:sldId id="258" r:id="rId3"/>
    <p:sldId id="259" r:id="rId4"/>
    <p:sldId id="260" r:id="rId5"/>
    <p:sldId id="267" r:id="rId6"/>
    <p:sldId id="261" r:id="rId7"/>
    <p:sldId id="264" r:id="rId8"/>
    <p:sldId id="265" r:id="rId9"/>
    <p:sldId id="263" r:id="rId1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3D319C49-1F2B-4083-962A-77468B620990}" type="datetimeFigureOut">
              <a:rPr lang="uk-UA" smtClean="0"/>
              <a:pPr/>
              <a:t>12.05.2022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F94D040B-F24E-44F5-AB3E-CD404DCBEBE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19C49-1F2B-4083-962A-77468B620990}" type="datetimeFigureOut">
              <a:rPr lang="uk-UA" smtClean="0"/>
              <a:pPr/>
              <a:t>12.05.2022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040B-F24E-44F5-AB3E-CD404DCBEBE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19C49-1F2B-4083-962A-77468B620990}" type="datetimeFigureOut">
              <a:rPr lang="uk-UA" smtClean="0"/>
              <a:pPr/>
              <a:t>12.05.2022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040B-F24E-44F5-AB3E-CD404DCBEBE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19C49-1F2B-4083-962A-77468B620990}" type="datetimeFigureOut">
              <a:rPr lang="uk-UA" smtClean="0"/>
              <a:pPr/>
              <a:t>12.05.2022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040B-F24E-44F5-AB3E-CD404DCBEBE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D319C49-1F2B-4083-962A-77468B620990}" type="datetimeFigureOut">
              <a:rPr lang="uk-UA" smtClean="0"/>
              <a:pPr/>
              <a:t>12.05.2022</a:t>
            </a:fld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94D040B-F24E-44F5-AB3E-CD404DCBEBEA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3D319C49-1F2B-4083-962A-77468B620990}" type="datetimeFigureOut">
              <a:rPr lang="uk-UA" smtClean="0"/>
              <a:pPr/>
              <a:t>12.05.2022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94D040B-F24E-44F5-AB3E-CD404DCBEBE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19C49-1F2B-4083-962A-77468B620990}" type="datetimeFigureOut">
              <a:rPr lang="uk-UA" smtClean="0"/>
              <a:pPr/>
              <a:t>12.05.2022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040B-F24E-44F5-AB3E-CD404DCBEBE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19C49-1F2B-4083-962A-77468B620990}" type="datetimeFigureOut">
              <a:rPr lang="uk-UA" smtClean="0"/>
              <a:pPr/>
              <a:t>12.05.2022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040B-F24E-44F5-AB3E-CD404DCBEBE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19C49-1F2B-4083-962A-77468B620990}" type="datetimeFigureOut">
              <a:rPr lang="uk-UA" smtClean="0"/>
              <a:pPr/>
              <a:t>12.05.2022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040B-F24E-44F5-AB3E-CD404DCBEBE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19C49-1F2B-4083-962A-77468B620990}" type="datetimeFigureOut">
              <a:rPr lang="uk-UA" smtClean="0"/>
              <a:pPr/>
              <a:t>12.05.2022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040B-F24E-44F5-AB3E-CD404DCBEBE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19C49-1F2B-4083-962A-77468B620990}" type="datetimeFigureOut">
              <a:rPr lang="uk-UA" smtClean="0"/>
              <a:pPr/>
              <a:t>12.05.2022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040B-F24E-44F5-AB3E-CD404DCBEBE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3D319C49-1F2B-4083-962A-77468B620990}" type="datetimeFigureOut">
              <a:rPr lang="uk-UA" smtClean="0"/>
              <a:pPr/>
              <a:t>12.05.2022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uk-UA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F94D040B-F24E-44F5-AB3E-CD404DCBEBEA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755576" y="407368"/>
            <a:ext cx="7990656" cy="1785949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Вінницький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медичний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ім.М.І.Пирогова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внутрішньої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№1</a:t>
            </a:r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59024" y="2489292"/>
            <a:ext cx="8784976" cy="3600400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20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algn="ctr">
              <a:buNone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ВК 4.7 Вибрані питання клінічної нефрології</a:t>
            </a:r>
            <a:endParaRPr lang="en-US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alt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 дисципліна (курс за вибором) для підготовки фахівців </a:t>
            </a:r>
            <a:endParaRPr lang="en-US" altLang="uk-UA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другого (магістерського) рівня вищої освіти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кваліфікації освітньої «Магістр медицини»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кваліфікації професійної «Лікар»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галузі знань </a:t>
            </a:r>
            <a:r>
              <a:rPr lang="uk-UA" sz="2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 «Охорона </a:t>
            </a:r>
            <a:r>
              <a:rPr lang="uk-UA" sz="26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</a:t>
            </a:r>
            <a:r>
              <a:rPr lang="ru-RU" sz="2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я»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спеціальності </a:t>
            </a:r>
            <a:r>
              <a:rPr lang="uk-UA" sz="2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222 «Медицина»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 algn="ctr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3114"/>
            <a:ext cx="1348392" cy="12944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468" y="359843"/>
            <a:ext cx="1022690" cy="1587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79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3552" y="661574"/>
            <a:ext cx="7829576" cy="500066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Актуальність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3717032"/>
            <a:ext cx="8229600" cy="2808312"/>
          </a:xfrm>
        </p:spPr>
        <p:txBody>
          <a:bodyPr>
            <a:noAutofit/>
          </a:bodyPr>
          <a:lstStyle/>
          <a:p>
            <a:pPr algn="just">
              <a:spcAft>
                <a:spcPts val="1000"/>
              </a:spcAft>
            </a:pPr>
            <a:r>
              <a:rPr lang="uk-UA" sz="1600" dirty="0" smtClean="0">
                <a:latin typeface="Times New Roman"/>
                <a:ea typeface="Calibri"/>
                <a:cs typeface="Times New Roman"/>
              </a:rPr>
              <a:t>За даними 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Global, regional, and national burden of chronic kidney disease, 1990–2017: a systematic analysis for the Global Burden of Disease Study 2017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1600" baseline="30000" dirty="0" smtClean="0">
                <a:latin typeface="Times New Roman"/>
                <a:ea typeface="Calibri"/>
                <a:cs typeface="Times New Roman"/>
              </a:rPr>
              <a:t>1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у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всьому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світі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в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2017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році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від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ХХН померли</a:t>
            </a:r>
            <a:r>
              <a:rPr lang="en-US" sz="1600" dirty="0" smtClean="0">
                <a:latin typeface="Times New Roman"/>
                <a:ea typeface="Calibri"/>
                <a:cs typeface="Times New Roman"/>
              </a:rPr>
              <a:t> 1,2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мільйона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людей. У 2017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році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було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зафіксовано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697,5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мільйонів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випадків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ХХН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усіх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стадій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(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загальна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 err="1" smtClean="0">
                <a:latin typeface="Times New Roman"/>
                <a:ea typeface="Calibri"/>
                <a:cs typeface="Times New Roman"/>
              </a:rPr>
              <a:t>поширеность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9,1%).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Своєчасна діагностика є запорукою успішного лікування, адже від знань лікаря, володіння практичними навичками, ретельності та точності дослідження нирок значною мірою залежить своєчасність та правильність встановлення діагнозу, ефективність лікування.</a:t>
            </a:r>
            <a:endParaRPr lang="uk-UA" sz="1600" b="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1600" b="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400" baseline="30000" dirty="0" smtClean="0">
                <a:latin typeface="Times New Roman"/>
                <a:ea typeface="Calibri"/>
                <a:cs typeface="Times New Roman"/>
              </a:rPr>
              <a:t>1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https://www.thelancet.com/article/S0140-6736(20)30045-3/fulltext</a:t>
            </a:r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905" y="1419679"/>
            <a:ext cx="2869390" cy="22827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536" y="1424412"/>
            <a:ext cx="48245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Впродовж останніх років у світі спостерігається значне зростання кількості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хвороб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нирок, які є причиною втрати працездатності та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інвалідизації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та значно погіршують якість та вкорочують тривалість життя пацієнтів.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Особливої актуальності ця проблема набуває з огляду на стабільне  збільшення чисельності хворих на термінальну стадію хвороби, яка потребує застосування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нирково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-замісної терапії. </a:t>
            </a:r>
          </a:p>
          <a:p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642918"/>
            <a:ext cx="7901014" cy="114300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latin typeface="Times New Roman"/>
                <a:ea typeface="Calibri"/>
              </a:rPr>
              <a:t>Мета навчальної дисципліни</a:t>
            </a:r>
            <a:endParaRPr lang="uk-UA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98567"/>
            <a:ext cx="8229600" cy="3627848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Метою викладання навчальної дисципліни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Вибра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 нефрології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є здобуття та поглиблення знань, вмінь, навичок та спроможності діагностувати основні захворювання в нефрології, необхідних у професійній діяльності, які встановлені на основі освітньо-професійної програми спеціаліста.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46" y="4149080"/>
            <a:ext cx="7900978" cy="24768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758560"/>
            <a:ext cx="8015286" cy="69842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Завдання дисципліни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95936" y="1495133"/>
            <a:ext cx="4824536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1900" dirty="0">
                <a:latin typeface="Times New Roman" pitchFamily="18" charset="0"/>
                <a:cs typeface="Times New Roman" pitchFamily="18" charset="0"/>
              </a:rPr>
              <a:t>Розвиток клінічного мислення.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900" dirty="0">
                <a:latin typeface="Times New Roman" pitchFamily="18" charset="0"/>
                <a:cs typeface="Times New Roman" pitchFamily="18" charset="0"/>
              </a:rPr>
              <a:t>Поглиблення знань про епідеміологію, етіологію, патогенез і особливості перебігу первинних і вторинних </a:t>
            </a:r>
            <a:r>
              <a:rPr lang="uk-UA" sz="1900" dirty="0" err="1">
                <a:latin typeface="Times New Roman" pitchFamily="18" charset="0"/>
                <a:cs typeface="Times New Roman" pitchFamily="18" charset="0"/>
              </a:rPr>
              <a:t>хвороб</a:t>
            </a:r>
            <a:r>
              <a:rPr lang="uk-UA" sz="1900" dirty="0">
                <a:latin typeface="Times New Roman" pitchFamily="18" charset="0"/>
                <a:cs typeface="Times New Roman" pitchFamily="18" charset="0"/>
              </a:rPr>
              <a:t> нирок, нові методи лікування і профілактики нефропатій згідно рекомендацій стандартів доказової медицини.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4105589"/>
            <a:ext cx="4752528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uk-UA" sz="1900" dirty="0">
                <a:latin typeface="Times New Roman" pitchFamily="18" charset="0"/>
                <a:cs typeface="Times New Roman" pitchFamily="18" charset="0"/>
              </a:rPr>
              <a:t>Удосконалення практичних навичок та оволодіння сучасними методиками обстеження пацієнтів з захворюваннями нирок, інтерпретації даних клінічних, лабораторних, інструментальних та морфологічних методів діагностики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uk-UA" altLang="uk-UA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Діагностично</a:t>
            </a:r>
            <a:r>
              <a:rPr lang="uk-UA" altLang="uk-UA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-лікувальні підходи до менеджменту захворювань нирок.</a:t>
            </a:r>
            <a:endParaRPr lang="uk-UA" sz="1900" dirty="0">
              <a:latin typeface="Times New Roman" pitchFamily="18" charset="0"/>
              <a:cs typeface="Times New Roman" pitchFamily="18" charset="0"/>
            </a:endParaRPr>
          </a:p>
          <a:p>
            <a:endParaRPr lang="ru-RU" sz="19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10" y="1636001"/>
            <a:ext cx="3282106" cy="21880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5" y="4175550"/>
            <a:ext cx="3650589" cy="23497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 навчання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233768"/>
          </a:xfrm>
        </p:spPr>
        <p:txBody>
          <a:bodyPr>
            <a:normAutofit/>
          </a:bodyPr>
          <a:lstStyle/>
          <a:p>
            <a:pPr algn="just"/>
            <a:r>
              <a:rPr lang="uk-UA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Інтегральна </a:t>
            </a:r>
            <a:r>
              <a:rPr lang="uk-UA" alt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компетентність.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Здатність розв’язувати складні задачі, у тому числі дослідницького та інноваційного характеру у сфері медицини. Здатність продовжувати навчання з високим ступенем автономії.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Програмні </a:t>
            </a:r>
            <a:r>
              <a:rPr 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навчання для дисципліни: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бирати </a:t>
            </a:r>
            <a:r>
              <a:rPr lang="uk-UA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медичну </a:t>
            </a:r>
            <a:r>
              <a:rPr lang="uk-UA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інформацію </a:t>
            </a:r>
            <a:r>
              <a:rPr lang="uk-UA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аналізувати клінічні дані </a:t>
            </a:r>
            <a:r>
              <a:rPr lang="uk-UA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пацієнта,</a:t>
            </a:r>
            <a:r>
              <a:rPr lang="uk-UA" alt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клінічне обстеження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нефрологічного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пацієнта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оцінювати інформацію щодо діагнозу, застосовуючи стандартну процедуру, на підставі результатів лабораторних та інструментальних досліджень, визначати </a:t>
            </a:r>
            <a:r>
              <a:rPr lang="uk-UA" alt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діагностично</a:t>
            </a: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-лікувальні підходи до </a:t>
            </a:r>
            <a:r>
              <a:rPr lang="uk-UA" alt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менеджменту захворювань нирок.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170" y="4353043"/>
            <a:ext cx="3868128" cy="23042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57" b="12203"/>
          <a:stretch/>
        </p:blipFill>
        <p:spPr>
          <a:xfrm>
            <a:off x="5292080" y="4365104"/>
            <a:ext cx="3023882" cy="2317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81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785794"/>
            <a:ext cx="7829576" cy="928694"/>
          </a:xfrm>
        </p:spPr>
        <p:txBody>
          <a:bodyPr>
            <a:normAutofit/>
          </a:bodyPr>
          <a:lstStyle/>
          <a:p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Види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навчальних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занять: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928802"/>
            <a:ext cx="8435280" cy="394847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Практичні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заняття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Лекції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Самостійна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робота студента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Індивідуальна робота студента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Форма навчання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- очна</a:t>
            </a:r>
          </a:p>
          <a:p>
            <a:pPr marL="109728" indent="0">
              <a:buNone/>
            </a:pP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055" y="1988840"/>
            <a:ext cx="3384376" cy="3384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Методи навчання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285860"/>
            <a:ext cx="8229600" cy="22151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000" u="sng" dirty="0" smtClean="0">
                <a:latin typeface="Times New Roman" pitchFamily="18" charset="0"/>
                <a:cs typeface="Times New Roman" pitchFamily="18" charset="0"/>
              </a:rPr>
              <a:t>Наочні: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демонстрація тематичного хворого на практичному занятті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демонстрація історії хвороби, лабораторних та функціональних досліджень хворого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відео-метод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демонстрація лікарських препаратів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3501008"/>
            <a:ext cx="532859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u="sng" dirty="0">
                <a:latin typeface="Times New Roman" pitchFamily="18" charset="0"/>
                <a:cs typeface="Times New Roman" pitchFamily="18" charset="0"/>
              </a:rPr>
              <a:t>Практичні: </a:t>
            </a:r>
            <a:endParaRPr lang="en-US" sz="2000" u="sng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фізикальні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методи обстеження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нефрологічного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хворого (огляд, пальпація, перкусія, аускультація, проведення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легенево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-серцевої реанімації).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оцінка лабораторних та функціональних досліджень хворого.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формулювання діагнозу, написання плану обстеження та лікування хворого.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</a:t>
            </a:r>
            <a:r>
              <a:rPr lang="uk-UA" alt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раціональних медичних маршрутів </a:t>
            </a:r>
            <a:r>
              <a:rPr lang="uk-UA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пацієнтів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71"/>
          <a:stretch/>
        </p:blipFill>
        <p:spPr>
          <a:xfrm>
            <a:off x="5580112" y="4053596"/>
            <a:ext cx="3473584" cy="25608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73518"/>
            <a:ext cx="8229600" cy="857256"/>
          </a:xfrm>
        </p:spPr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Матеріально-технічне забезпечення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104590"/>
            <a:ext cx="8964488" cy="242545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Для реалізації навчального процесу навчальні кімнати кафедри забезпечені комп’ютерами з відеокамерами та мікрофонами та мають підведення до якісного та швидкісного інтернету, що дає змогу отримати швидкий доступ до сучасних он-лайн калькуляторів ШКФ, калькуляторів серцево-судинного ризику та останніх </a:t>
            </a:r>
            <a:r>
              <a:rPr lang="uk-UA" sz="2000" smtClean="0">
                <a:latin typeface="Times New Roman" pitchFamily="18" charset="0"/>
                <a:cs typeface="Times New Roman" pitchFamily="18" charset="0"/>
              </a:rPr>
              <a:t>міжнародних рекомендацій.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/>
          </a:p>
          <a:p>
            <a:endParaRPr lang="uk-UA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440" y="1714054"/>
            <a:ext cx="3456728" cy="257904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7504" y="1556792"/>
            <a:ext cx="53389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itchFamily="18" charset="0"/>
                <a:ea typeface="Times New Roman"/>
                <a:cs typeface="Times New Roman" pitchFamily="18" charset="0"/>
              </a:rPr>
              <a:t>Практичні заняття проходять в навчальних кімнатах на базі Центру нефрології та діалізу КНП «Вінницької обласної клінічної лікарні </a:t>
            </a:r>
            <a:r>
              <a:rPr lang="uk-UA" sz="2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ім.М.І.Пирогова</a:t>
            </a:r>
            <a:r>
              <a:rPr lang="uk-UA" sz="2000" dirty="0">
                <a:latin typeface="Times New Roman" pitchFamily="18" charset="0"/>
                <a:ea typeface="Times New Roman"/>
                <a:cs typeface="Times New Roman" pitchFamily="18" charset="0"/>
              </a:rPr>
              <a:t> ВОР», де розташована клінічна база кафедри внутрішньої медицини №1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Відділення нефрології з перитонеальним діалізом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Відділення хронічного гемодіалізу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901014" cy="642942"/>
          </a:xfrm>
        </p:spPr>
        <p:txBody>
          <a:bodyPr>
            <a:noAutofit/>
          </a:bodyPr>
          <a:lstStyle/>
          <a:p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Оцінювання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знань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дисципліни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8669" y="1340768"/>
            <a:ext cx="847081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Засвоєння теми контролюється на практичних заняттях у відповідності з конкретними цілями.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Застосовуються такі засоби діагностики рівня підготовки студентів: тести, кроки, розв'язування ситуаційних задач, виписування рецептів, заповнення робочих зошитів, інтерпретація лабораторних досліджень і трактування та оцінка їх результатів, аналіз і оцінка результатів інструментальних; контроль практичних навичок. 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Оцінка успішності студента з дисципліни є рейтинговою і виставляється за багатобальною шкалою і має визначення за системою ЕСТ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та шкалою, прийнятою в Україні.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221088"/>
            <a:ext cx="4285412" cy="24105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399</TotalTime>
  <Words>621</Words>
  <Application>Microsoft Office PowerPoint</Application>
  <PresentationFormat>Экран (4:3)</PresentationFormat>
  <Paragraphs>55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Calibri</vt:lpstr>
      <vt:lpstr>Georgia</vt:lpstr>
      <vt:lpstr>Times New Roman</vt:lpstr>
      <vt:lpstr>Trebuchet MS</vt:lpstr>
      <vt:lpstr>Wingdings 2</vt:lpstr>
      <vt:lpstr>Городская</vt:lpstr>
      <vt:lpstr>Презентация PowerPoint</vt:lpstr>
      <vt:lpstr>Актуальність</vt:lpstr>
      <vt:lpstr>Мета навчальної дисципліни</vt:lpstr>
      <vt:lpstr>Завдання дисципліни</vt:lpstr>
      <vt:lpstr>Результати навчання</vt:lpstr>
      <vt:lpstr>Види навчальних занять:</vt:lpstr>
      <vt:lpstr>Методи навчання</vt:lpstr>
      <vt:lpstr>Матеріально-технічне забезпечення</vt:lpstr>
      <vt:lpstr>Оцінювання знань з дисципліни:</vt:lpstr>
    </vt:vector>
  </TitlesOfParts>
  <Company>CtrlSoft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Вінницький національний медичний університет ім.М.І.Пирогова кафедра внутрішньої медицини №1</dc:title>
  <dc:creator>Елена</dc:creator>
  <cp:lastModifiedBy>Olena</cp:lastModifiedBy>
  <cp:revision>50</cp:revision>
  <dcterms:created xsi:type="dcterms:W3CDTF">2020-12-16T05:52:30Z</dcterms:created>
  <dcterms:modified xsi:type="dcterms:W3CDTF">2022-05-12T09:24:19Z</dcterms:modified>
</cp:coreProperties>
</file>